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2" r:id="rId3"/>
    <p:sldId id="267" r:id="rId4"/>
    <p:sldId id="362" r:id="rId5"/>
    <p:sldId id="363" r:id="rId6"/>
    <p:sldId id="364" r:id="rId7"/>
    <p:sldId id="385" r:id="rId8"/>
    <p:sldId id="367" r:id="rId9"/>
    <p:sldId id="372" r:id="rId10"/>
    <p:sldId id="266" r:id="rId11"/>
    <p:sldId id="368" r:id="rId12"/>
    <p:sldId id="260" r:id="rId13"/>
    <p:sldId id="365" r:id="rId14"/>
    <p:sldId id="357" r:id="rId15"/>
    <p:sldId id="373" r:id="rId16"/>
    <p:sldId id="338" r:id="rId17"/>
    <p:sldId id="275" r:id="rId18"/>
    <p:sldId id="366" r:id="rId19"/>
    <p:sldId id="340" r:id="rId20"/>
    <p:sldId id="386" r:id="rId21"/>
    <p:sldId id="344" r:id="rId22"/>
    <p:sldId id="359" r:id="rId23"/>
    <p:sldId id="360" r:id="rId24"/>
    <p:sldId id="361" r:id="rId25"/>
    <p:sldId id="356" r:id="rId26"/>
    <p:sldId id="358" r:id="rId27"/>
    <p:sldId id="346" r:id="rId28"/>
    <p:sldId id="347" r:id="rId29"/>
  </p:sldIdLst>
  <p:sldSz cx="12192000" cy="6858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424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ED5"/>
    <a:srgbClr val="3B8BEC"/>
    <a:srgbClr val="4098E8"/>
    <a:srgbClr val="677BC5"/>
    <a:srgbClr val="C1E245"/>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D6EA"/>
          </a:solidFill>
        </a:fill>
      </a:tcStyle>
    </a:wholeTbl>
    <a:band2H>
      <a:tcTxStyle/>
      <a:tcStyle>
        <a:tcBdr/>
        <a:fill>
          <a:solidFill>
            <a:srgbClr val="EAEC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94242" autoAdjust="0"/>
  </p:normalViewPr>
  <p:slideViewPr>
    <p:cSldViewPr snapToGrid="0" showGuides="1">
      <p:cViewPr varScale="1">
        <p:scale>
          <a:sx n="70" d="100"/>
          <a:sy n="70" d="100"/>
        </p:scale>
        <p:origin x="78" y="234"/>
      </p:cViewPr>
      <p:guideLst>
        <p:guide orient="horz" pos="2160"/>
        <p:guide pos="4248"/>
      </p:guideLst>
    </p:cSldViewPr>
  </p:slideViewPr>
  <p:outlineViewPr>
    <p:cViewPr>
      <p:scale>
        <a:sx n="33" d="100"/>
        <a:sy n="33" d="100"/>
      </p:scale>
      <p:origin x="0" y="-206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7" d="100"/>
          <a:sy n="97" d="100"/>
        </p:scale>
        <p:origin x="4328"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457200" y="719138"/>
            <a:ext cx="6400800" cy="3600450"/>
          </a:xfrm>
          <a:prstGeom prst="rect">
            <a:avLst/>
          </a:prstGeom>
        </p:spPr>
        <p:txBody>
          <a:bodyPr lIns="96639" tIns="48320" rIns="96639" bIns="48320"/>
          <a:lstStyle/>
          <a:p>
            <a:endParaRPr dirty="0"/>
          </a:p>
        </p:txBody>
      </p:sp>
      <p:sp>
        <p:nvSpPr>
          <p:cNvPr id="101" name="Shape 101"/>
          <p:cNvSpPr>
            <a:spLocks noGrp="1"/>
          </p:cNvSpPr>
          <p:nvPr>
            <p:ph type="body" sz="quarter" idx="1"/>
          </p:nvPr>
        </p:nvSpPr>
        <p:spPr>
          <a:xfrm>
            <a:off x="975360" y="4560570"/>
            <a:ext cx="5364480" cy="4320540"/>
          </a:xfrm>
          <a:prstGeom prst="rect">
            <a:avLst/>
          </a:prstGeom>
        </p:spPr>
        <p:txBody>
          <a:bodyPr lIns="96639" tIns="48320" rIns="96639" bIns="48320"/>
          <a:lstStyle/>
          <a:p>
            <a:endParaRPr/>
          </a:p>
        </p:txBody>
      </p:sp>
    </p:spTree>
    <p:extLst>
      <p:ext uri="{BB962C8B-B14F-4D97-AF65-F5344CB8AC3E}">
        <p14:creationId xmlns:p14="http://schemas.microsoft.com/office/powerpoint/2010/main" val="39211746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We are excited to roll out our</a:t>
            </a:r>
            <a:r>
              <a:rPr lang="en-US" baseline="0" dirty="0"/>
              <a:t> new playbook for success.  And of course we would like to thank our esteemed Rep Advisory Board for their contribution, efforts  and direction.  This has truly been a team effort.</a:t>
            </a:r>
            <a:endParaRPr lang="en-US" dirty="0"/>
          </a:p>
        </p:txBody>
      </p:sp>
    </p:spTree>
    <p:extLst>
      <p:ext uri="{BB962C8B-B14F-4D97-AF65-F5344CB8AC3E}">
        <p14:creationId xmlns:p14="http://schemas.microsoft.com/office/powerpoint/2010/main" val="2235250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Door is the only Manufacturer to achieve UL and BHMA certifications, and they are all readily available for download on our New website.</a:t>
            </a:r>
          </a:p>
        </p:txBody>
      </p:sp>
    </p:spTree>
    <p:extLst>
      <p:ext uri="{BB962C8B-B14F-4D97-AF65-F5344CB8AC3E}">
        <p14:creationId xmlns:p14="http://schemas.microsoft.com/office/powerpoint/2010/main" val="14451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Our Rules</a:t>
            </a:r>
            <a:r>
              <a:rPr lang="en-US" baseline="0" dirty="0"/>
              <a:t> of Engagement set the tone for how we work with one another.</a:t>
            </a:r>
          </a:p>
          <a:p>
            <a:endParaRPr lang="en-US" baseline="0" dirty="0"/>
          </a:p>
          <a:p>
            <a:r>
              <a:rPr lang="en-US" baseline="0" dirty="0"/>
              <a:t>Training and is not just for Sales Reps and Distributors. Total Door believes in continuing education. Every year we invest in the education of our team, we always learn and we always improve.</a:t>
            </a:r>
          </a:p>
          <a:p>
            <a:endParaRPr lang="en-US" baseline="0" dirty="0"/>
          </a:p>
          <a:p>
            <a:r>
              <a:rPr lang="en-US" baseline="0" dirty="0"/>
              <a:t>The training we provide allows us to promote from within, building trust and loyalty.</a:t>
            </a:r>
          </a:p>
          <a:p>
            <a:endParaRPr lang="en-US" baseline="0" dirty="0"/>
          </a:p>
          <a:p>
            <a:r>
              <a:rPr lang="en-US" baseline="0" dirty="0"/>
              <a:t>The company culture is: Team First, meaning we put the Teams’ best interest before our own.</a:t>
            </a:r>
          </a:p>
          <a:p>
            <a:endParaRPr lang="en-US" baseline="0" dirty="0"/>
          </a:p>
          <a:p>
            <a:endParaRPr lang="en-US" dirty="0"/>
          </a:p>
        </p:txBody>
      </p:sp>
    </p:spTree>
    <p:extLst>
      <p:ext uri="{BB962C8B-B14F-4D97-AF65-F5344CB8AC3E}">
        <p14:creationId xmlns:p14="http://schemas.microsoft.com/office/powerpoint/2010/main" val="1523437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every single member of the team has this card, and it is part of the contract of working at Total Door. </a:t>
            </a:r>
          </a:p>
        </p:txBody>
      </p:sp>
    </p:spTree>
    <p:extLst>
      <p:ext uri="{BB962C8B-B14F-4D97-AF65-F5344CB8AC3E}">
        <p14:creationId xmlns:p14="http://schemas.microsoft.com/office/powerpoint/2010/main" val="113173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Independent</a:t>
            </a:r>
            <a:r>
              <a:rPr lang="en-US" baseline="0" dirty="0"/>
              <a:t> Sales Reps bring a wealth of knowledge and experience to the equation that we as a manufacturer just don’t have:</a:t>
            </a:r>
          </a:p>
          <a:p>
            <a:r>
              <a:rPr lang="en-US" baseline="0" dirty="0"/>
              <a:t>An understanding of the market in your territory, knowledge of distribution and the best avenue to get Total Door to market, and most importantly, relationships and reputation.</a:t>
            </a:r>
            <a:endParaRPr lang="en-US" dirty="0"/>
          </a:p>
        </p:txBody>
      </p:sp>
    </p:spTree>
    <p:extLst>
      <p:ext uri="{BB962C8B-B14F-4D97-AF65-F5344CB8AC3E}">
        <p14:creationId xmlns:p14="http://schemas.microsoft.com/office/powerpoint/2010/main" val="509608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6507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7621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Knowing the product</a:t>
            </a:r>
            <a:r>
              <a:rPr lang="en-US" baseline="0" dirty="0"/>
              <a:t> well is key to selling effectively.</a:t>
            </a:r>
          </a:p>
          <a:p>
            <a:r>
              <a:rPr lang="en-US" baseline="0" dirty="0"/>
              <a:t>Know where to specify the product. Every sale is not necessarily a good sale.</a:t>
            </a:r>
          </a:p>
          <a:p>
            <a:r>
              <a:rPr lang="en-US" baseline="0" dirty="0"/>
              <a:t>Know our leading applications and where you will be most profitable and competitive.</a:t>
            </a:r>
          </a:p>
          <a:p>
            <a:r>
              <a:rPr lang="en-US" baseline="0" dirty="0"/>
              <a:t>Meeting a new prospect and the basics of turning them into a customer.</a:t>
            </a:r>
          </a:p>
          <a:p>
            <a:r>
              <a:rPr lang="en-US" baseline="0" dirty="0"/>
              <a:t>Leverage the code requirements to your advantage, we are in a unique position to do so.</a:t>
            </a:r>
          </a:p>
          <a:p>
            <a:r>
              <a:rPr lang="en-US" baseline="0" dirty="0"/>
              <a:t>We are successful in both new work and aftermarket.</a:t>
            </a:r>
          </a:p>
          <a:p>
            <a:r>
              <a:rPr lang="en-US" baseline="0" dirty="0"/>
              <a:t>We are here to support your efforts.</a:t>
            </a:r>
          </a:p>
          <a:p>
            <a:endParaRPr lang="en-US" baseline="0" dirty="0"/>
          </a:p>
          <a:p>
            <a:endParaRPr lang="en-US" dirty="0"/>
          </a:p>
        </p:txBody>
      </p:sp>
    </p:spTree>
    <p:extLst>
      <p:ext uri="{BB962C8B-B14F-4D97-AF65-F5344CB8AC3E}">
        <p14:creationId xmlns:p14="http://schemas.microsoft.com/office/powerpoint/2010/main" val="2512489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Total Door is very proud of our stellar Rep Advisory Board.  They have been instrumental</a:t>
            </a:r>
            <a:r>
              <a:rPr lang="en-US" baseline="0" dirty="0"/>
              <a:t> in our success over the last three years. Not only do they sit on the board, but they have also invested great effort in development of the vision they presented.  Please identify your advocate and give them your feedback. Rest assured you will be heard and listened to. </a:t>
            </a:r>
            <a:endParaRPr lang="en-US" dirty="0"/>
          </a:p>
        </p:txBody>
      </p:sp>
    </p:spTree>
    <p:extLst>
      <p:ext uri="{BB962C8B-B14F-4D97-AF65-F5344CB8AC3E}">
        <p14:creationId xmlns:p14="http://schemas.microsoft.com/office/powerpoint/2010/main" val="3552379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6476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999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Why create a playbook? - No Team can be successful without knowing what the goal is and what the various team members roles and responsibilities are.  The intent of this playbook is to clearly convey the 2020 goal for the Team and to provide a roadmap to success.</a:t>
            </a:r>
          </a:p>
          <a:p>
            <a:endParaRPr lang="en-US" dirty="0"/>
          </a:p>
          <a:p>
            <a:r>
              <a:rPr lang="en-US" dirty="0"/>
              <a:t>We will cover who we</a:t>
            </a:r>
            <a:r>
              <a:rPr lang="en-US" baseline="0" dirty="0"/>
              <a:t> are and how we operate so you know what to expect from the Total Door team.</a:t>
            </a:r>
          </a:p>
          <a:p>
            <a:r>
              <a:rPr lang="en-US" baseline="0" dirty="0"/>
              <a:t>Most importantly, why is our Playbook based on the Sales Rep Model?  We are a fiercely independent manufacturer and want to align ourselves with Independent Rep Agencies because  we  understand you are key to our success.  We respect the knowledge and strength that you bring to the team.  Independent Rep Agencies and Independent Manufacturers need each other. We cannot do this alone.  We are 100% committed to our Sales Rep family.</a:t>
            </a:r>
          </a:p>
          <a:p>
            <a:endParaRPr lang="en-US" baseline="0" dirty="0"/>
          </a:p>
          <a:p>
            <a:r>
              <a:rPr lang="en-US" baseline="0" dirty="0"/>
              <a:t>We will also cover the Tools and Resources available.  All tools and resources were developed at the request of our Rep Advisory Board. You will often hear us refer to our Rep Advisory Board because they are an integral part of the Total Door Team. They have provided exceptional insight and recommendations, all of which  we have executed.</a:t>
            </a:r>
          </a:p>
          <a:p>
            <a:endParaRPr lang="en-US" baseline="0" dirty="0"/>
          </a:p>
          <a:p>
            <a:r>
              <a:rPr lang="en-US" baseline="0" dirty="0"/>
              <a:t>And of course we will cover the 2020 Goal, thus the need for all of the new  tools and resources.</a:t>
            </a:r>
          </a:p>
          <a:p>
            <a:r>
              <a:rPr lang="en-US" baseline="0" dirty="0"/>
              <a:t>Along with this playbook, you also received a supplemental binder that includes a hard copy of all of the digital resources. </a:t>
            </a:r>
            <a:endParaRPr lang="en-US" dirty="0"/>
          </a:p>
        </p:txBody>
      </p:sp>
    </p:spTree>
    <p:extLst>
      <p:ext uri="{BB962C8B-B14F-4D97-AF65-F5344CB8AC3E}">
        <p14:creationId xmlns:p14="http://schemas.microsoft.com/office/powerpoint/2010/main" val="2020531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2161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389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3110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758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5790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5722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9049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We have created and delivered the tools requested for success. This playbook</a:t>
            </a:r>
            <a:r>
              <a:rPr lang="en-US" baseline="0" dirty="0"/>
              <a:t> kicks it off! Your feedback fuels our continuous </a:t>
            </a:r>
            <a:r>
              <a:rPr lang="en-US" baseline="0"/>
              <a:t>improvement.</a:t>
            </a:r>
            <a:endParaRPr lang="en-US" baseline="0" dirty="0"/>
          </a:p>
        </p:txBody>
      </p:sp>
    </p:spTree>
    <p:extLst>
      <p:ext uri="{BB962C8B-B14F-4D97-AF65-F5344CB8AC3E}">
        <p14:creationId xmlns:p14="http://schemas.microsoft.com/office/powerpoint/2010/main" val="281199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95250"/>
            <a:ext cx="6400800" cy="3600450"/>
          </a:xfrm>
        </p:spPr>
      </p:sp>
      <p:sp>
        <p:nvSpPr>
          <p:cNvPr id="3" name="Notes Placeholder 2"/>
          <p:cNvSpPr>
            <a:spLocks noGrp="1"/>
          </p:cNvSpPr>
          <p:nvPr>
            <p:ph type="body" idx="1"/>
          </p:nvPr>
        </p:nvSpPr>
        <p:spPr>
          <a:xfrm>
            <a:off x="82261" y="3886751"/>
            <a:ext cx="6909779" cy="4994361"/>
          </a:xfrm>
        </p:spPr>
        <p:txBody>
          <a:bodyPr/>
          <a:lstStyle/>
          <a:p>
            <a:r>
              <a:rPr lang="en-US" dirty="0"/>
              <a:t>The</a:t>
            </a:r>
            <a:r>
              <a:rPr lang="en-US" baseline="0" dirty="0"/>
              <a:t> road map to success is all about developing your distribution network, and using the tools to ensure distributors are prepared for success when it comes to closing a deal and installing the Total Door project.</a:t>
            </a:r>
          </a:p>
          <a:p>
            <a:endParaRPr lang="en-US" baseline="0" dirty="0"/>
          </a:p>
          <a:p>
            <a:r>
              <a:rPr lang="en-US" baseline="0" dirty="0"/>
              <a:t>What are the roles of Total Door, the Sales Rep and the Distributor?  How do we leverage each others’ abilities?  When these are clearly defined it allows us to focus our support and efforts to maximize everyone's success.</a:t>
            </a:r>
          </a:p>
          <a:p>
            <a:endParaRPr lang="en-US" baseline="0" dirty="0"/>
          </a:p>
          <a:p>
            <a:r>
              <a:rPr lang="en-US" baseline="0" dirty="0"/>
              <a:t>And remember, we have your back.  We will resolve issues efficiently and respectfully. We will always do our best to make you shine and look good to your customer. Your customer will never question whether you have the support of the factory, they will know it. We are one team.</a:t>
            </a:r>
            <a:endParaRPr lang="en-US" dirty="0"/>
          </a:p>
        </p:txBody>
      </p:sp>
    </p:spTree>
    <p:extLst>
      <p:ext uri="{BB962C8B-B14F-4D97-AF65-F5344CB8AC3E}">
        <p14:creationId xmlns:p14="http://schemas.microsoft.com/office/powerpoint/2010/main" val="236614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starts with a quality product with dependable delivery and gets to market</a:t>
            </a:r>
            <a:r>
              <a:rPr lang="en-US" baseline="0" dirty="0"/>
              <a:t> through the Rep’s Distribution Network. Together we support the Distributor to ensure their continued success.</a:t>
            </a:r>
            <a:endParaRPr lang="en-US" dirty="0"/>
          </a:p>
        </p:txBody>
      </p:sp>
    </p:spTree>
    <p:extLst>
      <p:ext uri="{BB962C8B-B14F-4D97-AF65-F5344CB8AC3E}">
        <p14:creationId xmlns:p14="http://schemas.microsoft.com/office/powerpoint/2010/main" val="719029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Give a few sentences on each bullet point and what it would look like in terms of actions.</a:t>
            </a:r>
          </a:p>
        </p:txBody>
      </p:sp>
    </p:spTree>
    <p:extLst>
      <p:ext uri="{BB962C8B-B14F-4D97-AF65-F5344CB8AC3E}">
        <p14:creationId xmlns:p14="http://schemas.microsoft.com/office/powerpoint/2010/main" val="4008379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entire team is committed to your success and understands what “we have</a:t>
            </a:r>
            <a:r>
              <a:rPr lang="en-US" baseline="0" dirty="0"/>
              <a:t> your back” really means.</a:t>
            </a:r>
            <a:endParaRPr lang="en-US" dirty="0"/>
          </a:p>
        </p:txBody>
      </p:sp>
    </p:spTree>
    <p:extLst>
      <p:ext uri="{BB962C8B-B14F-4D97-AF65-F5344CB8AC3E}">
        <p14:creationId xmlns:p14="http://schemas.microsoft.com/office/powerpoint/2010/main" val="1565317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Total Door has been leading the industry in innovation for over 45 years. Our</a:t>
            </a:r>
            <a:r>
              <a:rPr lang="en-US" baseline="0" dirty="0"/>
              <a:t> award-winning manufacturing facility has been recognized by other industries for our processes and innovation.  Every day we strive to be better and do better. We never compromise our integrity or yours.</a:t>
            </a:r>
            <a:endParaRPr lang="en-US" dirty="0"/>
          </a:p>
        </p:txBody>
      </p:sp>
    </p:spTree>
    <p:extLst>
      <p:ext uri="{BB962C8B-B14F-4D97-AF65-F5344CB8AC3E}">
        <p14:creationId xmlns:p14="http://schemas.microsoft.com/office/powerpoint/2010/main" val="142680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4294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3522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9" name="Body Level One…"/>
          <p:cNvSpPr txBox="1">
            <a:spLocks noGrp="1"/>
          </p:cNvSpPr>
          <p:nvPr>
            <p:ph type="body" idx="1"/>
          </p:nvPr>
        </p:nvSpPr>
        <p:spPr>
          <a:xfrm>
            <a:off x="609599" y="1835824"/>
            <a:ext cx="10477501" cy="3492502"/>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
        <p:nvSpPr>
          <p:cNvPr id="5" name="Title Text">
            <a:extLst>
              <a:ext uri="{FF2B5EF4-FFF2-40B4-BE49-F238E27FC236}">
                <a16:creationId xmlns:a16="http://schemas.microsoft.com/office/drawing/2014/main" id="{8B7F64E7-2C79-0C40-97C6-D13132C998DE}"/>
              </a:ext>
            </a:extLst>
          </p:cNvPr>
          <p:cNvSpPr txBox="1">
            <a:spLocks noGrp="1"/>
          </p:cNvSpPr>
          <p:nvPr>
            <p:ph type="title"/>
          </p:nvPr>
        </p:nvSpPr>
        <p:spPr>
          <a:xfrm>
            <a:off x="609599" y="517614"/>
            <a:ext cx="10728326"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rPr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0" name="Picture Placeholder 16"/>
          <p:cNvSpPr>
            <a:spLocks noGrp="1"/>
          </p:cNvSpPr>
          <p:nvPr>
            <p:ph type="pic" sz="half" idx="13"/>
          </p:nvPr>
        </p:nvSpPr>
        <p:spPr>
          <a:xfrm>
            <a:off x="589755" y="508000"/>
            <a:ext cx="11418425" cy="5842000"/>
          </a:xfrm>
          <a:prstGeom prst="rect">
            <a:avLst/>
          </a:prstGeom>
        </p:spPr>
        <p:txBody>
          <a:bodyPr lIns="91439" tIns="45719" rIns="91439" bIns="45719">
            <a:noAutofit/>
          </a:bodyPr>
          <a:lstStyle/>
          <a:p>
            <a:endParaRPr dirty="0"/>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7" name="Picture Placeholder 13"/>
          <p:cNvSpPr>
            <a:spLocks noGrp="1"/>
          </p:cNvSpPr>
          <p:nvPr>
            <p:ph type="pic" sz="half" idx="13"/>
          </p:nvPr>
        </p:nvSpPr>
        <p:spPr>
          <a:xfrm>
            <a:off x="5843587" y="680243"/>
            <a:ext cx="5616576" cy="5377657"/>
          </a:xfrm>
          <a:prstGeom prst="rect">
            <a:avLst/>
          </a:prstGeom>
          <a:ln w="38100">
            <a:solidFill>
              <a:schemeClr val="accent1"/>
            </a:solidFill>
            <a:miter lim="800000"/>
          </a:ln>
        </p:spPr>
        <p:txBody>
          <a:bodyPr lIns="91439" tIns="45719" rIns="91439" bIns="45719">
            <a:noAutofit/>
          </a:bodyPr>
          <a:lstStyle/>
          <a:p>
            <a:endParaRPr dirty="0"/>
          </a:p>
        </p:txBody>
      </p:sp>
      <p:sp>
        <p:nvSpPr>
          <p:cNvPr id="48" name="Body Level One…"/>
          <p:cNvSpPr txBox="1">
            <a:spLocks noGrp="1"/>
          </p:cNvSpPr>
          <p:nvPr>
            <p:ph type="body" sz="quarter" idx="1"/>
          </p:nvPr>
        </p:nvSpPr>
        <p:spPr>
          <a:xfrm>
            <a:off x="714766" y="2565399"/>
            <a:ext cx="4876411" cy="14619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Text Placeholder 9"/>
          <p:cNvSpPr>
            <a:spLocks noGrp="1"/>
          </p:cNvSpPr>
          <p:nvPr>
            <p:ph type="body" sz="quarter" idx="14"/>
          </p:nvPr>
        </p:nvSpPr>
        <p:spPr>
          <a:xfrm>
            <a:off x="731839" y="680243"/>
            <a:ext cx="4859336" cy="1885157"/>
          </a:xfrm>
          <a:prstGeom prst="rect">
            <a:avLst/>
          </a:prstGeom>
        </p:spPr>
        <p:txBody>
          <a:bodyPr anchor="b"/>
          <a:lstStyle/>
          <a:p>
            <a:pPr>
              <a:spcBef>
                <a:spcPts val="0"/>
              </a:spcBef>
              <a:defRPr sz="3600">
                <a:solidFill>
                  <a:srgbClr val="000000"/>
                </a:solidFill>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7" name="Body Level One…"/>
          <p:cNvSpPr txBox="1">
            <a:spLocks noGrp="1"/>
          </p:cNvSpPr>
          <p:nvPr>
            <p:ph type="body" sz="quarter" idx="1"/>
          </p:nvPr>
        </p:nvSpPr>
        <p:spPr>
          <a:xfrm>
            <a:off x="6600825" y="2565399"/>
            <a:ext cx="4608513" cy="34925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Text Placeholder 9"/>
          <p:cNvSpPr>
            <a:spLocks noGrp="1"/>
          </p:cNvSpPr>
          <p:nvPr>
            <p:ph type="body" sz="quarter" idx="13"/>
          </p:nvPr>
        </p:nvSpPr>
        <p:spPr>
          <a:xfrm>
            <a:off x="6616959" y="680243"/>
            <a:ext cx="4592378" cy="1885157"/>
          </a:xfrm>
          <a:prstGeom prst="rect">
            <a:avLst/>
          </a:prstGeom>
        </p:spPr>
        <p:txBody>
          <a:bodyPr anchor="ctr"/>
          <a:lstStyle/>
          <a:p>
            <a:pPr>
              <a:spcBef>
                <a:spcPts val="0"/>
              </a:spcBef>
              <a:defRPr sz="3600">
                <a:solidFill>
                  <a:srgbClr val="000000"/>
                </a:solidFill>
              </a:defRPr>
            </a:pPr>
            <a:endParaRPr/>
          </a:p>
        </p:txBody>
      </p:sp>
      <p:sp>
        <p:nvSpPr>
          <p:cNvPr id="59" name="Picture Placeholder 13"/>
          <p:cNvSpPr>
            <a:spLocks noGrp="1"/>
          </p:cNvSpPr>
          <p:nvPr>
            <p:ph type="pic" sz="half" idx="14"/>
          </p:nvPr>
        </p:nvSpPr>
        <p:spPr>
          <a:xfrm>
            <a:off x="731837" y="680243"/>
            <a:ext cx="5616576" cy="5377657"/>
          </a:xfrm>
          <a:prstGeom prst="rect">
            <a:avLst/>
          </a:prstGeom>
          <a:ln w="38100">
            <a:solidFill>
              <a:schemeClr val="accent1"/>
            </a:solidFill>
            <a:miter lim="800000"/>
          </a:ln>
        </p:spPr>
        <p:txBody>
          <a:bodyPr lIns="91439" tIns="45719" rIns="91439" bIns="45719">
            <a:noAutofit/>
          </a:bodyPr>
          <a:lstStyle/>
          <a:p>
            <a:endParaRPr dirty="0"/>
          </a:p>
        </p:txBody>
      </p:sp>
      <p:sp>
        <p:nvSpPr>
          <p:cNvPr id="6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67" name="Body Level One…"/>
          <p:cNvSpPr txBox="1">
            <a:spLocks noGrp="1"/>
          </p:cNvSpPr>
          <p:nvPr>
            <p:ph type="body" sz="quarter" idx="1"/>
          </p:nvPr>
        </p:nvSpPr>
        <p:spPr>
          <a:xfrm>
            <a:off x="6600825" y="2565399"/>
            <a:ext cx="4608513" cy="150810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Text Placeholder 9"/>
          <p:cNvSpPr>
            <a:spLocks noGrp="1"/>
          </p:cNvSpPr>
          <p:nvPr>
            <p:ph type="body" sz="quarter" idx="13"/>
          </p:nvPr>
        </p:nvSpPr>
        <p:spPr>
          <a:xfrm>
            <a:off x="6616959" y="680243"/>
            <a:ext cx="4592378" cy="1885157"/>
          </a:xfrm>
          <a:prstGeom prst="rect">
            <a:avLst/>
          </a:prstGeom>
        </p:spPr>
        <p:txBody>
          <a:bodyPr anchor="b"/>
          <a:lstStyle/>
          <a:p>
            <a:pPr>
              <a:spcBef>
                <a:spcPts val="0"/>
              </a:spcBef>
              <a:defRPr sz="3600">
                <a:solidFill>
                  <a:srgbClr val="000000"/>
                </a:solidFill>
              </a:defRPr>
            </a:pPr>
            <a:endParaRPr/>
          </a:p>
        </p:txBody>
      </p:sp>
      <p:sp>
        <p:nvSpPr>
          <p:cNvPr id="69" name="Picture Placeholder 13"/>
          <p:cNvSpPr>
            <a:spLocks noGrp="1"/>
          </p:cNvSpPr>
          <p:nvPr>
            <p:ph type="pic" sz="half" idx="14"/>
          </p:nvPr>
        </p:nvSpPr>
        <p:spPr>
          <a:xfrm>
            <a:off x="731837" y="680243"/>
            <a:ext cx="5616576" cy="5377657"/>
          </a:xfrm>
          <a:prstGeom prst="rect">
            <a:avLst/>
          </a:prstGeom>
          <a:ln w="38100">
            <a:solidFill>
              <a:schemeClr val="accent1"/>
            </a:solidFill>
            <a:miter lim="800000"/>
          </a:ln>
        </p:spPr>
        <p:txBody>
          <a:bodyPr lIns="91439" tIns="45719" rIns="91439" bIns="45719">
            <a:noAutofit/>
          </a:bodyPr>
          <a:lstStyle/>
          <a:p>
            <a:endParaRPr dirty="0"/>
          </a:p>
        </p:txBody>
      </p:sp>
      <p:sp>
        <p:nvSpPr>
          <p:cNvPr id="7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8" name="Body Level One…"/>
          <p:cNvSpPr txBox="1">
            <a:spLocks noGrp="1"/>
          </p:cNvSpPr>
          <p:nvPr>
            <p:ph type="body" sz="quarter" idx="1"/>
          </p:nvPr>
        </p:nvSpPr>
        <p:spPr>
          <a:xfrm>
            <a:off x="6583753" y="2565399"/>
            <a:ext cx="4876411" cy="14619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Text Placeholder 9"/>
          <p:cNvSpPr>
            <a:spLocks noGrp="1"/>
          </p:cNvSpPr>
          <p:nvPr>
            <p:ph type="body" sz="quarter" idx="13"/>
          </p:nvPr>
        </p:nvSpPr>
        <p:spPr>
          <a:xfrm>
            <a:off x="6600825" y="680243"/>
            <a:ext cx="4859337" cy="1885157"/>
          </a:xfrm>
          <a:prstGeom prst="rect">
            <a:avLst/>
          </a:prstGeom>
        </p:spPr>
        <p:txBody>
          <a:bodyPr anchor="b"/>
          <a:lstStyle/>
          <a:p>
            <a:pPr>
              <a:spcBef>
                <a:spcPts val="0"/>
              </a:spcBef>
              <a:defRPr sz="3600">
                <a:solidFill>
                  <a:srgbClr val="000000"/>
                </a:solidFill>
              </a:defRPr>
            </a:pPr>
            <a:endParaRPr/>
          </a:p>
        </p:txBody>
      </p:sp>
      <p:sp>
        <p:nvSpPr>
          <p:cNvPr id="81" name="Right Triangle 14"/>
          <p:cNvSpPr/>
          <p:nvPr/>
        </p:nvSpPr>
        <p:spPr>
          <a:xfrm rot="16200000">
            <a:off x="5925201" y="5586560"/>
            <a:ext cx="464566" cy="4781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2"/>
          </a:solidFill>
          <a:ln w="101600">
            <a:solidFill>
              <a:srgbClr val="FFFFFF"/>
            </a:solidFill>
            <a:miter/>
          </a:ln>
        </p:spPr>
        <p:txBody>
          <a:bodyPr lIns="45719" rIns="45719" anchor="ctr"/>
          <a:lstStyle/>
          <a:p>
            <a:pPr algn="ctr">
              <a:defRPr>
                <a:solidFill>
                  <a:srgbClr val="FFFFFF"/>
                </a:solidFill>
              </a:defRPr>
            </a:pPr>
            <a:endParaRPr dirty="0"/>
          </a:p>
        </p:txBody>
      </p:sp>
      <p:sp>
        <p:nvSpPr>
          <p:cNvPr id="8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ight Triangle 11"/>
          <p:cNvSpPr/>
          <p:nvPr/>
        </p:nvSpPr>
        <p:spPr>
          <a:xfrm rot="5400000">
            <a:off x="46038" y="-46049"/>
            <a:ext cx="3156924" cy="3249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solidFill>
          <a:ln w="12700">
            <a:miter lim="400000"/>
          </a:ln>
        </p:spPr>
        <p:txBody>
          <a:bodyPr lIns="45719" rIns="45719" anchor="ctr"/>
          <a:lstStyle/>
          <a:p>
            <a:pPr algn="ctr">
              <a:defRPr>
                <a:solidFill>
                  <a:srgbClr val="FFFFFF"/>
                </a:solidFill>
              </a:defRPr>
            </a:pPr>
            <a:endParaRPr dirty="0"/>
          </a:p>
        </p:txBody>
      </p:sp>
      <p:sp>
        <p:nvSpPr>
          <p:cNvPr id="3" name="Rectangle 12"/>
          <p:cNvSpPr/>
          <p:nvPr/>
        </p:nvSpPr>
        <p:spPr>
          <a:xfrm>
            <a:off x="-1" y="6594171"/>
            <a:ext cx="12192004" cy="263824"/>
          </a:xfrm>
          <a:prstGeom prst="rect">
            <a:avLst/>
          </a:prstGeom>
          <a:solidFill>
            <a:srgbClr val="000000"/>
          </a:solidFill>
          <a:ln w="12700">
            <a:miter lim="400000"/>
          </a:ln>
        </p:spPr>
        <p:txBody>
          <a:bodyPr lIns="45719" rIns="45719" anchor="ctr"/>
          <a:lstStyle/>
          <a:p>
            <a:pPr algn="ctr">
              <a:defRPr>
                <a:solidFill>
                  <a:srgbClr val="FFFFFF"/>
                </a:solidFill>
              </a:defRPr>
            </a:pPr>
            <a:endParaRPr dirty="0"/>
          </a:p>
        </p:txBody>
      </p:sp>
      <p:sp>
        <p:nvSpPr>
          <p:cNvPr id="4" name="Right Triangle 13"/>
          <p:cNvSpPr/>
          <p:nvPr/>
        </p:nvSpPr>
        <p:spPr>
          <a:xfrm rot="16200000">
            <a:off x="5182439" y="-151578"/>
            <a:ext cx="6922999" cy="70961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8"/>
          </a:blipFill>
          <a:ln w="12700">
            <a:miter lim="400000"/>
          </a:ln>
        </p:spPr>
        <p:txBody>
          <a:bodyPr lIns="45719" rIns="45719" anchor="ctr"/>
          <a:lstStyle/>
          <a:p>
            <a:pPr algn="ctr">
              <a:defRPr>
                <a:solidFill>
                  <a:srgbClr val="FFFFFF"/>
                </a:solidFill>
              </a:defRPr>
            </a:pPr>
            <a:endParaRPr dirty="0"/>
          </a:p>
        </p:txBody>
      </p:sp>
      <p:sp>
        <p:nvSpPr>
          <p:cNvPr id="5" name="Rectangle 14"/>
          <p:cNvSpPr/>
          <p:nvPr/>
        </p:nvSpPr>
        <p:spPr>
          <a:xfrm>
            <a:off x="447673" y="358686"/>
            <a:ext cx="11296654" cy="5981700"/>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6" name="Body Level One…"/>
          <p:cNvSpPr txBox="1">
            <a:spLocks noGrp="1"/>
          </p:cNvSpPr>
          <p:nvPr>
            <p:ph type="body" idx="1"/>
          </p:nvPr>
        </p:nvSpPr>
        <p:spPr>
          <a:xfrm>
            <a:off x="611863" y="1785948"/>
            <a:ext cx="10728326" cy="41765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rPr dirty="0"/>
              <a:t>Body Level One</a:t>
            </a:r>
          </a:p>
        </p:txBody>
      </p:sp>
      <p:sp>
        <p:nvSpPr>
          <p:cNvPr id="7" name="Title Text"/>
          <p:cNvSpPr txBox="1">
            <a:spLocks noGrp="1"/>
          </p:cNvSpPr>
          <p:nvPr>
            <p:ph type="title"/>
          </p:nvPr>
        </p:nvSpPr>
        <p:spPr>
          <a:xfrm>
            <a:off x="609599" y="517614"/>
            <a:ext cx="10728326"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rPr dirty="0"/>
              <a:t>Title Text</a:t>
            </a:r>
          </a:p>
        </p:txBody>
      </p:sp>
      <p:sp>
        <p:nvSpPr>
          <p:cNvPr id="8" name="Slide Number"/>
          <p:cNvSpPr txBox="1">
            <a:spLocks noGrp="1"/>
          </p:cNvSpPr>
          <p:nvPr>
            <p:ph type="sldNum" sz="quarter" idx="2"/>
          </p:nvPr>
        </p:nvSpPr>
        <p:spPr>
          <a:xfrm>
            <a:off x="183820" y="6180730"/>
            <a:ext cx="263852" cy="261610"/>
          </a:xfrm>
          <a:prstGeom prst="rect">
            <a:avLst/>
          </a:prstGeom>
          <a:ln w="12700">
            <a:miter lim="400000"/>
          </a:ln>
        </p:spPr>
        <p:txBody>
          <a:bodyPr wrap="none" lIns="45719" rIns="45719" anchor="ctr">
            <a:spAutoFit/>
          </a:bodyPr>
          <a:lstStyle>
            <a:lvl1pPr algn="r">
              <a:defRPr sz="1050">
                <a:solidFill>
                  <a:schemeClr val="tx1"/>
                </a:solidFill>
              </a:defRPr>
            </a:lvl1pPr>
          </a:lstStyle>
          <a:p>
            <a:fld id="{86CB4B4D-7CA3-9044-876B-883B54F8677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2" r:id="rId3"/>
    <p:sldLayoutId id="2147483653" r:id="rId4"/>
    <p:sldLayoutId id="2147483654" r:id="rId5"/>
    <p:sldLayoutId id="2147483655" r:id="rId6"/>
  </p:sldLayoutIdLst>
  <p:transition spd="med"/>
  <p:hf hdr="0" ftr="0" dt="0"/>
  <p:txStyles>
    <p:titleStyle>
      <a:lvl1pPr marL="0" marR="0" indent="0" algn="ctr" defTabSz="914400" rtl="0" latinLnBrk="0">
        <a:lnSpc>
          <a:spcPct val="90000"/>
        </a:lnSpc>
        <a:spcBef>
          <a:spcPts val="0"/>
        </a:spcBef>
        <a:spcAft>
          <a:spcPts val="0"/>
        </a:spcAft>
        <a:buClrTx/>
        <a:buSzTx/>
        <a:buFontTx/>
        <a:buNone/>
        <a:tabLst/>
        <a:defRPr sz="3600" b="0" i="0" u="none" strike="noStrike" cap="none" spc="0" baseline="0">
          <a:ln>
            <a:noFill/>
          </a:ln>
          <a:solidFill>
            <a:schemeClr val="tx1"/>
          </a:solidFill>
          <a:uFillTx/>
          <a:latin typeface="Calibri" panose="020F0502020204030204" pitchFamily="34" charset="0"/>
          <a:ea typeface="+mj-ea"/>
          <a:cs typeface="Calibri" panose="020F0502020204030204" pitchFamily="34" charset="0"/>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9pPr>
    </p:titleStyle>
    <p:bodyStyle>
      <a:lvl1pPr marL="0" marR="0" indent="0" algn="l" defTabSz="914400" rtl="0" latinLnBrk="0">
        <a:lnSpc>
          <a:spcPct val="90000"/>
        </a:lnSpc>
        <a:spcBef>
          <a:spcPts val="600"/>
        </a:spcBef>
        <a:spcAft>
          <a:spcPts val="0"/>
        </a:spcAft>
        <a:buClrTx/>
        <a:buSzTx/>
        <a:buFontTx/>
        <a:buNone/>
        <a:tabLst/>
        <a:defRPr sz="1600" b="0" i="0" u="none" strike="noStrike" cap="none" spc="0" baseline="0">
          <a:ln>
            <a:noFill/>
          </a:ln>
          <a:solidFill>
            <a:srgbClr val="595959"/>
          </a:solidFill>
          <a:uFillTx/>
          <a:latin typeface="Calibri Light" panose="020F0302020204030204" pitchFamily="34" charset="0"/>
          <a:ea typeface="+mj-ea"/>
          <a:cs typeface="Calibri Light" panose="020F0302020204030204" pitchFamily="34" charset="0"/>
          <a:sym typeface="Arial"/>
        </a:defRPr>
      </a:lvl1pPr>
      <a:lvl2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2pPr>
      <a:lvl3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3pPr>
      <a:lvl4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4pPr>
      <a:lvl5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5pPr>
      <a:lvl6pPr marL="24892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6pPr>
      <a:lvl7pPr marL="29464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7pPr>
      <a:lvl8pPr marL="34036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8pPr>
      <a:lvl9pPr marL="38608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6.png"/><Relationship Id="rId7"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tiff"/><Relationship Id="rId5" Type="http://schemas.openxmlformats.org/officeDocument/2006/relationships/image" Target="../media/image17.tiff"/><Relationship Id="rId4" Type="http://schemas.microsoft.com/office/2007/relationships/hdphoto" Target="../media/hdphoto1.wdp"/><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www.totaldoor.com/wp-content/uploads/2018/12/BHMA-Certif-letter-for-TD_A156-32.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totaldoor.com/wp-content/uploads/2019/11/Intertek-Certificate-of-Compliance.pdf" TargetMode="External"/><Relationship Id="rId4" Type="http://schemas.openxmlformats.org/officeDocument/2006/relationships/hyperlink" Target="https://www.totaldoor.com/wp-content/uploads/2019/04/UL-EPD-Cert.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2.jpeg"/><Relationship Id="rId7"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tiff"/><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2.jp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1.jpg"/><Relationship Id="rId17" Type="http://schemas.openxmlformats.org/officeDocument/2006/relationships/image" Target="../media/image43.jpeg"/><Relationship Id="rId2" Type="http://schemas.openxmlformats.org/officeDocument/2006/relationships/notesSlide" Target="../notesSlides/notesSlide17.xml"/><Relationship Id="rId16" Type="http://schemas.openxmlformats.org/officeDocument/2006/relationships/hyperlink" Target="mailto:peter@easales.com" TargetMode="Externa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0.jpg"/><Relationship Id="rId5" Type="http://schemas.openxmlformats.org/officeDocument/2006/relationships/image" Target="../media/image37.png"/><Relationship Id="rId15" Type="http://schemas.openxmlformats.org/officeDocument/2006/relationships/hyperlink" Target="mailto:gary.deter@gmail.com" TargetMode="External"/><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9.png"/><Relationship Id="rId14" Type="http://schemas.openxmlformats.org/officeDocument/2006/relationships/hyperlink" Target="mailto:jaddis@teammayo.com" TargetMode="External"/></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6.png"/><Relationship Id="rId7" Type="http://schemas.openxmlformats.org/officeDocument/2006/relationships/image" Target="../media/image44.png"/><Relationship Id="rId12"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39.png"/><Relationship Id="rId5" Type="http://schemas.openxmlformats.org/officeDocument/2006/relationships/image" Target="../media/image37.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hyperlink" Target="https://www.totaldoor.com/"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hyperlink" Target="https://www.youtube.com/channel/UCmAV2evw69CJK34Kj-QGT9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vimeo.com/335212339" TargetMode="External"/><Relationship Id="rId3" Type="http://schemas.openxmlformats.org/officeDocument/2006/relationships/image" Target="../media/image47.tiff"/><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totaldoor.com/wp-content/uploads/2019/04/0.Sheet-LO-v4.pdf" TargetMode="External"/><Relationship Id="rId5" Type="http://schemas.openxmlformats.org/officeDocument/2006/relationships/image" Target="../media/image48.png"/><Relationship Id="rId4" Type="http://schemas.openxmlformats.org/officeDocument/2006/relationships/hyperlink" Target="https://www.aecdaily.com/sc.php?node_id=1739509&amp;tabidx=education&amp;company=Total+Door" TargetMode="External"/><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hyperlink" Target="https://www.totaldoor.com/institute-training-for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tiff"/></Relationships>
</file>

<file path=ppt/slides/_rels/slide24.xml.rels><?xml version="1.0" encoding="UTF-8" standalone="yes"?>
<Relationships xmlns="http://schemas.openxmlformats.org/package/2006/relationships"><Relationship Id="rId3" Type="http://schemas.openxmlformats.org/officeDocument/2006/relationships/hyperlink" Target="https://www.totaldoor.com/"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tiff"/><Relationship Id="rId4" Type="http://schemas.openxmlformats.org/officeDocument/2006/relationships/hyperlink" Target="https://www.aecdaily.com/sc.php?node_id=1739509&amp;tabidx=corporat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totaldoor.com/wp-content/uploads/2019/04/0.Sheet-LO-v4.pdf" TargetMode="External"/><Relationship Id="rId13" Type="http://schemas.openxmlformats.org/officeDocument/2006/relationships/image" Target="../media/image60.png"/><Relationship Id="rId3" Type="http://schemas.openxmlformats.org/officeDocument/2006/relationships/hyperlink" Target="https://www.totaldoor.com/institute-training-form/" TargetMode="External"/><Relationship Id="rId7" Type="http://schemas.openxmlformats.org/officeDocument/2006/relationships/hyperlink" Target="https://www.totaldoor.com/wp-content/uploads/2018/12/BHMA-Certif-letter-for-TD_A156-32.pdf" TargetMode="External"/><Relationship Id="rId12" Type="http://schemas.openxmlformats.org/officeDocument/2006/relationships/hyperlink" Target="https://www.facebook.com/TotalDoor1/" TargetMode="External"/><Relationship Id="rId2" Type="http://schemas.openxmlformats.org/officeDocument/2006/relationships/notesSlide" Target="../notesSlides/notesSlide24.xml"/><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6.jpeg"/><Relationship Id="rId11" Type="http://schemas.openxmlformats.org/officeDocument/2006/relationships/image" Target="../media/image59.jpeg"/><Relationship Id="rId5" Type="http://schemas.openxmlformats.org/officeDocument/2006/relationships/hyperlink" Target="https://www.totaldoor.com/partnerlogin/" TargetMode="External"/><Relationship Id="rId15" Type="http://schemas.openxmlformats.org/officeDocument/2006/relationships/hyperlink" Target="https://www.linkedin.com/company/totaldoorsystems/" TargetMode="External"/><Relationship Id="rId10" Type="http://schemas.openxmlformats.org/officeDocument/2006/relationships/image" Target="../media/image58.png"/><Relationship Id="rId4" Type="http://schemas.openxmlformats.org/officeDocument/2006/relationships/hyperlink" Target="https://www.youtube.com/channel/UCb51L5ov1sl_Fbb-lm4Iglw" TargetMode="External"/><Relationship Id="rId9" Type="http://schemas.openxmlformats.org/officeDocument/2006/relationships/image" Target="../media/image57.png"/><Relationship Id="rId1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65.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77BC5"/>
        </a:solidFill>
        <a:effectLst/>
      </p:bgPr>
    </p:bg>
    <p:spTree>
      <p:nvGrpSpPr>
        <p:cNvPr id="1" name=""/>
        <p:cNvGrpSpPr/>
        <p:nvPr/>
      </p:nvGrpSpPr>
      <p:grpSpPr>
        <a:xfrm>
          <a:off x="0" y="0"/>
          <a:ext cx="0" cy="0"/>
          <a:chOff x="0" y="0"/>
          <a:chExt cx="0" cy="0"/>
        </a:xfrm>
      </p:grpSpPr>
      <p:pic>
        <p:nvPicPr>
          <p:cNvPr id="10" name="Picture Placeholder 11">
            <a:extLst>
              <a:ext uri="{FF2B5EF4-FFF2-40B4-BE49-F238E27FC236}">
                <a16:creationId xmlns:a16="http://schemas.microsoft.com/office/drawing/2014/main" id="{79FE5EF7-DAC5-CA42-AB8A-0707369DE9A1}"/>
              </a:ext>
            </a:extLst>
          </p:cNvPr>
          <p:cNvPicPr>
            <a:picLocks noGrp="1" noChangeAspect="1"/>
          </p:cNvPicPr>
          <p:nvPr>
            <p:ph type="pic" sz="half" idx="13"/>
          </p:nvPr>
        </p:nvPicPr>
        <p:blipFill rotWithShape="1">
          <a:blip r:embed="rId3" cstate="screen">
            <a:alphaModFix amt="23000"/>
            <a:extLst>
              <a:ext uri="{28A0092B-C50C-407E-A947-70E740481C1C}">
                <a14:useLocalDpi xmlns:a14="http://schemas.microsoft.com/office/drawing/2010/main"/>
              </a:ext>
            </a:extLst>
          </a:blip>
          <a:srcRect/>
          <a:stretch/>
        </p:blipFill>
        <p:spPr>
          <a:xfrm>
            <a:off x="-1" y="0"/>
            <a:ext cx="12192001" cy="6858000"/>
          </a:xfrm>
        </p:spPr>
      </p:pic>
      <p:sp>
        <p:nvSpPr>
          <p:cNvPr id="9" name="Rectangle 12">
            <a:extLst>
              <a:ext uri="{FF2B5EF4-FFF2-40B4-BE49-F238E27FC236}">
                <a16:creationId xmlns:a16="http://schemas.microsoft.com/office/drawing/2014/main" id="{BDF72F60-52F5-8740-9387-B5568989C393}"/>
              </a:ext>
            </a:extLst>
          </p:cNvPr>
          <p:cNvSpPr/>
          <p:nvPr/>
        </p:nvSpPr>
        <p:spPr>
          <a:xfrm>
            <a:off x="-1" y="6594171"/>
            <a:ext cx="12192004" cy="263824"/>
          </a:xfrm>
          <a:prstGeom prst="rect">
            <a:avLst/>
          </a:prstGeom>
          <a:solidFill>
            <a:srgbClr val="000000"/>
          </a:solidFill>
          <a:ln w="12700">
            <a:miter lim="400000"/>
          </a:ln>
        </p:spPr>
        <p:txBody>
          <a:bodyPr lIns="45719" rIns="45719" anchor="ctr"/>
          <a:lstStyle/>
          <a:p>
            <a:pPr algn="ctr">
              <a:defRPr>
                <a:solidFill>
                  <a:srgbClr val="FFFFFF"/>
                </a:solidFill>
              </a:defRPr>
            </a:pPr>
            <a:endParaRPr dirty="0"/>
          </a:p>
        </p:txBody>
      </p:sp>
      <p:sp>
        <p:nvSpPr>
          <p:cNvPr id="103" name="Text Placeholder 3"/>
          <p:cNvSpPr txBox="1">
            <a:spLocks noGrp="1"/>
          </p:cNvSpPr>
          <p:nvPr>
            <p:ph type="subTitle" sz="quarter" idx="4294967295"/>
          </p:nvPr>
        </p:nvSpPr>
        <p:spPr>
          <a:xfrm>
            <a:off x="819667" y="3033377"/>
            <a:ext cx="5106348" cy="1823834"/>
          </a:xfrm>
          <a:prstGeom prst="rect">
            <a:avLst/>
          </a:prstGeom>
        </p:spPr>
        <p:txBody>
          <a:bodyPr anchor="ctr">
            <a:noAutofit/>
          </a:bodyPr>
          <a:lstStyle/>
          <a:p>
            <a:pPr lvl="1" indent="0">
              <a:lnSpc>
                <a:spcPct val="81000"/>
              </a:lnSpc>
              <a:spcBef>
                <a:spcPts val="0"/>
              </a:spcBef>
              <a:buNone/>
              <a:defRPr sz="2700">
                <a:solidFill>
                  <a:schemeClr val="accent1"/>
                </a:solidFill>
              </a:defRPr>
            </a:pPr>
            <a:r>
              <a:rPr lang="en-US" sz="4400" b="1" dirty="0">
                <a:solidFill>
                  <a:schemeClr val="bg1"/>
                </a:solidFill>
                <a:latin typeface="Calibri" panose="020F0502020204030204" pitchFamily="34" charset="0"/>
                <a:cs typeface="Calibri" panose="020F0502020204030204" pitchFamily="34" charset="0"/>
              </a:rPr>
              <a:t>Playbook for Success</a:t>
            </a:r>
          </a:p>
        </p:txBody>
      </p:sp>
      <p:sp>
        <p:nvSpPr>
          <p:cNvPr id="7" name="Right Triangle 8">
            <a:extLst>
              <a:ext uri="{FF2B5EF4-FFF2-40B4-BE49-F238E27FC236}">
                <a16:creationId xmlns:a16="http://schemas.microsoft.com/office/drawing/2014/main" id="{DD0FF9EA-3E71-2947-A59E-4CCECE0043B0}"/>
              </a:ext>
            </a:extLst>
          </p:cNvPr>
          <p:cNvSpPr/>
          <p:nvPr/>
        </p:nvSpPr>
        <p:spPr>
          <a:xfrm rot="16200000">
            <a:off x="5182439" y="-151578"/>
            <a:ext cx="6922999" cy="70961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4"/>
          </a:blipFill>
          <a:ln w="12700">
            <a:miter lim="400000"/>
          </a:ln>
        </p:spPr>
        <p:txBody>
          <a:bodyPr lIns="45719" rIns="45719" anchor="ctr"/>
          <a:lstStyle/>
          <a:p>
            <a:pPr algn="ctr">
              <a:defRPr>
                <a:solidFill>
                  <a:srgbClr val="FFFFFF"/>
                </a:solidFill>
              </a:defRPr>
            </a:pPr>
            <a:endParaRPr dirty="0"/>
          </a:p>
        </p:txBody>
      </p:sp>
      <p:sp>
        <p:nvSpPr>
          <p:cNvPr id="8" name="Right Triangle 11">
            <a:extLst>
              <a:ext uri="{FF2B5EF4-FFF2-40B4-BE49-F238E27FC236}">
                <a16:creationId xmlns:a16="http://schemas.microsoft.com/office/drawing/2014/main" id="{26055CDE-A070-DD4A-AB27-F084143D74B3}"/>
              </a:ext>
            </a:extLst>
          </p:cNvPr>
          <p:cNvSpPr/>
          <p:nvPr/>
        </p:nvSpPr>
        <p:spPr>
          <a:xfrm rot="5400000">
            <a:off x="226304" y="187953"/>
            <a:ext cx="1035345" cy="10655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bg1"/>
          </a:solidFill>
          <a:ln w="12700">
            <a:miter lim="400000"/>
          </a:ln>
        </p:spPr>
        <p:txBody>
          <a:bodyPr lIns="45719" rIns="45719" anchor="ctr"/>
          <a:lstStyle/>
          <a:p>
            <a:pPr algn="ctr">
              <a:defRPr>
                <a:solidFill>
                  <a:srgbClr val="FFFFFF"/>
                </a:solidFill>
              </a:defRPr>
            </a:pPr>
            <a:endParaRPr dirty="0"/>
          </a:p>
        </p:txBody>
      </p:sp>
      <p:pic>
        <p:nvPicPr>
          <p:cNvPr id="104" name="Object 10" descr="Object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00246" y="4194424"/>
            <a:ext cx="2941705" cy="1644804"/>
          </a:xfrm>
          <a:prstGeom prst="rect">
            <a:avLst/>
          </a:prstGeom>
          <a:ln w="12700">
            <a:miter lim="400000"/>
          </a:ln>
        </p:spPr>
      </p:pic>
      <p:sp>
        <p:nvSpPr>
          <p:cNvPr id="11" name="Text Placeholder 3">
            <a:extLst>
              <a:ext uri="{FF2B5EF4-FFF2-40B4-BE49-F238E27FC236}">
                <a16:creationId xmlns:a16="http://schemas.microsoft.com/office/drawing/2014/main" id="{3F28A946-B8A8-D04D-88D1-316BA7316F8F}"/>
              </a:ext>
            </a:extLst>
          </p:cNvPr>
          <p:cNvSpPr txBox="1">
            <a:spLocks/>
          </p:cNvSpPr>
          <p:nvPr/>
        </p:nvSpPr>
        <p:spPr>
          <a:xfrm>
            <a:off x="765535" y="2138233"/>
            <a:ext cx="1659764" cy="10353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marL="0" marR="0" indent="0" algn="l" defTabSz="914400" rtl="0" latinLnBrk="0">
              <a:lnSpc>
                <a:spcPct val="90000"/>
              </a:lnSpc>
              <a:spcBef>
                <a:spcPts val="600"/>
              </a:spcBef>
              <a:spcAft>
                <a:spcPts val="0"/>
              </a:spcAft>
              <a:buClrTx/>
              <a:buSzTx/>
              <a:buFontTx/>
              <a:buNone/>
              <a:tabLst/>
              <a:defRPr sz="1600" b="0" i="0" u="none" strike="noStrike" cap="none" spc="0" baseline="0">
                <a:ln>
                  <a:noFill/>
                </a:ln>
                <a:solidFill>
                  <a:srgbClr val="595959"/>
                </a:solidFill>
                <a:uFillTx/>
                <a:latin typeface="Calibri Light" panose="020F0302020204030204" pitchFamily="34" charset="0"/>
                <a:ea typeface="+mj-ea"/>
                <a:cs typeface="Calibri Light" panose="020F0302020204030204" pitchFamily="34" charset="0"/>
                <a:sym typeface="Arial"/>
              </a:defRPr>
            </a:lvl1pPr>
            <a:lvl2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2pPr>
            <a:lvl3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3pPr>
            <a:lvl4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4pPr>
            <a:lvl5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5pPr>
            <a:lvl6pPr marL="24892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6pPr>
            <a:lvl7pPr marL="29464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7pPr>
            <a:lvl8pPr marL="34036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8pPr>
            <a:lvl9pPr marL="38608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9pPr>
          </a:lstStyle>
          <a:p>
            <a:pPr lvl="1" indent="0" hangingPunct="1">
              <a:lnSpc>
                <a:spcPct val="81000"/>
              </a:lnSpc>
              <a:spcBef>
                <a:spcPts val="0"/>
              </a:spcBef>
              <a:buFontTx/>
              <a:buNone/>
              <a:defRPr sz="2700">
                <a:solidFill>
                  <a:schemeClr val="accent1"/>
                </a:solidFill>
              </a:defRPr>
            </a:pPr>
            <a:r>
              <a:rPr lang="en-US" sz="4400" b="1" dirty="0">
                <a:solidFill>
                  <a:schemeClr val="bg1"/>
                </a:solidFill>
                <a:latin typeface="Calibri Light" panose="020F0302020204030204" pitchFamily="34" charset="0"/>
                <a:cs typeface="Calibri Light" panose="020F0302020204030204" pitchFamily="34" charset="0"/>
              </a:rPr>
              <a:t>2022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FB5774-41E1-E44B-A2C3-8584C04BDC24}"/>
              </a:ext>
            </a:extLst>
          </p:cNvPr>
          <p:cNvSpPr>
            <a:spLocks noGrp="1"/>
          </p:cNvSpPr>
          <p:nvPr>
            <p:ph type="sldNum" sz="quarter" idx="2"/>
          </p:nvPr>
        </p:nvSpPr>
        <p:spPr/>
        <p:txBody>
          <a:bodyPr/>
          <a:lstStyle/>
          <a:p>
            <a:fld id="{86CB4B4D-7CA3-9044-876B-883B54F8677D}" type="slidenum">
              <a:rPr lang="en-US" smtClean="0"/>
              <a:t>10</a:t>
            </a:fld>
            <a:endParaRPr lang="en-US" dirty="0"/>
          </a:p>
        </p:txBody>
      </p:sp>
      <p:sp>
        <p:nvSpPr>
          <p:cNvPr id="5" name="Title 4">
            <a:extLst>
              <a:ext uri="{FF2B5EF4-FFF2-40B4-BE49-F238E27FC236}">
                <a16:creationId xmlns:a16="http://schemas.microsoft.com/office/drawing/2014/main" id="{A85F9FA0-40AF-5F44-B998-53C44D94B4DE}"/>
              </a:ext>
            </a:extLst>
          </p:cNvPr>
          <p:cNvSpPr>
            <a:spLocks noGrp="1"/>
          </p:cNvSpPr>
          <p:nvPr>
            <p:ph type="title"/>
          </p:nvPr>
        </p:nvSpPr>
        <p:spPr>
          <a:xfrm>
            <a:off x="8234989" y="517614"/>
            <a:ext cx="3102935" cy="1143001"/>
          </a:xfrm>
        </p:spPr>
        <p:txBody>
          <a:bodyPr/>
          <a:lstStyle/>
          <a:p>
            <a:r>
              <a:rPr lang="en-US" dirty="0"/>
              <a:t>Who We Are</a:t>
            </a:r>
          </a:p>
        </p:txBody>
      </p:sp>
      <p:sp>
        <p:nvSpPr>
          <p:cNvPr id="7" name="Rectangle 6">
            <a:extLst>
              <a:ext uri="{FF2B5EF4-FFF2-40B4-BE49-F238E27FC236}">
                <a16:creationId xmlns:a16="http://schemas.microsoft.com/office/drawing/2014/main" id="{60F6892D-4C61-2944-9EBE-B856DB9B704B}"/>
              </a:ext>
            </a:extLst>
          </p:cNvPr>
          <p:cNvSpPr/>
          <p:nvPr/>
        </p:nvSpPr>
        <p:spPr>
          <a:xfrm>
            <a:off x="9077467" y="1792592"/>
            <a:ext cx="2375611" cy="584775"/>
          </a:xfrm>
          <a:prstGeom prst="rect">
            <a:avLst/>
          </a:prstGeom>
        </p:spPr>
        <p:txBody>
          <a:bodyPr wrap="square">
            <a:spAutoFit/>
          </a:bodyPr>
          <a:lstStyle/>
          <a:p>
            <a:r>
              <a:rPr lang="en-US" sz="1600" dirty="0"/>
              <a:t>Privately-held </a:t>
            </a:r>
          </a:p>
          <a:p>
            <a:r>
              <a:rPr lang="en-US" sz="1600" b="1" dirty="0">
                <a:solidFill>
                  <a:srgbClr val="677BC5"/>
                </a:solidFill>
                <a:latin typeface="+mn-lt"/>
              </a:rPr>
              <a:t>Made in the USA</a:t>
            </a:r>
          </a:p>
        </p:txBody>
      </p:sp>
      <p:sp>
        <p:nvSpPr>
          <p:cNvPr id="10" name="Oval 9">
            <a:extLst>
              <a:ext uri="{FF2B5EF4-FFF2-40B4-BE49-F238E27FC236}">
                <a16:creationId xmlns:a16="http://schemas.microsoft.com/office/drawing/2014/main" id="{DC41C055-EC54-3847-BDAC-D36ABF83A6F4}"/>
              </a:ext>
            </a:extLst>
          </p:cNvPr>
          <p:cNvSpPr/>
          <p:nvPr/>
        </p:nvSpPr>
        <p:spPr>
          <a:xfrm>
            <a:off x="8393255" y="1779892"/>
            <a:ext cx="546100" cy="5461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pic>
        <p:nvPicPr>
          <p:cNvPr id="8" name="Picture 7">
            <a:extLst>
              <a:ext uri="{FF2B5EF4-FFF2-40B4-BE49-F238E27FC236}">
                <a16:creationId xmlns:a16="http://schemas.microsoft.com/office/drawing/2014/main" id="{7E2CAD84-3102-AB42-9A7A-F98A9C28734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tretch>
            <a:fillRect/>
          </a:stretch>
        </p:blipFill>
        <p:spPr>
          <a:xfrm>
            <a:off x="8513905" y="1903866"/>
            <a:ext cx="304800" cy="304800"/>
          </a:xfrm>
          <a:prstGeom prst="rect">
            <a:avLst/>
          </a:prstGeom>
        </p:spPr>
      </p:pic>
      <p:sp>
        <p:nvSpPr>
          <p:cNvPr id="11" name="Rectangle 10">
            <a:extLst>
              <a:ext uri="{FF2B5EF4-FFF2-40B4-BE49-F238E27FC236}">
                <a16:creationId xmlns:a16="http://schemas.microsoft.com/office/drawing/2014/main" id="{9E5699E0-C053-394E-8006-18F40FD5AA1B}"/>
              </a:ext>
            </a:extLst>
          </p:cNvPr>
          <p:cNvSpPr/>
          <p:nvPr/>
        </p:nvSpPr>
        <p:spPr>
          <a:xfrm>
            <a:off x="9077467" y="2798948"/>
            <a:ext cx="2375611" cy="338554"/>
          </a:xfrm>
          <a:prstGeom prst="rect">
            <a:avLst/>
          </a:prstGeom>
        </p:spPr>
        <p:txBody>
          <a:bodyPr wrap="square">
            <a:spAutoFit/>
          </a:bodyPr>
          <a:lstStyle/>
          <a:p>
            <a:r>
              <a:rPr lang="en-US" sz="1600" dirty="0"/>
              <a:t>Fiercely independent </a:t>
            </a:r>
          </a:p>
        </p:txBody>
      </p:sp>
      <p:sp>
        <p:nvSpPr>
          <p:cNvPr id="12" name="Oval 11">
            <a:extLst>
              <a:ext uri="{FF2B5EF4-FFF2-40B4-BE49-F238E27FC236}">
                <a16:creationId xmlns:a16="http://schemas.microsoft.com/office/drawing/2014/main" id="{3AA71D2D-3CEE-0246-AF62-160E63898535}"/>
              </a:ext>
            </a:extLst>
          </p:cNvPr>
          <p:cNvSpPr/>
          <p:nvPr/>
        </p:nvSpPr>
        <p:spPr>
          <a:xfrm>
            <a:off x="8393255" y="2695175"/>
            <a:ext cx="546100" cy="5461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pic>
        <p:nvPicPr>
          <p:cNvPr id="14" name="Picture 13">
            <a:extLst>
              <a:ext uri="{FF2B5EF4-FFF2-40B4-BE49-F238E27FC236}">
                <a16:creationId xmlns:a16="http://schemas.microsoft.com/office/drawing/2014/main" id="{DC1715BA-2669-EB44-B7F2-C6C75CB9BB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1205" y="2798948"/>
            <a:ext cx="317500" cy="317500"/>
          </a:xfrm>
          <a:prstGeom prst="rect">
            <a:avLst/>
          </a:prstGeom>
        </p:spPr>
      </p:pic>
      <p:sp>
        <p:nvSpPr>
          <p:cNvPr id="15" name="Rectangle 14">
            <a:extLst>
              <a:ext uri="{FF2B5EF4-FFF2-40B4-BE49-F238E27FC236}">
                <a16:creationId xmlns:a16="http://schemas.microsoft.com/office/drawing/2014/main" id="{FCA649AE-845C-3D4B-823C-5E03542186C1}"/>
              </a:ext>
            </a:extLst>
          </p:cNvPr>
          <p:cNvSpPr/>
          <p:nvPr/>
        </p:nvSpPr>
        <p:spPr>
          <a:xfrm>
            <a:off x="9074878" y="3543150"/>
            <a:ext cx="2375611" cy="584775"/>
          </a:xfrm>
          <a:prstGeom prst="rect">
            <a:avLst/>
          </a:prstGeom>
        </p:spPr>
        <p:txBody>
          <a:bodyPr wrap="square">
            <a:spAutoFit/>
          </a:bodyPr>
          <a:lstStyle/>
          <a:p>
            <a:r>
              <a:rPr lang="en-US" sz="1600" dirty="0"/>
              <a:t>Operate &amp; communicate with integrity</a:t>
            </a:r>
          </a:p>
        </p:txBody>
      </p:sp>
      <p:sp>
        <p:nvSpPr>
          <p:cNvPr id="16" name="Oval 15">
            <a:extLst>
              <a:ext uri="{FF2B5EF4-FFF2-40B4-BE49-F238E27FC236}">
                <a16:creationId xmlns:a16="http://schemas.microsoft.com/office/drawing/2014/main" id="{81CE66CB-8447-5E43-B2CB-230809DBD960}"/>
              </a:ext>
            </a:extLst>
          </p:cNvPr>
          <p:cNvSpPr/>
          <p:nvPr/>
        </p:nvSpPr>
        <p:spPr>
          <a:xfrm>
            <a:off x="8393255" y="3558573"/>
            <a:ext cx="546100" cy="5461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pic>
        <p:nvPicPr>
          <p:cNvPr id="18" name="Picture 17">
            <a:extLst>
              <a:ext uri="{FF2B5EF4-FFF2-40B4-BE49-F238E27FC236}">
                <a16:creationId xmlns:a16="http://schemas.microsoft.com/office/drawing/2014/main" id="{5F75073F-C7B2-FE4C-97D5-83F099A811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28778" y="3686659"/>
            <a:ext cx="289927" cy="289927"/>
          </a:xfrm>
          <a:prstGeom prst="rect">
            <a:avLst/>
          </a:prstGeom>
        </p:spPr>
      </p:pic>
      <p:sp>
        <p:nvSpPr>
          <p:cNvPr id="19" name="Rectangle 18">
            <a:extLst>
              <a:ext uri="{FF2B5EF4-FFF2-40B4-BE49-F238E27FC236}">
                <a16:creationId xmlns:a16="http://schemas.microsoft.com/office/drawing/2014/main" id="{E4A776A9-594E-DB4B-976D-76489E4A7F99}"/>
              </a:ext>
            </a:extLst>
          </p:cNvPr>
          <p:cNvSpPr/>
          <p:nvPr/>
        </p:nvSpPr>
        <p:spPr>
          <a:xfrm>
            <a:off x="9077467" y="4516986"/>
            <a:ext cx="2375611" cy="584775"/>
          </a:xfrm>
          <a:prstGeom prst="rect">
            <a:avLst/>
          </a:prstGeom>
        </p:spPr>
        <p:txBody>
          <a:bodyPr wrap="square">
            <a:spAutoFit/>
          </a:bodyPr>
          <a:lstStyle/>
          <a:p>
            <a:r>
              <a:rPr lang="en-US" sz="1600" dirty="0"/>
              <a:t>Lean &amp; sustainable processes</a:t>
            </a:r>
          </a:p>
        </p:txBody>
      </p:sp>
      <p:sp>
        <p:nvSpPr>
          <p:cNvPr id="20" name="Oval 19">
            <a:extLst>
              <a:ext uri="{FF2B5EF4-FFF2-40B4-BE49-F238E27FC236}">
                <a16:creationId xmlns:a16="http://schemas.microsoft.com/office/drawing/2014/main" id="{FB87C0FA-FD92-F045-8EB1-C522AA837CCC}"/>
              </a:ext>
            </a:extLst>
          </p:cNvPr>
          <p:cNvSpPr/>
          <p:nvPr/>
        </p:nvSpPr>
        <p:spPr>
          <a:xfrm>
            <a:off x="8393255" y="4498277"/>
            <a:ext cx="546100" cy="5461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22" name="Rectangle 21">
            <a:extLst>
              <a:ext uri="{FF2B5EF4-FFF2-40B4-BE49-F238E27FC236}">
                <a16:creationId xmlns:a16="http://schemas.microsoft.com/office/drawing/2014/main" id="{BF1BBA99-A886-FF48-93B2-ED97B6662956}"/>
              </a:ext>
            </a:extLst>
          </p:cNvPr>
          <p:cNvSpPr/>
          <p:nvPr/>
        </p:nvSpPr>
        <p:spPr>
          <a:xfrm>
            <a:off x="9074878" y="5536403"/>
            <a:ext cx="2375611" cy="338554"/>
          </a:xfrm>
          <a:prstGeom prst="rect">
            <a:avLst/>
          </a:prstGeom>
        </p:spPr>
        <p:txBody>
          <a:bodyPr wrap="square">
            <a:spAutoFit/>
          </a:bodyPr>
          <a:lstStyle/>
          <a:p>
            <a:r>
              <a:rPr lang="en-US" sz="1600" dirty="0"/>
              <a:t>Continuous improvement</a:t>
            </a:r>
          </a:p>
        </p:txBody>
      </p:sp>
      <p:sp>
        <p:nvSpPr>
          <p:cNvPr id="23" name="Oval 22">
            <a:extLst>
              <a:ext uri="{FF2B5EF4-FFF2-40B4-BE49-F238E27FC236}">
                <a16:creationId xmlns:a16="http://schemas.microsoft.com/office/drawing/2014/main" id="{AC1B0639-6B67-ED43-BFD8-2C7F3D2B8D57}"/>
              </a:ext>
            </a:extLst>
          </p:cNvPr>
          <p:cNvSpPr/>
          <p:nvPr/>
        </p:nvSpPr>
        <p:spPr>
          <a:xfrm>
            <a:off x="8393255" y="5425473"/>
            <a:ext cx="546100" cy="5461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pic>
        <p:nvPicPr>
          <p:cNvPr id="25" name="Picture 24">
            <a:extLst>
              <a:ext uri="{FF2B5EF4-FFF2-40B4-BE49-F238E27FC236}">
                <a16:creationId xmlns:a16="http://schemas.microsoft.com/office/drawing/2014/main" id="{B433BD1C-6858-B941-B40D-79A4561404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13905" y="4613086"/>
            <a:ext cx="304800" cy="304800"/>
          </a:xfrm>
          <a:prstGeom prst="rect">
            <a:avLst/>
          </a:prstGeom>
        </p:spPr>
      </p:pic>
      <p:pic>
        <p:nvPicPr>
          <p:cNvPr id="26" name="Picture 25">
            <a:extLst>
              <a:ext uri="{FF2B5EF4-FFF2-40B4-BE49-F238E27FC236}">
                <a16:creationId xmlns:a16="http://schemas.microsoft.com/office/drawing/2014/main" id="{BD2605A2-FA78-F042-B9AD-391C95B564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49832" y="5536403"/>
            <a:ext cx="268873" cy="268873"/>
          </a:xfrm>
          <a:prstGeom prst="rect">
            <a:avLst/>
          </a:prstGeom>
        </p:spPr>
      </p:pic>
      <p:pic>
        <p:nvPicPr>
          <p:cNvPr id="3" name="Picture 2" descr="A group of people posing for the camera&#10;&#10;Description automatically generated">
            <a:extLst>
              <a:ext uri="{FF2B5EF4-FFF2-40B4-BE49-F238E27FC236}">
                <a16:creationId xmlns:a16="http://schemas.microsoft.com/office/drawing/2014/main" id="{AFBF107E-D8D8-4503-A2F2-468238ED5F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676" y="951933"/>
            <a:ext cx="7431201" cy="4954134"/>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62D880-8858-439F-B274-6CC85FE259DC}"/>
              </a:ext>
            </a:extLst>
          </p:cNvPr>
          <p:cNvSpPr>
            <a:spLocks noGrp="1"/>
          </p:cNvSpPr>
          <p:nvPr>
            <p:ph type="sldNum" sz="quarter" idx="2"/>
          </p:nvPr>
        </p:nvSpPr>
        <p:spPr/>
        <p:txBody>
          <a:bodyPr/>
          <a:lstStyle/>
          <a:p>
            <a:fld id="{86CB4B4D-7CA3-9044-876B-883B54F8677D}" type="slidenum">
              <a:rPr lang="en-US" smtClean="0"/>
              <a:t>11</a:t>
            </a:fld>
            <a:endParaRPr lang="en-US" dirty="0"/>
          </a:p>
        </p:txBody>
      </p:sp>
      <p:sp>
        <p:nvSpPr>
          <p:cNvPr id="4" name="TextBox 3">
            <a:extLst>
              <a:ext uri="{FF2B5EF4-FFF2-40B4-BE49-F238E27FC236}">
                <a16:creationId xmlns:a16="http://schemas.microsoft.com/office/drawing/2014/main" id="{451BC4A9-8503-4424-8943-7F179DA8EA88}"/>
              </a:ext>
            </a:extLst>
          </p:cNvPr>
          <p:cNvSpPr txBox="1"/>
          <p:nvPr/>
        </p:nvSpPr>
        <p:spPr>
          <a:xfrm>
            <a:off x="1414272" y="1170432"/>
            <a:ext cx="9400032" cy="4585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7200" b="1" dirty="0">
                <a:solidFill>
                  <a:srgbClr val="537ED5"/>
                </a:solidFill>
                <a:latin typeface="PMingLiU-ExtB" panose="02020500000000000000" pitchFamily="18" charset="-120"/>
                <a:ea typeface="PMingLiU-ExtB" panose="02020500000000000000" pitchFamily="18" charset="-120"/>
                <a:cs typeface="Adobe Devanagari" panose="02040503050201020203" pitchFamily="18" charset="0"/>
              </a:rPr>
              <a:t>Certifications</a:t>
            </a:r>
          </a:p>
          <a:p>
            <a:pPr marL="0" marR="0" indent="0" algn="l" defTabSz="914400" rtl="0" fontAlgn="auto" latinLnBrk="0" hangingPunct="0">
              <a:lnSpc>
                <a:spcPct val="100000"/>
              </a:lnSpc>
              <a:spcBef>
                <a:spcPts val="0"/>
              </a:spcBef>
              <a:spcAft>
                <a:spcPts val="0"/>
              </a:spcAft>
              <a:buClrTx/>
              <a:buSzTx/>
              <a:buFontTx/>
              <a:buNone/>
              <a:tabLst/>
            </a:pPr>
            <a:endParaRPr lang="en-US" sz="2800" dirty="0">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r>
              <a:rPr lang="en-US" sz="2400" b="1" dirty="0">
                <a:solidFill>
                  <a:srgbClr val="537ED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ANSI/BHMA A156.32 – Standard for Integrated Door Opening Assemblies</a:t>
            </a:r>
            <a:endParaRPr lang="en-US" sz="1050" b="1" dirty="0">
              <a:solidFill>
                <a:srgbClr val="537ED5"/>
              </a:solidFill>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2400" b="1" dirty="0">
              <a:solidFill>
                <a:srgbClr val="537ED5"/>
              </a:solidFill>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2400" b="1" dirty="0">
              <a:solidFill>
                <a:srgbClr val="537ED5"/>
              </a:solidFill>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r>
              <a:rPr lang="en-US" sz="2400" b="1" dirty="0">
                <a:solidFill>
                  <a:srgbClr val="537ED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UL EPD Certification</a:t>
            </a:r>
            <a:endParaRPr lang="en-US" sz="2400" b="1" dirty="0">
              <a:solidFill>
                <a:srgbClr val="537ED5"/>
              </a:solidFill>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2400" b="1" dirty="0">
              <a:solidFill>
                <a:srgbClr val="537ED5"/>
              </a:solidFill>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lang="en-US" sz="2400" b="1" dirty="0">
              <a:solidFill>
                <a:srgbClr val="537ED5"/>
              </a:solidFill>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r>
              <a:rPr lang="en-US" sz="2400" b="1" dirty="0">
                <a:solidFill>
                  <a:srgbClr val="537ED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Intertek Certificate of Compliance</a:t>
            </a:r>
            <a:endParaRPr lang="en-US" sz="2400" b="1" dirty="0">
              <a:solidFill>
                <a:srgbClr val="537ED5"/>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61B6CF63-CBC0-42C6-95D3-CB1A7BF6F536}"/>
              </a:ext>
            </a:extLst>
          </p:cNvPr>
          <p:cNvCxnSpPr/>
          <p:nvPr/>
        </p:nvCxnSpPr>
        <p:spPr>
          <a:xfrm>
            <a:off x="1584960" y="2328672"/>
            <a:ext cx="1780032" cy="0"/>
          </a:xfrm>
          <a:prstGeom prst="line">
            <a:avLst/>
          </a:prstGeom>
          <a:noFill/>
          <a:ln w="19050" cap="flat">
            <a:solidFill>
              <a:srgbClr val="537ED5"/>
            </a:solidFill>
            <a:prstDash val="solid"/>
            <a:miter lim="8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935CE67C-51A0-49C2-B560-E78A44FA26BC}"/>
              </a:ext>
            </a:extLst>
          </p:cNvPr>
          <p:cNvCxnSpPr/>
          <p:nvPr/>
        </p:nvCxnSpPr>
        <p:spPr>
          <a:xfrm>
            <a:off x="1414272" y="2523744"/>
            <a:ext cx="8924544" cy="0"/>
          </a:xfrm>
          <a:prstGeom prst="line">
            <a:avLst/>
          </a:prstGeom>
          <a:noFill/>
          <a:ln w="12700" cap="flat">
            <a:solidFill>
              <a:schemeClr val="tx2"/>
            </a:solidFill>
            <a:prstDash val="solid"/>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2EEB8234-9D5F-4F4C-B260-9505B0D0C64F}"/>
              </a:ext>
            </a:extLst>
          </p:cNvPr>
          <p:cNvCxnSpPr/>
          <p:nvPr/>
        </p:nvCxnSpPr>
        <p:spPr>
          <a:xfrm>
            <a:off x="1414272" y="3858768"/>
            <a:ext cx="8924544" cy="0"/>
          </a:xfrm>
          <a:prstGeom prst="line">
            <a:avLst/>
          </a:prstGeom>
          <a:noFill/>
          <a:ln w="12700" cap="flat">
            <a:solidFill>
              <a:schemeClr val="tx2"/>
            </a:solidFill>
            <a:prstDash val="solid"/>
            <a:miter lim="8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014CA67F-7442-4FAF-8963-4D950312CF94}"/>
              </a:ext>
            </a:extLst>
          </p:cNvPr>
          <p:cNvCxnSpPr/>
          <p:nvPr/>
        </p:nvCxnSpPr>
        <p:spPr>
          <a:xfrm>
            <a:off x="1414272" y="4968240"/>
            <a:ext cx="8924544" cy="0"/>
          </a:xfrm>
          <a:prstGeom prst="line">
            <a:avLst/>
          </a:prstGeom>
          <a:noFill/>
          <a:ln w="12700" cap="flat">
            <a:solidFill>
              <a:schemeClr val="tx2"/>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650425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0AE0322-FDB7-9C4F-8D10-844915D9196F}"/>
              </a:ext>
            </a:extLst>
          </p:cNvPr>
          <p:cNvSpPr/>
          <p:nvPr/>
        </p:nvSpPr>
        <p:spPr>
          <a:xfrm>
            <a:off x="1295083" y="3905812"/>
            <a:ext cx="9331626" cy="1707232"/>
          </a:xfrm>
          <a:prstGeom prst="round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rgbClr val="677BC5"/>
              </a:solidFill>
              <a:effectLst/>
              <a:uFillTx/>
              <a:latin typeface="+mj-lt"/>
              <a:ea typeface="+mj-ea"/>
              <a:cs typeface="+mj-cs"/>
              <a:sym typeface="Arial"/>
            </a:endParaRPr>
          </a:p>
        </p:txBody>
      </p:sp>
      <p:sp>
        <p:nvSpPr>
          <p:cNvPr id="13" name="Rounded Rectangle 12">
            <a:extLst>
              <a:ext uri="{FF2B5EF4-FFF2-40B4-BE49-F238E27FC236}">
                <a16:creationId xmlns:a16="http://schemas.microsoft.com/office/drawing/2014/main" id="{C7B4ABA2-CA5B-C84E-88F0-3074E0D3C5E2}"/>
              </a:ext>
            </a:extLst>
          </p:cNvPr>
          <p:cNvSpPr/>
          <p:nvPr/>
        </p:nvSpPr>
        <p:spPr>
          <a:xfrm>
            <a:off x="1295401" y="2062203"/>
            <a:ext cx="9331626" cy="1707232"/>
          </a:xfrm>
          <a:prstGeom prst="round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rgbClr val="677BC5"/>
              </a:solidFill>
              <a:effectLst/>
              <a:uFillTx/>
              <a:latin typeface="+mj-lt"/>
              <a:ea typeface="+mj-ea"/>
              <a:cs typeface="+mj-cs"/>
              <a:sym typeface="Arial"/>
            </a:endParaRPr>
          </a:p>
        </p:txBody>
      </p:sp>
      <p:sp>
        <p:nvSpPr>
          <p:cNvPr id="4" name="Slide Number Placeholder 3">
            <a:extLst>
              <a:ext uri="{FF2B5EF4-FFF2-40B4-BE49-F238E27FC236}">
                <a16:creationId xmlns:a16="http://schemas.microsoft.com/office/drawing/2014/main" id="{45108C94-E1FB-7246-8BAC-2413D15EF83B}"/>
              </a:ext>
            </a:extLst>
          </p:cNvPr>
          <p:cNvSpPr>
            <a:spLocks noGrp="1"/>
          </p:cNvSpPr>
          <p:nvPr>
            <p:ph type="sldNum" sz="quarter" idx="2"/>
          </p:nvPr>
        </p:nvSpPr>
        <p:spPr/>
        <p:txBody>
          <a:bodyPr/>
          <a:lstStyle/>
          <a:p>
            <a:fld id="{86CB4B4D-7CA3-9044-876B-883B54F8677D}" type="slidenum">
              <a:rPr lang="en-US" smtClean="0"/>
              <a:t>12</a:t>
            </a:fld>
            <a:endParaRPr lang="en-US" dirty="0"/>
          </a:p>
        </p:txBody>
      </p:sp>
      <p:sp>
        <p:nvSpPr>
          <p:cNvPr id="5" name="Title 4">
            <a:extLst>
              <a:ext uri="{FF2B5EF4-FFF2-40B4-BE49-F238E27FC236}">
                <a16:creationId xmlns:a16="http://schemas.microsoft.com/office/drawing/2014/main" id="{437E2D84-31CD-3347-ABD4-5B6E1210E670}"/>
              </a:ext>
            </a:extLst>
          </p:cNvPr>
          <p:cNvSpPr>
            <a:spLocks noGrp="1"/>
          </p:cNvSpPr>
          <p:nvPr>
            <p:ph type="title"/>
          </p:nvPr>
        </p:nvSpPr>
        <p:spPr/>
        <p:txBody>
          <a:bodyPr/>
          <a:lstStyle/>
          <a:p>
            <a:r>
              <a:rPr lang="en-US" dirty="0"/>
              <a:t>How We Work</a:t>
            </a:r>
          </a:p>
        </p:txBody>
      </p:sp>
      <p:pic>
        <p:nvPicPr>
          <p:cNvPr id="3" name="Picture Placeholder 2"/>
          <p:cNvPicPr>
            <a:picLocks noGrp="1" noChangeAspect="1"/>
          </p:cNvPicPr>
          <p:nvPr>
            <p:ph type="pic" sz="half" idx="4294967295"/>
          </p:nvPr>
        </p:nvPicPr>
        <p:blipFill rotWithShape="1">
          <a:blip r:embed="rId3" cstate="screen">
            <a:extLst>
              <a:ext uri="{28A0092B-C50C-407E-A947-70E740481C1C}">
                <a14:useLocalDpi xmlns:a14="http://schemas.microsoft.com/office/drawing/2010/main"/>
              </a:ext>
            </a:extLst>
          </a:blip>
          <a:srcRect b="-34"/>
          <a:stretch/>
        </p:blipFill>
        <p:spPr>
          <a:xfrm>
            <a:off x="4016677" y="1980967"/>
            <a:ext cx="3826996" cy="3663913"/>
          </a:xfrm>
          <a:prstGeom prst="ellipse">
            <a:avLst/>
          </a:prstGeom>
          <a:noFill/>
          <a:ln w="41275">
            <a:solidFill>
              <a:schemeClr val="accent1"/>
            </a:solidFill>
          </a:ln>
        </p:spPr>
      </p:pic>
      <p:sp>
        <p:nvSpPr>
          <p:cNvPr id="6" name="Rectangle 5">
            <a:extLst>
              <a:ext uri="{FF2B5EF4-FFF2-40B4-BE49-F238E27FC236}">
                <a16:creationId xmlns:a16="http://schemas.microsoft.com/office/drawing/2014/main" id="{BE0EA68D-4313-624B-9857-6EF197B5CCEE}"/>
              </a:ext>
            </a:extLst>
          </p:cNvPr>
          <p:cNvSpPr/>
          <p:nvPr/>
        </p:nvSpPr>
        <p:spPr>
          <a:xfrm>
            <a:off x="2194202" y="2686865"/>
            <a:ext cx="1661518" cy="579646"/>
          </a:xfrm>
          <a:prstGeom prst="rect">
            <a:avLst/>
          </a:prstGeom>
        </p:spPr>
        <p:txBody>
          <a:bodyPr wrap="square">
            <a:spAutoFit/>
          </a:bodyPr>
          <a:lstStyle/>
          <a:p>
            <a:pPr>
              <a:lnSpc>
                <a:spcPts val="1920"/>
              </a:lnSpc>
              <a:buSzPct val="100000"/>
            </a:pPr>
            <a:r>
              <a:rPr lang="en-US" b="1" dirty="0">
                <a:solidFill>
                  <a:srgbClr val="677BC5"/>
                </a:solidFill>
                <a:latin typeface="Calibri" panose="020F0502020204030204" pitchFamily="34" charset="0"/>
                <a:cs typeface="Calibri" panose="020F0502020204030204" pitchFamily="34" charset="0"/>
              </a:rPr>
              <a:t>Rules of Engagement</a:t>
            </a:r>
          </a:p>
        </p:txBody>
      </p:sp>
      <p:sp>
        <p:nvSpPr>
          <p:cNvPr id="15" name="Rectangle 14">
            <a:extLst>
              <a:ext uri="{FF2B5EF4-FFF2-40B4-BE49-F238E27FC236}">
                <a16:creationId xmlns:a16="http://schemas.microsoft.com/office/drawing/2014/main" id="{3DC7D146-3BB7-FB45-BA78-7E8990873914}"/>
              </a:ext>
            </a:extLst>
          </p:cNvPr>
          <p:cNvSpPr/>
          <p:nvPr/>
        </p:nvSpPr>
        <p:spPr>
          <a:xfrm>
            <a:off x="2194202" y="4485185"/>
            <a:ext cx="1341478" cy="579646"/>
          </a:xfrm>
          <a:prstGeom prst="rect">
            <a:avLst/>
          </a:prstGeom>
        </p:spPr>
        <p:txBody>
          <a:bodyPr wrap="square">
            <a:spAutoFit/>
          </a:bodyPr>
          <a:lstStyle/>
          <a:p>
            <a:pPr>
              <a:lnSpc>
                <a:spcPts val="1920"/>
              </a:lnSpc>
              <a:buSzPct val="100000"/>
            </a:pPr>
            <a:r>
              <a:rPr lang="en-US" b="1" dirty="0">
                <a:solidFill>
                  <a:srgbClr val="677BC5"/>
                </a:solidFill>
                <a:latin typeface="Calibri" panose="020F0502020204030204" pitchFamily="34" charset="0"/>
                <a:cs typeface="Calibri" panose="020F0502020204030204" pitchFamily="34" charset="0"/>
              </a:rPr>
              <a:t>Promote from within</a:t>
            </a:r>
          </a:p>
        </p:txBody>
      </p:sp>
      <p:sp>
        <p:nvSpPr>
          <p:cNvPr id="16" name="Rectangle 15">
            <a:extLst>
              <a:ext uri="{FF2B5EF4-FFF2-40B4-BE49-F238E27FC236}">
                <a16:creationId xmlns:a16="http://schemas.microsoft.com/office/drawing/2014/main" id="{8BAA935A-D0FD-894F-A5AD-AEF88ACDCF89}"/>
              </a:ext>
            </a:extLst>
          </p:cNvPr>
          <p:cNvSpPr/>
          <p:nvPr/>
        </p:nvSpPr>
        <p:spPr>
          <a:xfrm>
            <a:off x="7930845" y="2625996"/>
            <a:ext cx="1661518" cy="579646"/>
          </a:xfrm>
          <a:prstGeom prst="rect">
            <a:avLst/>
          </a:prstGeom>
        </p:spPr>
        <p:txBody>
          <a:bodyPr wrap="square">
            <a:spAutoFit/>
          </a:bodyPr>
          <a:lstStyle/>
          <a:p>
            <a:pPr algn="r">
              <a:lnSpc>
                <a:spcPts val="1920"/>
              </a:lnSpc>
              <a:buSzPct val="100000"/>
            </a:pPr>
            <a:r>
              <a:rPr lang="en-US" b="1" dirty="0">
                <a:solidFill>
                  <a:srgbClr val="677BC5"/>
                </a:solidFill>
                <a:latin typeface="Calibri" panose="020F0502020204030204" pitchFamily="34" charset="0"/>
                <a:cs typeface="Calibri" panose="020F0502020204030204" pitchFamily="34" charset="0"/>
              </a:rPr>
              <a:t>Always </a:t>
            </a:r>
          </a:p>
          <a:p>
            <a:pPr algn="r">
              <a:lnSpc>
                <a:spcPts val="1920"/>
              </a:lnSpc>
              <a:buSzPct val="100000"/>
            </a:pPr>
            <a:r>
              <a:rPr lang="en-US" b="1" dirty="0">
                <a:solidFill>
                  <a:srgbClr val="677BC5"/>
                </a:solidFill>
                <a:latin typeface="Calibri" panose="020F0502020204030204" pitchFamily="34" charset="0"/>
                <a:cs typeface="Calibri" panose="020F0502020204030204" pitchFamily="34" charset="0"/>
              </a:rPr>
              <a:t>Training</a:t>
            </a:r>
          </a:p>
        </p:txBody>
      </p:sp>
      <p:sp>
        <p:nvSpPr>
          <p:cNvPr id="17" name="Rectangle 16">
            <a:extLst>
              <a:ext uri="{FF2B5EF4-FFF2-40B4-BE49-F238E27FC236}">
                <a16:creationId xmlns:a16="http://schemas.microsoft.com/office/drawing/2014/main" id="{BA471592-2E48-6C41-A424-721E996E07AE}"/>
              </a:ext>
            </a:extLst>
          </p:cNvPr>
          <p:cNvSpPr/>
          <p:nvPr/>
        </p:nvSpPr>
        <p:spPr>
          <a:xfrm>
            <a:off x="8003213" y="4485445"/>
            <a:ext cx="1661518" cy="579646"/>
          </a:xfrm>
          <a:prstGeom prst="rect">
            <a:avLst/>
          </a:prstGeom>
        </p:spPr>
        <p:txBody>
          <a:bodyPr wrap="square">
            <a:spAutoFit/>
          </a:bodyPr>
          <a:lstStyle/>
          <a:p>
            <a:pPr algn="r">
              <a:lnSpc>
                <a:spcPts val="1920"/>
              </a:lnSpc>
              <a:buSzPct val="100000"/>
            </a:pPr>
            <a:r>
              <a:rPr lang="en-US" b="1" dirty="0">
                <a:solidFill>
                  <a:srgbClr val="677BC5"/>
                </a:solidFill>
                <a:latin typeface="Calibri" panose="020F0502020204030204" pitchFamily="34" charset="0"/>
                <a:cs typeface="Calibri" panose="020F0502020204030204" pitchFamily="34" charset="0"/>
              </a:rPr>
              <a:t>Company Culture</a:t>
            </a:r>
          </a:p>
        </p:txBody>
      </p:sp>
      <p:pic>
        <p:nvPicPr>
          <p:cNvPr id="20" name="Object 10">
            <a:extLst>
              <a:ext uri="{FF2B5EF4-FFF2-40B4-BE49-F238E27FC236}">
                <a16:creationId xmlns:a16="http://schemas.microsoft.com/office/drawing/2014/main" id="{CECA958C-CC5C-BE4A-90A0-0CDB47205947}"/>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4834999" y="2952188"/>
            <a:ext cx="2295579" cy="1283534"/>
          </a:xfrm>
          <a:prstGeom prst="rect">
            <a:avLst/>
          </a:prstGeom>
          <a:ln w="12700">
            <a:miter lim="400000"/>
          </a:ln>
        </p:spPr>
      </p:pic>
      <p:pic>
        <p:nvPicPr>
          <p:cNvPr id="14" name="Picture 13">
            <a:extLst>
              <a:ext uri="{FF2B5EF4-FFF2-40B4-BE49-F238E27FC236}">
                <a16:creationId xmlns:a16="http://schemas.microsoft.com/office/drawing/2014/main" id="{2FA40A07-EC8E-2C4D-8515-AB0D812F3D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9681" y="2678798"/>
            <a:ext cx="474042" cy="474042"/>
          </a:xfrm>
          <a:prstGeom prst="rect">
            <a:avLst/>
          </a:prstGeom>
        </p:spPr>
      </p:pic>
      <p:pic>
        <p:nvPicPr>
          <p:cNvPr id="18" name="Picture 17">
            <a:extLst>
              <a:ext uri="{FF2B5EF4-FFF2-40B4-BE49-F238E27FC236}">
                <a16:creationId xmlns:a16="http://schemas.microsoft.com/office/drawing/2014/main" id="{54983ADC-F06D-6948-9DF5-9C435757D3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70161" y="4518128"/>
            <a:ext cx="482600" cy="482600"/>
          </a:xfrm>
          <a:prstGeom prst="rect">
            <a:avLst/>
          </a:prstGeom>
        </p:spPr>
      </p:pic>
      <p:pic>
        <p:nvPicPr>
          <p:cNvPr id="19" name="Picture 18">
            <a:extLst>
              <a:ext uri="{FF2B5EF4-FFF2-40B4-BE49-F238E27FC236}">
                <a16:creationId xmlns:a16="http://schemas.microsoft.com/office/drawing/2014/main" id="{CEAEB268-5200-5F42-A91F-8B076E18A2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37255" y="2679564"/>
            <a:ext cx="472511" cy="472511"/>
          </a:xfrm>
          <a:prstGeom prst="rect">
            <a:avLst/>
          </a:prstGeom>
        </p:spPr>
      </p:pic>
      <p:pic>
        <p:nvPicPr>
          <p:cNvPr id="21" name="Picture 20">
            <a:extLst>
              <a:ext uri="{FF2B5EF4-FFF2-40B4-BE49-F238E27FC236}">
                <a16:creationId xmlns:a16="http://schemas.microsoft.com/office/drawing/2014/main" id="{191745F5-7796-5A46-BDD5-22B10C331C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24271" y="4516681"/>
            <a:ext cx="485495" cy="485495"/>
          </a:xfrm>
          <a:prstGeom prst="rect">
            <a:avLst/>
          </a:prstGeom>
        </p:spPr>
      </p:pic>
    </p:spTree>
    <p:extLst>
      <p:ext uri="{BB962C8B-B14F-4D97-AF65-F5344CB8AC3E}">
        <p14:creationId xmlns:p14="http://schemas.microsoft.com/office/powerpoint/2010/main" val="37804729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0D8147-6E6C-4E37-BD84-E49009DD7A23}"/>
              </a:ext>
            </a:extLst>
          </p:cNvPr>
          <p:cNvSpPr>
            <a:spLocks noGrp="1"/>
          </p:cNvSpPr>
          <p:nvPr>
            <p:ph type="sldNum" sz="quarter" idx="2"/>
          </p:nvPr>
        </p:nvSpPr>
        <p:spPr/>
        <p:txBody>
          <a:bodyPr/>
          <a:lstStyle/>
          <a:p>
            <a:fld id="{86CB4B4D-7CA3-9044-876B-883B54F8677D}" type="slidenum">
              <a:rPr lang="en-US" smtClean="0"/>
              <a:t>13</a:t>
            </a:fld>
            <a:endParaRPr lang="en-US" dirty="0"/>
          </a:p>
        </p:txBody>
      </p:sp>
      <p:pic>
        <p:nvPicPr>
          <p:cNvPr id="1026" name="Picture 1" descr="A screenshot of a cell phone&#10;&#10;Description automatically generated">
            <a:extLst>
              <a:ext uri="{FF2B5EF4-FFF2-40B4-BE49-F238E27FC236}">
                <a16:creationId xmlns:a16="http://schemas.microsoft.com/office/drawing/2014/main" id="{1F2BCEC1-1C07-4FDC-8C48-BD5F4502B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558" y="680243"/>
            <a:ext cx="29813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posing for the camera&#10;&#10;Description automatically generated">
            <a:extLst>
              <a:ext uri="{FF2B5EF4-FFF2-40B4-BE49-F238E27FC236}">
                <a16:creationId xmlns:a16="http://schemas.microsoft.com/office/drawing/2014/main" id="{2BA72D69-3D15-4357-B964-A71991933D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0714" y="423747"/>
            <a:ext cx="4951142" cy="3300761"/>
          </a:xfrm>
          <a:prstGeom prst="rect">
            <a:avLst/>
          </a:prstGeom>
        </p:spPr>
      </p:pic>
      <p:pic>
        <p:nvPicPr>
          <p:cNvPr id="3" name="Picture 2" descr="A group of people posing for the camera&#10;&#10;Description automatically generated">
            <a:extLst>
              <a:ext uri="{FF2B5EF4-FFF2-40B4-BE49-F238E27FC236}">
                <a16:creationId xmlns:a16="http://schemas.microsoft.com/office/drawing/2014/main" id="{77E0A84E-BAF0-4793-B936-8D28FF8D8E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850" y="3800476"/>
            <a:ext cx="3766591" cy="2511060"/>
          </a:xfrm>
          <a:prstGeom prst="rect">
            <a:avLst/>
          </a:prstGeom>
        </p:spPr>
      </p:pic>
    </p:spTree>
    <p:extLst>
      <p:ext uri="{BB962C8B-B14F-4D97-AF65-F5344CB8AC3E}">
        <p14:creationId xmlns:p14="http://schemas.microsoft.com/office/powerpoint/2010/main" val="261962054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77BC5"/>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AB886D8-1A49-B941-8477-925A257124EF}"/>
              </a:ext>
            </a:extLst>
          </p:cNvPr>
          <p:cNvPicPr>
            <a:picLocks noGrp="1" noChangeAspect="1"/>
          </p:cNvPicPr>
          <p:nvPr>
            <p:ph type="pic" sz="half" idx="13"/>
          </p:nvPr>
        </p:nvPicPr>
        <p:blipFill>
          <a:blip r:embed="rId3" cstate="print">
            <a:alphaModFix amt="39000"/>
            <a:extLst>
              <a:ext uri="{28A0092B-C50C-407E-A947-70E740481C1C}">
                <a14:useLocalDpi xmlns:a14="http://schemas.microsoft.com/office/drawing/2010/main" val="0"/>
              </a:ext>
            </a:extLst>
          </a:blip>
          <a:srcRect/>
          <a:stretch/>
        </p:blipFill>
        <p:spPr>
          <a:xfrm>
            <a:off x="1870647" y="509954"/>
            <a:ext cx="8757139" cy="5838093"/>
          </a:xfrm>
          <a:effectLst>
            <a:outerShdw blurRad="50800" dist="50800" dir="5400000" algn="ctr" rotWithShape="0">
              <a:schemeClr val="bg1">
                <a:lumMod val="85000"/>
              </a:schemeClr>
            </a:outerShdw>
          </a:effectLst>
        </p:spPr>
      </p:pic>
      <p:sp>
        <p:nvSpPr>
          <p:cNvPr id="103" name="Text Placeholder 3"/>
          <p:cNvSpPr txBox="1">
            <a:spLocks noGrp="1"/>
          </p:cNvSpPr>
          <p:nvPr>
            <p:ph type="subTitle" sz="quarter" idx="4294967295"/>
          </p:nvPr>
        </p:nvSpPr>
        <p:spPr>
          <a:xfrm>
            <a:off x="854401" y="1342697"/>
            <a:ext cx="4898700" cy="1463041"/>
          </a:xfrm>
          <a:prstGeom prst="rect">
            <a:avLst/>
          </a:prstGeom>
        </p:spPr>
        <p:txBody>
          <a:bodyPr anchor="ctr">
            <a:noAutofit/>
          </a:bodyPr>
          <a:lstStyle/>
          <a:p>
            <a:pPr lvl="1" indent="0">
              <a:lnSpc>
                <a:spcPct val="81000"/>
              </a:lnSpc>
              <a:spcBef>
                <a:spcPts val="0"/>
              </a:spcBef>
              <a:buNone/>
              <a:defRPr sz="2700">
                <a:solidFill>
                  <a:schemeClr val="accent1"/>
                </a:solidFill>
              </a:defRPr>
            </a:pPr>
            <a:r>
              <a:rPr lang="en-US" sz="4800" b="1" dirty="0">
                <a:solidFill>
                  <a:schemeClr val="bg1"/>
                </a:solidFill>
                <a:latin typeface="Calibri" panose="020F0502020204030204" pitchFamily="34" charset="0"/>
                <a:cs typeface="Calibri" panose="020F0502020204030204" pitchFamily="34" charset="0"/>
              </a:rPr>
              <a:t>Why Sales Representatives?</a:t>
            </a:r>
            <a:endParaRPr lang="en-US" sz="4000" b="1" dirty="0">
              <a:solidFill>
                <a:schemeClr val="bg1"/>
              </a:solidFill>
              <a:latin typeface="Calibri" panose="020F0502020204030204" pitchFamily="34" charset="0"/>
              <a:cs typeface="Calibri" panose="020F0502020204030204" pitchFamily="34" charset="0"/>
            </a:endParaRPr>
          </a:p>
        </p:txBody>
      </p:sp>
      <p:sp>
        <p:nvSpPr>
          <p:cNvPr id="8" name="Right Triangle 8">
            <a:extLst>
              <a:ext uri="{FF2B5EF4-FFF2-40B4-BE49-F238E27FC236}">
                <a16:creationId xmlns:a16="http://schemas.microsoft.com/office/drawing/2014/main" id="{582412EE-8BD9-9B42-8219-297A936E6844}"/>
              </a:ext>
            </a:extLst>
          </p:cNvPr>
          <p:cNvSpPr/>
          <p:nvPr/>
        </p:nvSpPr>
        <p:spPr>
          <a:xfrm rot="16200000">
            <a:off x="5182439" y="-151578"/>
            <a:ext cx="6922999" cy="70961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4"/>
          </a:blipFill>
          <a:ln w="12700">
            <a:miter lim="400000"/>
          </a:ln>
        </p:spPr>
        <p:txBody>
          <a:bodyPr lIns="45719" rIns="45719" anchor="ctr"/>
          <a:lstStyle/>
          <a:p>
            <a:pPr algn="ctr">
              <a:defRPr>
                <a:solidFill>
                  <a:srgbClr val="FFFFFF"/>
                </a:solidFill>
              </a:defRPr>
            </a:pPr>
            <a:endParaRPr dirty="0"/>
          </a:p>
        </p:txBody>
      </p:sp>
      <p:pic>
        <p:nvPicPr>
          <p:cNvPr id="104" name="Object 10" descr="Object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0967" y="4130058"/>
            <a:ext cx="2616619" cy="1463040"/>
          </a:xfrm>
          <a:prstGeom prst="rect">
            <a:avLst/>
          </a:prstGeom>
          <a:ln w="12700">
            <a:miter lim="400000"/>
          </a:ln>
        </p:spPr>
      </p:pic>
    </p:spTree>
    <p:extLst>
      <p:ext uri="{BB962C8B-B14F-4D97-AF65-F5344CB8AC3E}">
        <p14:creationId xmlns:p14="http://schemas.microsoft.com/office/powerpoint/2010/main" val="59323420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551D46-30C8-F747-8FEC-515571EABA76}"/>
              </a:ext>
            </a:extLst>
          </p:cNvPr>
          <p:cNvSpPr>
            <a:spLocks noGrp="1"/>
          </p:cNvSpPr>
          <p:nvPr>
            <p:ph type="sldNum" sz="quarter" idx="2"/>
          </p:nvPr>
        </p:nvSpPr>
        <p:spPr/>
        <p:txBody>
          <a:bodyPr/>
          <a:lstStyle/>
          <a:p>
            <a:fld id="{86CB4B4D-7CA3-9044-876B-883B54F8677D}" type="slidenum">
              <a:rPr lang="en-US" smtClean="0"/>
              <a:t>15</a:t>
            </a:fld>
            <a:endParaRPr lang="en-US" dirty="0"/>
          </a:p>
        </p:txBody>
      </p:sp>
      <p:sp>
        <p:nvSpPr>
          <p:cNvPr id="5" name="Title 4">
            <a:extLst>
              <a:ext uri="{FF2B5EF4-FFF2-40B4-BE49-F238E27FC236}">
                <a16:creationId xmlns:a16="http://schemas.microsoft.com/office/drawing/2014/main" id="{B0D253B1-2831-4A41-B855-2DB001535662}"/>
              </a:ext>
            </a:extLst>
          </p:cNvPr>
          <p:cNvSpPr>
            <a:spLocks noGrp="1"/>
          </p:cNvSpPr>
          <p:nvPr>
            <p:ph type="title"/>
          </p:nvPr>
        </p:nvSpPr>
        <p:spPr/>
        <p:txBody>
          <a:bodyPr>
            <a:normAutofit/>
          </a:bodyPr>
          <a:lstStyle/>
          <a:p>
            <a:r>
              <a:rPr lang="en-US" dirty="0"/>
              <a:t>Sales Representative Role and Responsibility</a:t>
            </a:r>
          </a:p>
        </p:txBody>
      </p:sp>
      <p:sp>
        <p:nvSpPr>
          <p:cNvPr id="13" name="Rectangle 12">
            <a:extLst>
              <a:ext uri="{FF2B5EF4-FFF2-40B4-BE49-F238E27FC236}">
                <a16:creationId xmlns:a16="http://schemas.microsoft.com/office/drawing/2014/main" id="{DEBE431F-A6EF-3E48-939C-D9D5DAD46899}"/>
              </a:ext>
            </a:extLst>
          </p:cNvPr>
          <p:cNvSpPr/>
          <p:nvPr/>
        </p:nvSpPr>
        <p:spPr>
          <a:xfrm>
            <a:off x="992176" y="1621403"/>
            <a:ext cx="3095228" cy="432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4" name="Rectangle 13">
            <a:extLst>
              <a:ext uri="{FF2B5EF4-FFF2-40B4-BE49-F238E27FC236}">
                <a16:creationId xmlns:a16="http://schemas.microsoft.com/office/drawing/2014/main" id="{CDBDC09C-B10C-DF47-8A76-136F68DAD998}"/>
              </a:ext>
            </a:extLst>
          </p:cNvPr>
          <p:cNvSpPr/>
          <p:nvPr/>
        </p:nvSpPr>
        <p:spPr>
          <a:xfrm>
            <a:off x="1036894" y="3967817"/>
            <a:ext cx="2541080" cy="338554"/>
          </a:xfrm>
          <a:prstGeom prst="rect">
            <a:avLst/>
          </a:prstGeom>
        </p:spPr>
        <p:txBody>
          <a:bodyPr wrap="none">
            <a:spAutoFit/>
          </a:bodyPr>
          <a:lstStyle/>
          <a:p>
            <a:r>
              <a:rPr lang="en-US" sz="1600" b="1" dirty="0">
                <a:solidFill>
                  <a:schemeClr val="accent1"/>
                </a:solidFill>
                <a:latin typeface="Calibri" panose="020F0502020204030204" pitchFamily="34" charset="0"/>
                <a:cs typeface="Calibri" panose="020F0502020204030204" pitchFamily="34" charset="0"/>
              </a:rPr>
              <a:t>Develop &amp; Grow a Territory</a:t>
            </a:r>
          </a:p>
        </p:txBody>
      </p:sp>
      <p:sp>
        <p:nvSpPr>
          <p:cNvPr id="16" name="Rectangle 15">
            <a:extLst>
              <a:ext uri="{FF2B5EF4-FFF2-40B4-BE49-F238E27FC236}">
                <a16:creationId xmlns:a16="http://schemas.microsoft.com/office/drawing/2014/main" id="{BD8DAEC6-1D98-5442-AB6C-AC57423FF16D}"/>
              </a:ext>
            </a:extLst>
          </p:cNvPr>
          <p:cNvSpPr/>
          <p:nvPr/>
        </p:nvSpPr>
        <p:spPr>
          <a:xfrm>
            <a:off x="1098680" y="4342130"/>
            <a:ext cx="2968211" cy="1384995"/>
          </a:xfrm>
          <a:prstGeom prst="rect">
            <a:avLst/>
          </a:prstGeom>
        </p:spPr>
        <p:txBody>
          <a:bodyPr wrap="square">
            <a:spAutoFit/>
          </a:bodyPr>
          <a:lstStyle/>
          <a:p>
            <a:pPr marL="171450" indent="-171450">
              <a:buFont typeface="Arial" panose="020B0604020202020204" pitchFamily="34" charset="0"/>
              <a:buChar char="•"/>
            </a:pPr>
            <a:r>
              <a:rPr lang="en-US" sz="1400" dirty="0"/>
              <a:t>Distributor criteria – vetting your network</a:t>
            </a:r>
          </a:p>
          <a:p>
            <a:pPr marL="171450" indent="-171450">
              <a:buFont typeface="Arial" panose="020B0604020202020204" pitchFamily="34" charset="0"/>
              <a:buChar char="•"/>
            </a:pPr>
            <a:r>
              <a:rPr lang="en-US" sz="1400" dirty="0"/>
              <a:t>What should your network look like?</a:t>
            </a:r>
          </a:p>
          <a:p>
            <a:r>
              <a:rPr lang="en-US" sz="1400" dirty="0"/>
              <a:t>        - Current target market</a:t>
            </a:r>
          </a:p>
          <a:p>
            <a:r>
              <a:rPr lang="en-US" sz="1400" dirty="0"/>
              <a:t>        - Recession proof plan</a:t>
            </a:r>
          </a:p>
          <a:p>
            <a:pPr marL="171450" indent="-171450">
              <a:buFont typeface="Arial" panose="020B0604020202020204" pitchFamily="34" charset="0"/>
              <a:buChar char="•"/>
            </a:pPr>
            <a:r>
              <a:rPr lang="en-US" sz="1400" dirty="0"/>
              <a:t>Distributor role &amp; responsibilities</a:t>
            </a:r>
          </a:p>
        </p:txBody>
      </p:sp>
      <p:sp>
        <p:nvSpPr>
          <p:cNvPr id="12" name="Rectangle 11">
            <a:extLst>
              <a:ext uri="{FF2B5EF4-FFF2-40B4-BE49-F238E27FC236}">
                <a16:creationId xmlns:a16="http://schemas.microsoft.com/office/drawing/2014/main" id="{DE364810-DE1A-CA41-B677-017DCC085798}"/>
              </a:ext>
            </a:extLst>
          </p:cNvPr>
          <p:cNvSpPr/>
          <p:nvPr/>
        </p:nvSpPr>
        <p:spPr>
          <a:xfrm>
            <a:off x="992176" y="5957773"/>
            <a:ext cx="3095228" cy="85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7" name="Rectangle 16">
            <a:extLst>
              <a:ext uri="{FF2B5EF4-FFF2-40B4-BE49-F238E27FC236}">
                <a16:creationId xmlns:a16="http://schemas.microsoft.com/office/drawing/2014/main" id="{25F53DB3-90CD-634D-9247-1DC52016ECE8}"/>
              </a:ext>
            </a:extLst>
          </p:cNvPr>
          <p:cNvSpPr/>
          <p:nvPr/>
        </p:nvSpPr>
        <p:spPr>
          <a:xfrm>
            <a:off x="990152" y="1601511"/>
            <a:ext cx="3095227" cy="21960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8" name="Rectangle 17">
            <a:extLst>
              <a:ext uri="{FF2B5EF4-FFF2-40B4-BE49-F238E27FC236}">
                <a16:creationId xmlns:a16="http://schemas.microsoft.com/office/drawing/2014/main" id="{C77CA866-72ED-EA4C-B5C6-9BE6621C7ACA}"/>
              </a:ext>
            </a:extLst>
          </p:cNvPr>
          <p:cNvSpPr/>
          <p:nvPr/>
        </p:nvSpPr>
        <p:spPr>
          <a:xfrm>
            <a:off x="991049" y="1549784"/>
            <a:ext cx="3095227" cy="85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 name="Rectangle 21">
            <a:extLst>
              <a:ext uri="{FF2B5EF4-FFF2-40B4-BE49-F238E27FC236}">
                <a16:creationId xmlns:a16="http://schemas.microsoft.com/office/drawing/2014/main" id="{C7FE3394-26DC-6240-9FA9-EE4BA73F365F}"/>
              </a:ext>
            </a:extLst>
          </p:cNvPr>
          <p:cNvSpPr/>
          <p:nvPr/>
        </p:nvSpPr>
        <p:spPr>
          <a:xfrm>
            <a:off x="4563279" y="1621403"/>
            <a:ext cx="3095228" cy="432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1" name="Rectangle 20">
            <a:extLst>
              <a:ext uri="{FF2B5EF4-FFF2-40B4-BE49-F238E27FC236}">
                <a16:creationId xmlns:a16="http://schemas.microsoft.com/office/drawing/2014/main" id="{E1EBC64A-9985-6248-9679-018502361F1B}"/>
              </a:ext>
            </a:extLst>
          </p:cNvPr>
          <p:cNvSpPr/>
          <p:nvPr/>
        </p:nvSpPr>
        <p:spPr>
          <a:xfrm>
            <a:off x="4563279" y="5957773"/>
            <a:ext cx="3095228" cy="85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6" name="Rectangle 25">
            <a:extLst>
              <a:ext uri="{FF2B5EF4-FFF2-40B4-BE49-F238E27FC236}">
                <a16:creationId xmlns:a16="http://schemas.microsoft.com/office/drawing/2014/main" id="{04577EEF-1F55-B043-83E5-641E889D8BC1}"/>
              </a:ext>
            </a:extLst>
          </p:cNvPr>
          <p:cNvSpPr/>
          <p:nvPr/>
        </p:nvSpPr>
        <p:spPr>
          <a:xfrm>
            <a:off x="4562152" y="1549784"/>
            <a:ext cx="3095227" cy="85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0" name="Rectangle 29">
            <a:extLst>
              <a:ext uri="{FF2B5EF4-FFF2-40B4-BE49-F238E27FC236}">
                <a16:creationId xmlns:a16="http://schemas.microsoft.com/office/drawing/2014/main" id="{3BF4DBD0-0E02-A047-9F77-5E503527533B}"/>
              </a:ext>
            </a:extLst>
          </p:cNvPr>
          <p:cNvSpPr/>
          <p:nvPr/>
        </p:nvSpPr>
        <p:spPr>
          <a:xfrm>
            <a:off x="8117977" y="1621403"/>
            <a:ext cx="3099277" cy="432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 name="Rectangle 28">
            <a:extLst>
              <a:ext uri="{FF2B5EF4-FFF2-40B4-BE49-F238E27FC236}">
                <a16:creationId xmlns:a16="http://schemas.microsoft.com/office/drawing/2014/main" id="{EE985607-D1FD-1344-9F57-1646DBBD0808}"/>
              </a:ext>
            </a:extLst>
          </p:cNvPr>
          <p:cNvSpPr/>
          <p:nvPr/>
        </p:nvSpPr>
        <p:spPr>
          <a:xfrm>
            <a:off x="8122026" y="5957773"/>
            <a:ext cx="3095228" cy="85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4" name="Rectangle 33">
            <a:extLst>
              <a:ext uri="{FF2B5EF4-FFF2-40B4-BE49-F238E27FC236}">
                <a16:creationId xmlns:a16="http://schemas.microsoft.com/office/drawing/2014/main" id="{B7E82A0B-7511-AC42-82D7-5CDFD3FAEDD0}"/>
              </a:ext>
            </a:extLst>
          </p:cNvPr>
          <p:cNvSpPr/>
          <p:nvPr/>
        </p:nvSpPr>
        <p:spPr>
          <a:xfrm>
            <a:off x="8120899" y="1549784"/>
            <a:ext cx="3095227" cy="85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6" name="Picture 5" descr="A group of people in a room&#10;&#10;Description automatically generated">
            <a:extLst>
              <a:ext uri="{FF2B5EF4-FFF2-40B4-BE49-F238E27FC236}">
                <a16:creationId xmlns:a16="http://schemas.microsoft.com/office/drawing/2014/main" id="{B4E67A4E-31BE-4131-9CE5-3754664E0F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152" y="1651623"/>
            <a:ext cx="3103199" cy="2068799"/>
          </a:xfrm>
          <a:prstGeom prst="rect">
            <a:avLst/>
          </a:prstGeom>
        </p:spPr>
      </p:pic>
      <p:sp>
        <p:nvSpPr>
          <p:cNvPr id="19" name="Rectangle 18">
            <a:extLst>
              <a:ext uri="{FF2B5EF4-FFF2-40B4-BE49-F238E27FC236}">
                <a16:creationId xmlns:a16="http://schemas.microsoft.com/office/drawing/2014/main" id="{D7477CDF-2DF6-4BC7-AFD1-357E4A107A11}"/>
              </a:ext>
            </a:extLst>
          </p:cNvPr>
          <p:cNvSpPr/>
          <p:nvPr/>
        </p:nvSpPr>
        <p:spPr>
          <a:xfrm>
            <a:off x="4703222" y="3967817"/>
            <a:ext cx="1826141" cy="338554"/>
          </a:xfrm>
          <a:prstGeom prst="rect">
            <a:avLst/>
          </a:prstGeom>
        </p:spPr>
        <p:txBody>
          <a:bodyPr wrap="none">
            <a:spAutoFit/>
          </a:bodyPr>
          <a:lstStyle/>
          <a:p>
            <a:r>
              <a:rPr lang="en-US" sz="1600" b="1" dirty="0">
                <a:solidFill>
                  <a:schemeClr val="accent1"/>
                </a:solidFill>
                <a:latin typeface="Calibri" panose="020F0502020204030204" pitchFamily="34" charset="0"/>
                <a:cs typeface="Calibri" panose="020F0502020204030204" pitchFamily="34" charset="0"/>
              </a:rPr>
              <a:t>Commit to Training</a:t>
            </a:r>
          </a:p>
        </p:txBody>
      </p:sp>
      <p:sp>
        <p:nvSpPr>
          <p:cNvPr id="20" name="Rectangle 19">
            <a:extLst>
              <a:ext uri="{FF2B5EF4-FFF2-40B4-BE49-F238E27FC236}">
                <a16:creationId xmlns:a16="http://schemas.microsoft.com/office/drawing/2014/main" id="{072682BB-6BBF-4EE9-8D01-F86E2056C1B4}"/>
              </a:ext>
            </a:extLst>
          </p:cNvPr>
          <p:cNvSpPr/>
          <p:nvPr/>
        </p:nvSpPr>
        <p:spPr>
          <a:xfrm>
            <a:off x="4611894" y="4377990"/>
            <a:ext cx="2968211" cy="738664"/>
          </a:xfrm>
          <a:prstGeom prst="rect">
            <a:avLst/>
          </a:prstGeom>
        </p:spPr>
        <p:txBody>
          <a:bodyPr wrap="square">
            <a:spAutoFit/>
          </a:bodyPr>
          <a:lstStyle/>
          <a:p>
            <a:pPr marL="171450" indent="-171450">
              <a:buFont typeface="Arial" panose="020B0604020202020204" pitchFamily="34" charset="0"/>
              <a:buChar char="•"/>
            </a:pPr>
            <a:r>
              <a:rPr lang="en-US" sz="1400" dirty="0"/>
              <a:t>Trained in all Total Door sales tools</a:t>
            </a:r>
          </a:p>
          <a:p>
            <a:pPr marL="171450" indent="-171450">
              <a:buFont typeface="Arial" panose="020B0604020202020204" pitchFamily="34" charset="0"/>
              <a:buChar char="•"/>
            </a:pPr>
            <a:r>
              <a:rPr lang="en-US" sz="1400" dirty="0"/>
              <a:t>Train your Distributors with the sales tools</a:t>
            </a:r>
          </a:p>
        </p:txBody>
      </p:sp>
      <p:pic>
        <p:nvPicPr>
          <p:cNvPr id="8" name="Picture 7" descr="A close up of a organ&#10;&#10;Description automatically generated">
            <a:extLst>
              <a:ext uri="{FF2B5EF4-FFF2-40B4-BE49-F238E27FC236}">
                <a16:creationId xmlns:a16="http://schemas.microsoft.com/office/drawing/2014/main" id="{16B2C349-54C5-423E-B3B5-1B61D97FE2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4821" y="1651623"/>
            <a:ext cx="3081744" cy="1964794"/>
          </a:xfrm>
          <a:prstGeom prst="rect">
            <a:avLst/>
          </a:prstGeom>
        </p:spPr>
      </p:pic>
      <p:sp>
        <p:nvSpPr>
          <p:cNvPr id="23" name="Rectangle 22">
            <a:extLst>
              <a:ext uri="{FF2B5EF4-FFF2-40B4-BE49-F238E27FC236}">
                <a16:creationId xmlns:a16="http://schemas.microsoft.com/office/drawing/2014/main" id="{10DED4B5-B720-47C2-8D64-64077DA00426}"/>
              </a:ext>
            </a:extLst>
          </p:cNvPr>
          <p:cNvSpPr/>
          <p:nvPr/>
        </p:nvSpPr>
        <p:spPr>
          <a:xfrm>
            <a:off x="8143047" y="3967817"/>
            <a:ext cx="2981907" cy="338554"/>
          </a:xfrm>
          <a:prstGeom prst="rect">
            <a:avLst/>
          </a:prstGeom>
        </p:spPr>
        <p:txBody>
          <a:bodyPr wrap="none">
            <a:spAutoFit/>
          </a:bodyPr>
          <a:lstStyle/>
          <a:p>
            <a:r>
              <a:rPr lang="en-US" sz="1600" b="1" dirty="0">
                <a:solidFill>
                  <a:schemeClr val="accent1"/>
                </a:solidFill>
                <a:latin typeface="Calibri" panose="020F0502020204030204" pitchFamily="34" charset="0"/>
                <a:cs typeface="Calibri" panose="020F0502020204030204" pitchFamily="34" charset="0"/>
              </a:rPr>
              <a:t>Commit to Promoting Total Door</a:t>
            </a:r>
          </a:p>
        </p:txBody>
      </p:sp>
      <p:sp>
        <p:nvSpPr>
          <p:cNvPr id="24" name="Rectangle 23">
            <a:extLst>
              <a:ext uri="{FF2B5EF4-FFF2-40B4-BE49-F238E27FC236}">
                <a16:creationId xmlns:a16="http://schemas.microsoft.com/office/drawing/2014/main" id="{DF1056A8-041A-4AD7-80A7-975E54A6DFF1}"/>
              </a:ext>
            </a:extLst>
          </p:cNvPr>
          <p:cNvSpPr/>
          <p:nvPr/>
        </p:nvSpPr>
        <p:spPr>
          <a:xfrm>
            <a:off x="8181587" y="4342130"/>
            <a:ext cx="2968211" cy="954107"/>
          </a:xfrm>
          <a:prstGeom prst="rect">
            <a:avLst/>
          </a:prstGeom>
        </p:spPr>
        <p:txBody>
          <a:bodyPr wrap="square">
            <a:spAutoFit/>
          </a:bodyPr>
          <a:lstStyle/>
          <a:p>
            <a:pPr marL="171450" indent="-171450">
              <a:buFont typeface="Arial" panose="020B0604020202020204" pitchFamily="34" charset="0"/>
              <a:buChar char="•"/>
            </a:pPr>
            <a:r>
              <a:rPr lang="en-US" sz="1400" dirty="0"/>
              <a:t>Give AIA presentations</a:t>
            </a:r>
          </a:p>
          <a:p>
            <a:pPr marL="171450" indent="-171450">
              <a:buFont typeface="Arial" panose="020B0604020202020204" pitchFamily="34" charset="0"/>
              <a:buChar char="•"/>
            </a:pPr>
            <a:r>
              <a:rPr lang="en-US" sz="1400" dirty="0"/>
              <a:t>Identify code events in your territory</a:t>
            </a:r>
          </a:p>
          <a:p>
            <a:pPr marL="171450" indent="-171450">
              <a:buFont typeface="Arial" panose="020B0604020202020204" pitchFamily="34" charset="0"/>
              <a:buChar char="•"/>
            </a:pPr>
            <a:r>
              <a:rPr lang="en-US" sz="1400" dirty="0"/>
              <a:t>Grow your market</a:t>
            </a:r>
          </a:p>
        </p:txBody>
      </p:sp>
    </p:spTree>
    <p:extLst>
      <p:ext uri="{BB962C8B-B14F-4D97-AF65-F5344CB8AC3E}">
        <p14:creationId xmlns:p14="http://schemas.microsoft.com/office/powerpoint/2010/main" val="112988433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B7F078-D8D6-FD45-A14D-2F94C1E56D7C}"/>
              </a:ext>
            </a:extLst>
          </p:cNvPr>
          <p:cNvSpPr>
            <a:spLocks noGrp="1"/>
          </p:cNvSpPr>
          <p:nvPr>
            <p:ph type="sldNum" sz="quarter" idx="2"/>
          </p:nvPr>
        </p:nvSpPr>
        <p:spPr/>
        <p:txBody>
          <a:bodyPr/>
          <a:lstStyle/>
          <a:p>
            <a:fld id="{86CB4B4D-7CA3-9044-876B-883B54F8677D}" type="slidenum">
              <a:rPr lang="en-US" smtClean="0"/>
              <a:t>16</a:t>
            </a:fld>
            <a:endParaRPr lang="en-US" dirty="0"/>
          </a:p>
        </p:txBody>
      </p:sp>
      <p:sp>
        <p:nvSpPr>
          <p:cNvPr id="13" name="Title 12">
            <a:extLst>
              <a:ext uri="{FF2B5EF4-FFF2-40B4-BE49-F238E27FC236}">
                <a16:creationId xmlns:a16="http://schemas.microsoft.com/office/drawing/2014/main" id="{7833B1F6-86A2-524E-B41D-F6BB4D694DD6}"/>
              </a:ext>
            </a:extLst>
          </p:cNvPr>
          <p:cNvSpPr>
            <a:spLocks noGrp="1"/>
          </p:cNvSpPr>
          <p:nvPr>
            <p:ph type="title"/>
          </p:nvPr>
        </p:nvSpPr>
        <p:spPr>
          <a:xfrm>
            <a:off x="5612737" y="517614"/>
            <a:ext cx="5725188" cy="1143001"/>
          </a:xfrm>
        </p:spPr>
        <p:txBody>
          <a:bodyPr/>
          <a:lstStyle/>
          <a:p>
            <a:r>
              <a:rPr lang="en-US" dirty="0"/>
              <a:t>Sales Reps Expectations</a:t>
            </a:r>
          </a:p>
        </p:txBody>
      </p:sp>
      <p:sp>
        <p:nvSpPr>
          <p:cNvPr id="16" name="Rounded Rectangle 15">
            <a:extLst>
              <a:ext uri="{FF2B5EF4-FFF2-40B4-BE49-F238E27FC236}">
                <a16:creationId xmlns:a16="http://schemas.microsoft.com/office/drawing/2014/main" id="{28764A9E-5C68-054A-89FB-D58A269EB06B}"/>
              </a:ext>
            </a:extLst>
          </p:cNvPr>
          <p:cNvSpPr/>
          <p:nvPr/>
        </p:nvSpPr>
        <p:spPr>
          <a:xfrm>
            <a:off x="5927064" y="1861196"/>
            <a:ext cx="5423218" cy="4044994"/>
          </a:xfrm>
          <a:prstGeom prst="roundRect">
            <a:avLst>
              <a:gd name="adj" fmla="val 1220"/>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7" name="Rectangle 16">
            <a:extLst>
              <a:ext uri="{FF2B5EF4-FFF2-40B4-BE49-F238E27FC236}">
                <a16:creationId xmlns:a16="http://schemas.microsoft.com/office/drawing/2014/main" id="{E2216EF2-207B-A445-BF1A-FC2CB49F45EB}"/>
              </a:ext>
            </a:extLst>
          </p:cNvPr>
          <p:cNvSpPr/>
          <p:nvPr/>
        </p:nvSpPr>
        <p:spPr>
          <a:xfrm>
            <a:off x="6672535" y="2190514"/>
            <a:ext cx="4829919" cy="646331"/>
          </a:xfrm>
          <a:prstGeom prst="rect">
            <a:avLst/>
          </a:prstGeom>
        </p:spPr>
        <p:txBody>
          <a:bodyPr wrap="square">
            <a:spAutoFit/>
          </a:bodyPr>
          <a:lstStyle/>
          <a:p>
            <a:r>
              <a:rPr lang="en-US" altLang="en-US" dirty="0">
                <a:solidFill>
                  <a:schemeClr val="bg2"/>
                </a:solidFill>
              </a:rPr>
              <a:t>Respect the relationship with independent manufacturers</a:t>
            </a:r>
          </a:p>
        </p:txBody>
      </p:sp>
      <p:sp>
        <p:nvSpPr>
          <p:cNvPr id="34" name="Rectangle 33">
            <a:extLst>
              <a:ext uri="{FF2B5EF4-FFF2-40B4-BE49-F238E27FC236}">
                <a16:creationId xmlns:a16="http://schemas.microsoft.com/office/drawing/2014/main" id="{EF69A212-F085-2445-A0F4-FD4CE697C0A8}"/>
              </a:ext>
            </a:extLst>
          </p:cNvPr>
          <p:cNvSpPr/>
          <p:nvPr/>
        </p:nvSpPr>
        <p:spPr>
          <a:xfrm>
            <a:off x="6672534" y="2978629"/>
            <a:ext cx="4829919" cy="369332"/>
          </a:xfrm>
          <a:prstGeom prst="rect">
            <a:avLst/>
          </a:prstGeom>
        </p:spPr>
        <p:txBody>
          <a:bodyPr wrap="square">
            <a:spAutoFit/>
          </a:bodyPr>
          <a:lstStyle/>
          <a:p>
            <a:r>
              <a:rPr lang="en-US" altLang="en-US" dirty="0">
                <a:solidFill>
                  <a:schemeClr val="bg2"/>
                </a:solidFill>
              </a:rPr>
              <a:t>Understand your market (territory)</a:t>
            </a:r>
          </a:p>
        </p:txBody>
      </p:sp>
      <p:sp>
        <p:nvSpPr>
          <p:cNvPr id="36" name="Rectangle 35">
            <a:extLst>
              <a:ext uri="{FF2B5EF4-FFF2-40B4-BE49-F238E27FC236}">
                <a16:creationId xmlns:a16="http://schemas.microsoft.com/office/drawing/2014/main" id="{EBC097DC-7611-0F4E-9109-5C6DD7AF2688}"/>
              </a:ext>
            </a:extLst>
          </p:cNvPr>
          <p:cNvSpPr/>
          <p:nvPr/>
        </p:nvSpPr>
        <p:spPr>
          <a:xfrm>
            <a:off x="6672534" y="3674313"/>
            <a:ext cx="4829919" cy="369332"/>
          </a:xfrm>
          <a:prstGeom prst="rect">
            <a:avLst/>
          </a:prstGeom>
        </p:spPr>
        <p:txBody>
          <a:bodyPr wrap="square">
            <a:spAutoFit/>
          </a:bodyPr>
          <a:lstStyle/>
          <a:p>
            <a:r>
              <a:rPr lang="en-US" altLang="en-US" dirty="0">
                <a:solidFill>
                  <a:schemeClr val="bg2"/>
                </a:solidFill>
              </a:rPr>
              <a:t>Build the distribution base</a:t>
            </a:r>
          </a:p>
        </p:txBody>
      </p:sp>
      <p:sp>
        <p:nvSpPr>
          <p:cNvPr id="38" name="Rectangle 37">
            <a:extLst>
              <a:ext uri="{FF2B5EF4-FFF2-40B4-BE49-F238E27FC236}">
                <a16:creationId xmlns:a16="http://schemas.microsoft.com/office/drawing/2014/main" id="{ACF268F8-DA2B-6E4D-A321-CACE79858FA4}"/>
              </a:ext>
            </a:extLst>
          </p:cNvPr>
          <p:cNvSpPr/>
          <p:nvPr/>
        </p:nvSpPr>
        <p:spPr>
          <a:xfrm>
            <a:off x="6800176" y="10772690"/>
            <a:ext cx="4829919" cy="369332"/>
          </a:xfrm>
          <a:prstGeom prst="rect">
            <a:avLst/>
          </a:prstGeom>
        </p:spPr>
        <p:txBody>
          <a:bodyPr wrap="square">
            <a:spAutoFit/>
          </a:bodyPr>
          <a:lstStyle/>
          <a:p>
            <a:r>
              <a:rPr lang="en-US" altLang="en-US" dirty="0">
                <a:solidFill>
                  <a:schemeClr val="bg2"/>
                </a:solidFill>
              </a:rPr>
              <a:t>Understand your market (territory)</a:t>
            </a:r>
          </a:p>
        </p:txBody>
      </p:sp>
      <p:sp>
        <p:nvSpPr>
          <p:cNvPr id="39" name="Rectangle 38">
            <a:extLst>
              <a:ext uri="{FF2B5EF4-FFF2-40B4-BE49-F238E27FC236}">
                <a16:creationId xmlns:a16="http://schemas.microsoft.com/office/drawing/2014/main" id="{10665748-F322-E546-90EE-2CC5B734BD99}"/>
              </a:ext>
            </a:extLst>
          </p:cNvPr>
          <p:cNvSpPr/>
          <p:nvPr/>
        </p:nvSpPr>
        <p:spPr>
          <a:xfrm>
            <a:off x="6672534" y="4291018"/>
            <a:ext cx="4628320" cy="646331"/>
          </a:xfrm>
          <a:prstGeom prst="rect">
            <a:avLst/>
          </a:prstGeom>
        </p:spPr>
        <p:txBody>
          <a:bodyPr wrap="square">
            <a:spAutoFit/>
          </a:bodyPr>
          <a:lstStyle/>
          <a:p>
            <a:r>
              <a:rPr lang="en-US" altLang="en-US" dirty="0">
                <a:solidFill>
                  <a:schemeClr val="bg2"/>
                </a:solidFill>
              </a:rPr>
              <a:t>Thoughtful feedback to help us refine approach to market</a:t>
            </a:r>
          </a:p>
        </p:txBody>
      </p:sp>
      <p:sp>
        <p:nvSpPr>
          <p:cNvPr id="40" name="Rectangle 39">
            <a:extLst>
              <a:ext uri="{FF2B5EF4-FFF2-40B4-BE49-F238E27FC236}">
                <a16:creationId xmlns:a16="http://schemas.microsoft.com/office/drawing/2014/main" id="{9A4137F8-1FFE-CC4B-ADCB-D69FD9D3FDE6}"/>
              </a:ext>
            </a:extLst>
          </p:cNvPr>
          <p:cNvSpPr/>
          <p:nvPr/>
        </p:nvSpPr>
        <p:spPr>
          <a:xfrm>
            <a:off x="6660177" y="5131587"/>
            <a:ext cx="4829919" cy="369332"/>
          </a:xfrm>
          <a:prstGeom prst="rect">
            <a:avLst/>
          </a:prstGeom>
        </p:spPr>
        <p:txBody>
          <a:bodyPr wrap="square">
            <a:spAutoFit/>
          </a:bodyPr>
          <a:lstStyle/>
          <a:p>
            <a:r>
              <a:rPr lang="en-US" altLang="en-US" dirty="0">
                <a:solidFill>
                  <a:schemeClr val="bg2"/>
                </a:solidFill>
              </a:rPr>
              <a:t>Promote Total Door</a:t>
            </a:r>
          </a:p>
        </p:txBody>
      </p:sp>
      <p:sp>
        <p:nvSpPr>
          <p:cNvPr id="41" name="Rounded Rectangle 40">
            <a:extLst>
              <a:ext uri="{FF2B5EF4-FFF2-40B4-BE49-F238E27FC236}">
                <a16:creationId xmlns:a16="http://schemas.microsoft.com/office/drawing/2014/main" id="{0FF7B5E1-7E71-C34E-ADB3-3CF86CF2C7C5}"/>
              </a:ext>
            </a:extLst>
          </p:cNvPr>
          <p:cNvSpPr>
            <a:spLocks noChangeAspect="1"/>
          </p:cNvSpPr>
          <p:nvPr/>
        </p:nvSpPr>
        <p:spPr>
          <a:xfrm>
            <a:off x="6148421" y="2226436"/>
            <a:ext cx="420624" cy="420624"/>
          </a:xfrm>
          <a:prstGeom prst="roundRect">
            <a:avLst>
              <a:gd name="adj" fmla="val 50000"/>
            </a:avLst>
          </a:prstGeom>
          <a:solidFill>
            <a:srgbClr val="677BC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Arial"/>
              </a:rPr>
              <a:t>1</a:t>
            </a:r>
          </a:p>
        </p:txBody>
      </p:sp>
      <p:sp>
        <p:nvSpPr>
          <p:cNvPr id="42" name="Rounded Rectangle 41">
            <a:extLst>
              <a:ext uri="{FF2B5EF4-FFF2-40B4-BE49-F238E27FC236}">
                <a16:creationId xmlns:a16="http://schemas.microsoft.com/office/drawing/2014/main" id="{9D27BDC0-9EF7-3E49-BA7E-495DE2D67303}"/>
              </a:ext>
            </a:extLst>
          </p:cNvPr>
          <p:cNvSpPr>
            <a:spLocks noChangeAspect="1"/>
          </p:cNvSpPr>
          <p:nvPr/>
        </p:nvSpPr>
        <p:spPr>
          <a:xfrm>
            <a:off x="6148421" y="2939901"/>
            <a:ext cx="420624" cy="420624"/>
          </a:xfrm>
          <a:prstGeom prst="roundRect">
            <a:avLst>
              <a:gd name="adj" fmla="val 50000"/>
            </a:avLst>
          </a:prstGeom>
          <a:solidFill>
            <a:srgbClr val="677BC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Arial"/>
              </a:rPr>
              <a:t>2</a:t>
            </a:r>
          </a:p>
        </p:txBody>
      </p:sp>
      <p:sp>
        <p:nvSpPr>
          <p:cNvPr id="43" name="Rounded Rectangle 42">
            <a:extLst>
              <a:ext uri="{FF2B5EF4-FFF2-40B4-BE49-F238E27FC236}">
                <a16:creationId xmlns:a16="http://schemas.microsoft.com/office/drawing/2014/main" id="{9FA9B2CF-9BC6-9744-B667-CD6C28945A24}"/>
              </a:ext>
            </a:extLst>
          </p:cNvPr>
          <p:cNvSpPr>
            <a:spLocks noChangeAspect="1"/>
          </p:cNvSpPr>
          <p:nvPr/>
        </p:nvSpPr>
        <p:spPr>
          <a:xfrm>
            <a:off x="6148421" y="3653366"/>
            <a:ext cx="420624" cy="420624"/>
          </a:xfrm>
          <a:prstGeom prst="roundRect">
            <a:avLst>
              <a:gd name="adj" fmla="val 50000"/>
            </a:avLst>
          </a:prstGeom>
          <a:solidFill>
            <a:srgbClr val="677BC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Arial"/>
              </a:rPr>
              <a:t>3</a:t>
            </a:r>
          </a:p>
        </p:txBody>
      </p:sp>
      <p:sp>
        <p:nvSpPr>
          <p:cNvPr id="44" name="Rounded Rectangle 43">
            <a:extLst>
              <a:ext uri="{FF2B5EF4-FFF2-40B4-BE49-F238E27FC236}">
                <a16:creationId xmlns:a16="http://schemas.microsoft.com/office/drawing/2014/main" id="{DB63B9EF-0C7B-4741-8F76-EE41B3288543}"/>
              </a:ext>
            </a:extLst>
          </p:cNvPr>
          <p:cNvSpPr>
            <a:spLocks noChangeAspect="1"/>
          </p:cNvSpPr>
          <p:nvPr/>
        </p:nvSpPr>
        <p:spPr>
          <a:xfrm>
            <a:off x="6148421" y="4366831"/>
            <a:ext cx="420624" cy="420624"/>
          </a:xfrm>
          <a:prstGeom prst="roundRect">
            <a:avLst>
              <a:gd name="adj" fmla="val 50000"/>
            </a:avLst>
          </a:prstGeom>
          <a:solidFill>
            <a:srgbClr val="677BC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Arial"/>
              </a:rPr>
              <a:t>4</a:t>
            </a:r>
          </a:p>
        </p:txBody>
      </p:sp>
      <p:sp>
        <p:nvSpPr>
          <p:cNvPr id="45" name="Rounded Rectangle 44">
            <a:extLst>
              <a:ext uri="{FF2B5EF4-FFF2-40B4-BE49-F238E27FC236}">
                <a16:creationId xmlns:a16="http://schemas.microsoft.com/office/drawing/2014/main" id="{BF94CFA9-AFBA-FB47-A112-D4882DA09CD1}"/>
              </a:ext>
            </a:extLst>
          </p:cNvPr>
          <p:cNvSpPr>
            <a:spLocks noChangeAspect="1"/>
          </p:cNvSpPr>
          <p:nvPr/>
        </p:nvSpPr>
        <p:spPr>
          <a:xfrm>
            <a:off x="6148421" y="5080295"/>
            <a:ext cx="420624" cy="420624"/>
          </a:xfrm>
          <a:prstGeom prst="roundRect">
            <a:avLst>
              <a:gd name="adj" fmla="val 50000"/>
            </a:avLst>
          </a:prstGeom>
          <a:solidFill>
            <a:srgbClr val="677BC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Arial"/>
              </a:rPr>
              <a:t>5</a:t>
            </a:r>
          </a:p>
        </p:txBody>
      </p:sp>
      <p:pic>
        <p:nvPicPr>
          <p:cNvPr id="3" name="Picture 2" descr="A group of people posing for a photo&#10;&#10;Description automatically generated">
            <a:extLst>
              <a:ext uri="{FF2B5EF4-FFF2-40B4-BE49-F238E27FC236}">
                <a16:creationId xmlns:a16="http://schemas.microsoft.com/office/drawing/2014/main" id="{D3056CA6-8895-42C5-B7C2-7449F007F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72" y="2270113"/>
            <a:ext cx="5493452" cy="2810182"/>
          </a:xfrm>
          <a:prstGeom prst="rect">
            <a:avLst/>
          </a:prstGeom>
        </p:spPr>
      </p:pic>
    </p:spTree>
    <p:extLst>
      <p:ext uri="{BB962C8B-B14F-4D97-AF65-F5344CB8AC3E}">
        <p14:creationId xmlns:p14="http://schemas.microsoft.com/office/powerpoint/2010/main" val="31304442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Straight Connector 112">
            <a:extLst>
              <a:ext uri="{FF2B5EF4-FFF2-40B4-BE49-F238E27FC236}">
                <a16:creationId xmlns:a16="http://schemas.microsoft.com/office/drawing/2014/main" id="{4A6D2664-484A-0C4D-BE23-EF0457F8FB57}"/>
              </a:ext>
            </a:extLst>
          </p:cNvPr>
          <p:cNvCxnSpPr>
            <a:cxnSpLocks/>
          </p:cNvCxnSpPr>
          <p:nvPr/>
        </p:nvCxnSpPr>
        <p:spPr>
          <a:xfrm>
            <a:off x="7035452" y="2252870"/>
            <a:ext cx="0" cy="1403289"/>
          </a:xfrm>
          <a:prstGeom prst="line">
            <a:avLst/>
          </a:prstGeom>
          <a:ln w="127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643AC48-1B3B-4F45-B3C8-D90690B416F4}"/>
              </a:ext>
            </a:extLst>
          </p:cNvPr>
          <p:cNvCxnSpPr>
            <a:cxnSpLocks/>
          </p:cNvCxnSpPr>
          <p:nvPr/>
        </p:nvCxnSpPr>
        <p:spPr>
          <a:xfrm>
            <a:off x="4570548" y="2252870"/>
            <a:ext cx="0" cy="1403289"/>
          </a:xfrm>
          <a:prstGeom prst="line">
            <a:avLst/>
          </a:prstGeom>
          <a:ln w="127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CFC9BF7-6199-D446-AD13-2356FE22F0BB}"/>
              </a:ext>
            </a:extLst>
          </p:cNvPr>
          <p:cNvCxnSpPr>
            <a:cxnSpLocks/>
          </p:cNvCxnSpPr>
          <p:nvPr/>
        </p:nvCxnSpPr>
        <p:spPr>
          <a:xfrm>
            <a:off x="2065887" y="2252870"/>
            <a:ext cx="0" cy="1403289"/>
          </a:xfrm>
          <a:prstGeom prst="line">
            <a:avLst/>
          </a:prstGeom>
          <a:ln w="127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1A0B08F-2B46-E148-A698-92CBD9542450}"/>
              </a:ext>
            </a:extLst>
          </p:cNvPr>
          <p:cNvCxnSpPr>
            <a:cxnSpLocks/>
          </p:cNvCxnSpPr>
          <p:nvPr/>
        </p:nvCxnSpPr>
        <p:spPr>
          <a:xfrm>
            <a:off x="828000" y="3555075"/>
            <a:ext cx="9760486" cy="0"/>
          </a:xfrm>
          <a:prstGeom prst="line">
            <a:avLst/>
          </a:prstGeom>
          <a:noFill/>
          <a:ln w="15875" cap="rnd">
            <a:solidFill>
              <a:srgbClr val="595959"/>
            </a:solidFill>
            <a:prstDash val="solid"/>
            <a:miter lim="800000"/>
            <a:tailEnd type="arrow"/>
          </a:ln>
          <a:effectLst/>
          <a:sp3d/>
        </p:spPr>
        <p:style>
          <a:lnRef idx="0">
            <a:scrgbClr r="0" g="0" b="0"/>
          </a:lnRef>
          <a:fillRef idx="0">
            <a:scrgbClr r="0" g="0" b="0"/>
          </a:fillRef>
          <a:effectRef idx="0">
            <a:scrgbClr r="0" g="0" b="0"/>
          </a:effectRef>
          <a:fontRef idx="none"/>
        </p:style>
      </p:cxnSp>
      <p:sp>
        <p:nvSpPr>
          <p:cNvPr id="5" name="Slide Number Placeholder 4">
            <a:extLst>
              <a:ext uri="{FF2B5EF4-FFF2-40B4-BE49-F238E27FC236}">
                <a16:creationId xmlns:a16="http://schemas.microsoft.com/office/drawing/2014/main" id="{0DF47A14-0F5D-E349-B8AF-F6024A37E536}"/>
              </a:ext>
            </a:extLst>
          </p:cNvPr>
          <p:cNvSpPr>
            <a:spLocks noGrp="1"/>
          </p:cNvSpPr>
          <p:nvPr>
            <p:ph type="sldNum" sz="quarter" idx="2"/>
          </p:nvPr>
        </p:nvSpPr>
        <p:spPr/>
        <p:txBody>
          <a:bodyPr/>
          <a:lstStyle/>
          <a:p>
            <a:fld id="{86CB4B4D-7CA3-9044-876B-883B54F8677D}" type="slidenum">
              <a:rPr lang="en-US" smtClean="0"/>
              <a:t>17</a:t>
            </a:fld>
            <a:endParaRPr lang="en-US" dirty="0"/>
          </a:p>
        </p:txBody>
      </p:sp>
      <p:sp>
        <p:nvSpPr>
          <p:cNvPr id="47" name="Title 46">
            <a:extLst>
              <a:ext uri="{FF2B5EF4-FFF2-40B4-BE49-F238E27FC236}">
                <a16:creationId xmlns:a16="http://schemas.microsoft.com/office/drawing/2014/main" id="{A9A8A975-1304-1C4A-8E10-EB9D1386D7C4}"/>
              </a:ext>
            </a:extLst>
          </p:cNvPr>
          <p:cNvSpPr>
            <a:spLocks noGrp="1"/>
          </p:cNvSpPr>
          <p:nvPr>
            <p:ph type="title"/>
          </p:nvPr>
        </p:nvSpPr>
        <p:spPr/>
        <p:txBody>
          <a:bodyPr/>
          <a:lstStyle/>
          <a:p>
            <a:r>
              <a:rPr lang="en-US" dirty="0"/>
              <a:t>How We Start Selling</a:t>
            </a:r>
          </a:p>
        </p:txBody>
      </p:sp>
      <p:cxnSp>
        <p:nvCxnSpPr>
          <p:cNvPr id="13" name="Straight Connector 12">
            <a:extLst>
              <a:ext uri="{FF2B5EF4-FFF2-40B4-BE49-F238E27FC236}">
                <a16:creationId xmlns:a16="http://schemas.microsoft.com/office/drawing/2014/main" id="{EE113B62-40C1-1840-B780-CCF99AE6B099}"/>
              </a:ext>
            </a:extLst>
          </p:cNvPr>
          <p:cNvCxnSpPr>
            <a:cxnSpLocks/>
          </p:cNvCxnSpPr>
          <p:nvPr/>
        </p:nvCxnSpPr>
        <p:spPr>
          <a:xfrm flipV="1">
            <a:off x="866846" y="3707267"/>
            <a:ext cx="0" cy="667851"/>
          </a:xfrm>
          <a:prstGeom prst="line">
            <a:avLst/>
          </a:prstGeom>
          <a:ln w="127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15F8D0A-C7F1-8A41-8333-8B9FA87F513E}"/>
              </a:ext>
            </a:extLst>
          </p:cNvPr>
          <p:cNvSpPr/>
          <p:nvPr/>
        </p:nvSpPr>
        <p:spPr>
          <a:xfrm>
            <a:off x="654324" y="3327129"/>
            <a:ext cx="454379" cy="45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mj-lt"/>
              </a:rPr>
              <a:t>1</a:t>
            </a:r>
          </a:p>
        </p:txBody>
      </p:sp>
      <p:sp>
        <p:nvSpPr>
          <p:cNvPr id="53" name="Text Placeholder 32">
            <a:extLst>
              <a:ext uri="{FF2B5EF4-FFF2-40B4-BE49-F238E27FC236}">
                <a16:creationId xmlns:a16="http://schemas.microsoft.com/office/drawing/2014/main" id="{75489293-F8D4-024A-87F8-BD518D35FC81}"/>
              </a:ext>
            </a:extLst>
          </p:cNvPr>
          <p:cNvSpPr txBox="1">
            <a:spLocks/>
          </p:cNvSpPr>
          <p:nvPr/>
        </p:nvSpPr>
        <p:spPr>
          <a:xfrm>
            <a:off x="9770465" y="2474974"/>
            <a:ext cx="2335874" cy="130653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solidFill>
                  <a:schemeClr val="accent1"/>
                </a:solidFill>
                <a:latin typeface="+mj-lt"/>
                <a:ea typeface="Open Sans" panose="020B0606030504020204" pitchFamily="34" charset="0"/>
                <a:cs typeface="Open Sans" panose="020B0606030504020204" pitchFamily="34" charset="0"/>
              </a:rPr>
              <a:t>Estimating</a:t>
            </a:r>
          </a:p>
          <a:p>
            <a:r>
              <a:rPr lang="en-US" sz="1200" dirty="0">
                <a:solidFill>
                  <a:schemeClr val="accent1"/>
                </a:solidFill>
                <a:latin typeface="+mj-lt"/>
                <a:ea typeface="Open Sans" panose="020B0606030504020204" pitchFamily="34" charset="0"/>
                <a:cs typeface="Open Sans" panose="020B0606030504020204" pitchFamily="34" charset="0"/>
              </a:rPr>
              <a:t>Accessing resources</a:t>
            </a:r>
          </a:p>
          <a:p>
            <a:r>
              <a:rPr lang="en-US" sz="1200" dirty="0">
                <a:solidFill>
                  <a:schemeClr val="accent1"/>
                </a:solidFill>
                <a:latin typeface="+mj-lt"/>
                <a:ea typeface="Open Sans" panose="020B0606030504020204" pitchFamily="34" charset="0"/>
                <a:cs typeface="Open Sans" panose="020B0606030504020204" pitchFamily="34" charset="0"/>
              </a:rPr>
              <a:t>Identify projects and leads</a:t>
            </a:r>
          </a:p>
          <a:p>
            <a:r>
              <a:rPr lang="en-US" sz="1200" dirty="0">
                <a:solidFill>
                  <a:schemeClr val="accent1"/>
                </a:solidFill>
                <a:latin typeface="+mj-lt"/>
                <a:ea typeface="Open Sans" panose="020B0606030504020204" pitchFamily="34" charset="0"/>
                <a:cs typeface="Open Sans" panose="020B0606030504020204" pitchFamily="34" charset="0"/>
              </a:rPr>
              <a:t>Evaluating openings</a:t>
            </a:r>
          </a:p>
        </p:txBody>
      </p:sp>
      <p:sp>
        <p:nvSpPr>
          <p:cNvPr id="54" name="Text Placeholder 33">
            <a:extLst>
              <a:ext uri="{FF2B5EF4-FFF2-40B4-BE49-F238E27FC236}">
                <a16:creationId xmlns:a16="http://schemas.microsoft.com/office/drawing/2014/main" id="{484B2B63-2CD5-084F-9933-89494C35B110}"/>
              </a:ext>
            </a:extLst>
          </p:cNvPr>
          <p:cNvSpPr txBox="1">
            <a:spLocks/>
          </p:cNvSpPr>
          <p:nvPr/>
        </p:nvSpPr>
        <p:spPr>
          <a:xfrm>
            <a:off x="9747466" y="2102245"/>
            <a:ext cx="1926661" cy="3445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AU" sz="1800" dirty="0">
                <a:latin typeface="+mj-lt"/>
              </a:rPr>
              <a:t>Total Door Process</a:t>
            </a:r>
          </a:p>
        </p:txBody>
      </p:sp>
      <p:sp>
        <p:nvSpPr>
          <p:cNvPr id="77" name="Text Placeholder 33">
            <a:extLst>
              <a:ext uri="{FF2B5EF4-FFF2-40B4-BE49-F238E27FC236}">
                <a16:creationId xmlns:a16="http://schemas.microsoft.com/office/drawing/2014/main" id="{EE5FECD1-F6E9-3343-AF6F-38B5A0BFEF78}"/>
              </a:ext>
            </a:extLst>
          </p:cNvPr>
          <p:cNvSpPr txBox="1">
            <a:spLocks/>
          </p:cNvSpPr>
          <p:nvPr/>
        </p:nvSpPr>
        <p:spPr>
          <a:xfrm>
            <a:off x="2254158" y="2168653"/>
            <a:ext cx="1063140" cy="32667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dirty="0">
                <a:latin typeface="+mj-lt"/>
              </a:rPr>
              <a:t>Where to Specify</a:t>
            </a:r>
          </a:p>
        </p:txBody>
      </p:sp>
      <p:sp>
        <p:nvSpPr>
          <p:cNvPr id="83" name="Text Placeholder 32">
            <a:extLst>
              <a:ext uri="{FF2B5EF4-FFF2-40B4-BE49-F238E27FC236}">
                <a16:creationId xmlns:a16="http://schemas.microsoft.com/office/drawing/2014/main" id="{90DB2BF0-65C1-7048-9288-073B004B4904}"/>
              </a:ext>
            </a:extLst>
          </p:cNvPr>
          <p:cNvSpPr txBox="1">
            <a:spLocks/>
          </p:cNvSpPr>
          <p:nvPr/>
        </p:nvSpPr>
        <p:spPr>
          <a:xfrm>
            <a:off x="886106" y="4622895"/>
            <a:ext cx="1645947" cy="86073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solidFill>
                  <a:schemeClr val="accent1"/>
                </a:solidFill>
                <a:latin typeface="+mj-lt"/>
                <a:ea typeface="Open Sans" panose="020B0606030504020204" pitchFamily="34" charset="0"/>
                <a:cs typeface="Open Sans" panose="020B0606030504020204" pitchFamily="34" charset="0"/>
              </a:rPr>
              <a:t>The Total Door System difference</a:t>
            </a:r>
          </a:p>
          <a:p>
            <a:r>
              <a:rPr lang="en-US" sz="1200" dirty="0">
                <a:solidFill>
                  <a:schemeClr val="accent1"/>
                </a:solidFill>
                <a:latin typeface="+mj-lt"/>
                <a:ea typeface="Open Sans" panose="020B0606030504020204" pitchFamily="34" charset="0"/>
                <a:cs typeface="Open Sans" panose="020B0606030504020204" pitchFamily="34" charset="0"/>
              </a:rPr>
              <a:t> The benefits to an integrated door system</a:t>
            </a:r>
            <a:endParaRPr lang="en-US" sz="1200" dirty="0">
              <a:solidFill>
                <a:schemeClr val="accent1"/>
              </a:solidFill>
              <a:latin typeface="+mj-lt"/>
              <a:ea typeface="Lato Light"/>
              <a:cs typeface="Lato Light"/>
            </a:endParaRPr>
          </a:p>
        </p:txBody>
      </p:sp>
      <p:sp>
        <p:nvSpPr>
          <p:cNvPr id="84" name="Text Placeholder 33">
            <a:extLst>
              <a:ext uri="{FF2B5EF4-FFF2-40B4-BE49-F238E27FC236}">
                <a16:creationId xmlns:a16="http://schemas.microsoft.com/office/drawing/2014/main" id="{C4A2FE28-E965-1643-AFBD-D894A26D1F46}"/>
              </a:ext>
            </a:extLst>
          </p:cNvPr>
          <p:cNvSpPr txBox="1">
            <a:spLocks/>
          </p:cNvSpPr>
          <p:nvPr/>
        </p:nvSpPr>
        <p:spPr>
          <a:xfrm>
            <a:off x="934832" y="4280594"/>
            <a:ext cx="1780349" cy="2931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800" dirty="0">
                <a:latin typeface="+mj-lt"/>
              </a:rPr>
              <a:t>About the Product</a:t>
            </a:r>
          </a:p>
        </p:txBody>
      </p:sp>
      <p:sp>
        <p:nvSpPr>
          <p:cNvPr id="86" name="Text Placeholder 33">
            <a:extLst>
              <a:ext uri="{FF2B5EF4-FFF2-40B4-BE49-F238E27FC236}">
                <a16:creationId xmlns:a16="http://schemas.microsoft.com/office/drawing/2014/main" id="{A49A1342-D011-1346-9591-94D02B25281D}"/>
              </a:ext>
            </a:extLst>
          </p:cNvPr>
          <p:cNvSpPr txBox="1">
            <a:spLocks/>
          </p:cNvSpPr>
          <p:nvPr/>
        </p:nvSpPr>
        <p:spPr>
          <a:xfrm>
            <a:off x="4752659" y="2153634"/>
            <a:ext cx="1884079" cy="8092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latin typeface="+mj-lt"/>
              </a:rPr>
              <a:t>Meeting a New Customer: The Basics</a:t>
            </a:r>
            <a:br>
              <a:rPr lang="en-US" sz="1800" dirty="0">
                <a:latin typeface="+mj-lt"/>
              </a:rPr>
            </a:br>
            <a:endParaRPr lang="en-US" sz="1800" dirty="0">
              <a:latin typeface="+mj-lt"/>
            </a:endParaRPr>
          </a:p>
        </p:txBody>
      </p:sp>
      <p:cxnSp>
        <p:nvCxnSpPr>
          <p:cNvPr id="87" name="Straight Connector 86">
            <a:extLst>
              <a:ext uri="{FF2B5EF4-FFF2-40B4-BE49-F238E27FC236}">
                <a16:creationId xmlns:a16="http://schemas.microsoft.com/office/drawing/2014/main" id="{7E905BC7-CFF8-6F42-96EF-A2BC267ED3A2}"/>
              </a:ext>
            </a:extLst>
          </p:cNvPr>
          <p:cNvCxnSpPr>
            <a:cxnSpLocks/>
          </p:cNvCxnSpPr>
          <p:nvPr/>
        </p:nvCxnSpPr>
        <p:spPr>
          <a:xfrm flipV="1">
            <a:off x="3329630" y="3707267"/>
            <a:ext cx="0" cy="667851"/>
          </a:xfrm>
          <a:prstGeom prst="line">
            <a:avLst/>
          </a:prstGeom>
          <a:ln w="127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
        <p:nvSpPr>
          <p:cNvPr id="88" name="Text Placeholder 33">
            <a:extLst>
              <a:ext uri="{FF2B5EF4-FFF2-40B4-BE49-F238E27FC236}">
                <a16:creationId xmlns:a16="http://schemas.microsoft.com/office/drawing/2014/main" id="{0E8B6648-0E5E-3A4C-AEF5-F75EF9B2F24F}"/>
              </a:ext>
            </a:extLst>
          </p:cNvPr>
          <p:cNvSpPr txBox="1">
            <a:spLocks/>
          </p:cNvSpPr>
          <p:nvPr/>
        </p:nvSpPr>
        <p:spPr>
          <a:xfrm>
            <a:off x="3519266" y="4280594"/>
            <a:ext cx="1412229" cy="66785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dirty="0">
                <a:latin typeface="+mj-lt"/>
              </a:rPr>
              <a:t>Our Leading Applications</a:t>
            </a:r>
          </a:p>
        </p:txBody>
      </p:sp>
      <p:cxnSp>
        <p:nvCxnSpPr>
          <p:cNvPr id="90" name="Straight Connector 89">
            <a:extLst>
              <a:ext uri="{FF2B5EF4-FFF2-40B4-BE49-F238E27FC236}">
                <a16:creationId xmlns:a16="http://schemas.microsoft.com/office/drawing/2014/main" id="{111FCAC0-D9DE-154F-A0B5-EF442490FBCC}"/>
              </a:ext>
            </a:extLst>
          </p:cNvPr>
          <p:cNvCxnSpPr>
            <a:cxnSpLocks/>
          </p:cNvCxnSpPr>
          <p:nvPr/>
        </p:nvCxnSpPr>
        <p:spPr>
          <a:xfrm flipV="1">
            <a:off x="8279582" y="3707267"/>
            <a:ext cx="0" cy="667851"/>
          </a:xfrm>
          <a:prstGeom prst="line">
            <a:avLst/>
          </a:prstGeom>
          <a:ln w="127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8D5100E-5467-9049-BE50-3EC28B6D193C}"/>
              </a:ext>
            </a:extLst>
          </p:cNvPr>
          <p:cNvCxnSpPr>
            <a:cxnSpLocks/>
          </p:cNvCxnSpPr>
          <p:nvPr/>
        </p:nvCxnSpPr>
        <p:spPr>
          <a:xfrm flipV="1">
            <a:off x="5792414" y="3707267"/>
            <a:ext cx="0" cy="667851"/>
          </a:xfrm>
          <a:prstGeom prst="line">
            <a:avLst/>
          </a:prstGeom>
          <a:ln w="127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
        <p:nvSpPr>
          <p:cNvPr id="92" name="Text Placeholder 33">
            <a:extLst>
              <a:ext uri="{FF2B5EF4-FFF2-40B4-BE49-F238E27FC236}">
                <a16:creationId xmlns:a16="http://schemas.microsoft.com/office/drawing/2014/main" id="{A6728150-AC0B-184E-B48D-0BE60892FDAB}"/>
              </a:ext>
            </a:extLst>
          </p:cNvPr>
          <p:cNvSpPr txBox="1">
            <a:spLocks/>
          </p:cNvSpPr>
          <p:nvPr/>
        </p:nvSpPr>
        <p:spPr>
          <a:xfrm>
            <a:off x="5982050" y="4280594"/>
            <a:ext cx="1412229" cy="66785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dirty="0">
                <a:latin typeface="+mj-lt"/>
              </a:rPr>
              <a:t>Code focus</a:t>
            </a:r>
          </a:p>
        </p:txBody>
      </p:sp>
      <p:sp>
        <p:nvSpPr>
          <p:cNvPr id="93" name="Text Placeholder 33">
            <a:extLst>
              <a:ext uri="{FF2B5EF4-FFF2-40B4-BE49-F238E27FC236}">
                <a16:creationId xmlns:a16="http://schemas.microsoft.com/office/drawing/2014/main" id="{FC79D064-7926-E545-B24A-18C37E527AAB}"/>
              </a:ext>
            </a:extLst>
          </p:cNvPr>
          <p:cNvSpPr txBox="1">
            <a:spLocks/>
          </p:cNvSpPr>
          <p:nvPr/>
        </p:nvSpPr>
        <p:spPr>
          <a:xfrm>
            <a:off x="7252019" y="2153634"/>
            <a:ext cx="1884079" cy="2359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latin typeface="+mj-lt"/>
              </a:rPr>
              <a:t>New Projects</a:t>
            </a:r>
          </a:p>
        </p:txBody>
      </p:sp>
      <p:cxnSp>
        <p:nvCxnSpPr>
          <p:cNvPr id="94" name="Straight Connector 93">
            <a:extLst>
              <a:ext uri="{FF2B5EF4-FFF2-40B4-BE49-F238E27FC236}">
                <a16:creationId xmlns:a16="http://schemas.microsoft.com/office/drawing/2014/main" id="{8BDFA0E4-9298-D745-A891-09AA9A55BF95}"/>
              </a:ext>
            </a:extLst>
          </p:cNvPr>
          <p:cNvCxnSpPr>
            <a:cxnSpLocks/>
          </p:cNvCxnSpPr>
          <p:nvPr/>
        </p:nvCxnSpPr>
        <p:spPr>
          <a:xfrm>
            <a:off x="9487104" y="2252870"/>
            <a:ext cx="0" cy="1403289"/>
          </a:xfrm>
          <a:prstGeom prst="line">
            <a:avLst/>
          </a:prstGeom>
          <a:ln w="127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
        <p:nvSpPr>
          <p:cNvPr id="95" name="Text Placeholder 33">
            <a:extLst>
              <a:ext uri="{FF2B5EF4-FFF2-40B4-BE49-F238E27FC236}">
                <a16:creationId xmlns:a16="http://schemas.microsoft.com/office/drawing/2014/main" id="{F4E0D195-E083-A041-BBD9-1EC8C768A027}"/>
              </a:ext>
            </a:extLst>
          </p:cNvPr>
          <p:cNvSpPr txBox="1">
            <a:spLocks/>
          </p:cNvSpPr>
          <p:nvPr/>
        </p:nvSpPr>
        <p:spPr>
          <a:xfrm>
            <a:off x="8479531" y="4311970"/>
            <a:ext cx="1401907" cy="59530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latin typeface="+mj-lt"/>
              </a:rPr>
              <a:t>End users &amp; Retrofits</a:t>
            </a:r>
          </a:p>
        </p:txBody>
      </p:sp>
      <p:sp>
        <p:nvSpPr>
          <p:cNvPr id="99" name="Oval 98">
            <a:extLst>
              <a:ext uri="{FF2B5EF4-FFF2-40B4-BE49-F238E27FC236}">
                <a16:creationId xmlns:a16="http://schemas.microsoft.com/office/drawing/2014/main" id="{4BEA4802-799D-014C-9BDA-2340D4B9892C}"/>
              </a:ext>
            </a:extLst>
          </p:cNvPr>
          <p:cNvSpPr/>
          <p:nvPr/>
        </p:nvSpPr>
        <p:spPr>
          <a:xfrm>
            <a:off x="1852930" y="3327129"/>
            <a:ext cx="454379" cy="45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mj-lt"/>
              </a:rPr>
              <a:t>2</a:t>
            </a:r>
          </a:p>
        </p:txBody>
      </p:sp>
      <p:sp>
        <p:nvSpPr>
          <p:cNvPr id="101" name="Oval 100">
            <a:extLst>
              <a:ext uri="{FF2B5EF4-FFF2-40B4-BE49-F238E27FC236}">
                <a16:creationId xmlns:a16="http://schemas.microsoft.com/office/drawing/2014/main" id="{223CC107-F50F-3941-8D10-4D5D43D56A91}"/>
              </a:ext>
            </a:extLst>
          </p:cNvPr>
          <p:cNvSpPr/>
          <p:nvPr/>
        </p:nvSpPr>
        <p:spPr>
          <a:xfrm>
            <a:off x="3125675" y="3327129"/>
            <a:ext cx="454379" cy="45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mj-lt"/>
              </a:rPr>
              <a:t>3</a:t>
            </a:r>
          </a:p>
        </p:txBody>
      </p:sp>
      <p:sp>
        <p:nvSpPr>
          <p:cNvPr id="105" name="Oval 104">
            <a:extLst>
              <a:ext uri="{FF2B5EF4-FFF2-40B4-BE49-F238E27FC236}">
                <a16:creationId xmlns:a16="http://schemas.microsoft.com/office/drawing/2014/main" id="{3CD87CC4-B95D-8146-8993-8CD5B0FAB035}"/>
              </a:ext>
            </a:extLst>
          </p:cNvPr>
          <p:cNvSpPr/>
          <p:nvPr/>
        </p:nvSpPr>
        <p:spPr>
          <a:xfrm>
            <a:off x="4361351" y="3327129"/>
            <a:ext cx="454379" cy="45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mj-lt"/>
              </a:rPr>
              <a:t>4</a:t>
            </a:r>
          </a:p>
        </p:txBody>
      </p:sp>
      <p:sp>
        <p:nvSpPr>
          <p:cNvPr id="106" name="Oval 105">
            <a:extLst>
              <a:ext uri="{FF2B5EF4-FFF2-40B4-BE49-F238E27FC236}">
                <a16:creationId xmlns:a16="http://schemas.microsoft.com/office/drawing/2014/main" id="{440F442A-7893-C348-9550-07C60858942C}"/>
              </a:ext>
            </a:extLst>
          </p:cNvPr>
          <p:cNvSpPr/>
          <p:nvPr/>
        </p:nvSpPr>
        <p:spPr>
          <a:xfrm>
            <a:off x="5572314" y="3327129"/>
            <a:ext cx="454379" cy="45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mj-lt"/>
              </a:rPr>
              <a:t>5</a:t>
            </a:r>
          </a:p>
        </p:txBody>
      </p:sp>
      <p:sp>
        <p:nvSpPr>
          <p:cNvPr id="107" name="Oval 106">
            <a:extLst>
              <a:ext uri="{FF2B5EF4-FFF2-40B4-BE49-F238E27FC236}">
                <a16:creationId xmlns:a16="http://schemas.microsoft.com/office/drawing/2014/main" id="{6D9DB0D7-4D42-DA4D-93CC-662D4F0F82F7}"/>
              </a:ext>
            </a:extLst>
          </p:cNvPr>
          <p:cNvSpPr/>
          <p:nvPr/>
        </p:nvSpPr>
        <p:spPr>
          <a:xfrm>
            <a:off x="6820345" y="3327129"/>
            <a:ext cx="454379" cy="45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mj-lt"/>
              </a:rPr>
              <a:t>6</a:t>
            </a:r>
          </a:p>
        </p:txBody>
      </p:sp>
      <p:sp>
        <p:nvSpPr>
          <p:cNvPr id="110" name="Oval 109">
            <a:extLst>
              <a:ext uri="{FF2B5EF4-FFF2-40B4-BE49-F238E27FC236}">
                <a16:creationId xmlns:a16="http://schemas.microsoft.com/office/drawing/2014/main" id="{F3930913-4774-9845-AC2E-D9B779086E78}"/>
              </a:ext>
            </a:extLst>
          </p:cNvPr>
          <p:cNvSpPr/>
          <p:nvPr/>
        </p:nvSpPr>
        <p:spPr>
          <a:xfrm>
            <a:off x="8056022" y="3327129"/>
            <a:ext cx="454379" cy="45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mj-lt"/>
              </a:rPr>
              <a:t>5</a:t>
            </a:r>
          </a:p>
        </p:txBody>
      </p:sp>
      <p:sp>
        <p:nvSpPr>
          <p:cNvPr id="111" name="Oval 110">
            <a:extLst>
              <a:ext uri="{FF2B5EF4-FFF2-40B4-BE49-F238E27FC236}">
                <a16:creationId xmlns:a16="http://schemas.microsoft.com/office/drawing/2014/main" id="{979E249E-406C-404D-BA12-A3BCF0722F15}"/>
              </a:ext>
            </a:extLst>
          </p:cNvPr>
          <p:cNvSpPr/>
          <p:nvPr/>
        </p:nvSpPr>
        <p:spPr>
          <a:xfrm>
            <a:off x="9270801" y="3327129"/>
            <a:ext cx="454379" cy="45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mj-lt"/>
              </a:rPr>
              <a:t>6</a:t>
            </a:r>
          </a:p>
        </p:txBody>
      </p:sp>
    </p:spTree>
    <p:extLst>
      <p:ext uri="{BB962C8B-B14F-4D97-AF65-F5344CB8AC3E}">
        <p14:creationId xmlns:p14="http://schemas.microsoft.com/office/powerpoint/2010/main" val="24621551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AAF036-58A0-4647-95BD-499568D3B2B1}"/>
              </a:ext>
            </a:extLst>
          </p:cNvPr>
          <p:cNvSpPr>
            <a:spLocks noGrp="1"/>
          </p:cNvSpPr>
          <p:nvPr>
            <p:ph type="sldNum" sz="quarter" idx="2"/>
          </p:nvPr>
        </p:nvSpPr>
        <p:spPr/>
        <p:txBody>
          <a:bodyPr/>
          <a:lstStyle/>
          <a:p>
            <a:fld id="{86CB4B4D-7CA3-9044-876B-883B54F8677D}" type="slidenum">
              <a:rPr lang="en-US" smtClean="0"/>
              <a:t>18</a:t>
            </a:fld>
            <a:endParaRPr lang="en-US" dirty="0"/>
          </a:p>
        </p:txBody>
      </p:sp>
      <p:sp>
        <p:nvSpPr>
          <p:cNvPr id="4" name="Title 3">
            <a:extLst>
              <a:ext uri="{FF2B5EF4-FFF2-40B4-BE49-F238E27FC236}">
                <a16:creationId xmlns:a16="http://schemas.microsoft.com/office/drawing/2014/main" id="{061FF6D4-4013-E645-B41E-9D56F8D7F106}"/>
              </a:ext>
            </a:extLst>
          </p:cNvPr>
          <p:cNvSpPr>
            <a:spLocks noGrp="1"/>
          </p:cNvSpPr>
          <p:nvPr>
            <p:ph type="title"/>
          </p:nvPr>
        </p:nvSpPr>
        <p:spPr/>
        <p:txBody>
          <a:bodyPr>
            <a:normAutofit/>
          </a:bodyPr>
          <a:lstStyle/>
          <a:p>
            <a:r>
              <a:rPr lang="en-US" dirty="0"/>
              <a:t>Total Door Systems Rep Advisory Council</a:t>
            </a:r>
            <a:br>
              <a:rPr lang="en-US" dirty="0"/>
            </a:br>
            <a:r>
              <a:rPr lang="en-US" sz="1600" b="1" dirty="0"/>
              <a:t>Advisory Council members are the best way to communicate your needs and insights to us!</a:t>
            </a:r>
            <a:endParaRPr lang="en-US" sz="1600" dirty="0"/>
          </a:p>
        </p:txBody>
      </p:sp>
      <p:pic>
        <p:nvPicPr>
          <p:cNvPr id="8" name="Picture 7">
            <a:extLst>
              <a:ext uri="{FF2B5EF4-FFF2-40B4-BE49-F238E27FC236}">
                <a16:creationId xmlns:a16="http://schemas.microsoft.com/office/drawing/2014/main" id="{9055C971-AB5F-C945-90DE-F75058E396A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2384097" y="3512634"/>
            <a:ext cx="482600" cy="482600"/>
          </a:xfrm>
          <a:prstGeom prst="rect">
            <a:avLst/>
          </a:prstGeom>
        </p:spPr>
      </p:pic>
      <p:pic>
        <p:nvPicPr>
          <p:cNvPr id="17" name="Picture 16">
            <a:extLst>
              <a:ext uri="{FF2B5EF4-FFF2-40B4-BE49-F238E27FC236}">
                <a16:creationId xmlns:a16="http://schemas.microsoft.com/office/drawing/2014/main" id="{9A659D7A-CC74-804B-86A4-9DC7E7758F9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3831533" y="3507021"/>
            <a:ext cx="493827" cy="493827"/>
          </a:xfrm>
          <a:prstGeom prst="rect">
            <a:avLst/>
          </a:prstGeom>
        </p:spPr>
      </p:pic>
      <p:pic>
        <p:nvPicPr>
          <p:cNvPr id="29" name="Picture 28">
            <a:extLst>
              <a:ext uri="{FF2B5EF4-FFF2-40B4-BE49-F238E27FC236}">
                <a16:creationId xmlns:a16="http://schemas.microsoft.com/office/drawing/2014/main" id="{B159965D-0147-404F-80B2-BBCB27105234}"/>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6869033" y="3515259"/>
            <a:ext cx="477350" cy="477350"/>
          </a:xfrm>
          <a:prstGeom prst="rect">
            <a:avLst/>
          </a:prstGeom>
        </p:spPr>
      </p:pic>
      <p:pic>
        <p:nvPicPr>
          <p:cNvPr id="30" name="Picture 29">
            <a:extLst>
              <a:ext uri="{FF2B5EF4-FFF2-40B4-BE49-F238E27FC236}">
                <a16:creationId xmlns:a16="http://schemas.microsoft.com/office/drawing/2014/main" id="{1639EDDC-E1E7-A44D-BA11-E5C7E300B6CE}"/>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8277014" y="3466070"/>
            <a:ext cx="575728" cy="575728"/>
          </a:xfrm>
          <a:prstGeom prst="rect">
            <a:avLst/>
          </a:prstGeom>
        </p:spPr>
      </p:pic>
      <p:pic>
        <p:nvPicPr>
          <p:cNvPr id="7" name="Picture 6" descr="A smiling person standing in front of a brick building&#10;&#10;Description automatically generated">
            <a:extLst>
              <a:ext uri="{FF2B5EF4-FFF2-40B4-BE49-F238E27FC236}">
                <a16:creationId xmlns:a16="http://schemas.microsoft.com/office/drawing/2014/main" id="{59982130-23B3-45EF-B7FD-6203872B9B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599" y="1710942"/>
            <a:ext cx="2560320" cy="2560320"/>
          </a:xfrm>
          <a:prstGeom prst="rect">
            <a:avLst/>
          </a:prstGeom>
        </p:spPr>
      </p:pic>
      <p:pic>
        <p:nvPicPr>
          <p:cNvPr id="10" name="Picture 9" descr="A person wearing glasses and smiling at the camera&#10;&#10;Description automatically generated">
            <a:extLst>
              <a:ext uri="{FF2B5EF4-FFF2-40B4-BE49-F238E27FC236}">
                <a16:creationId xmlns:a16="http://schemas.microsoft.com/office/drawing/2014/main" id="{F21CD362-0C16-4134-BDDF-C5E7CB0050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5023" y="1710942"/>
            <a:ext cx="2560320" cy="2560320"/>
          </a:xfrm>
          <a:prstGeom prst="rect">
            <a:avLst/>
          </a:prstGeom>
        </p:spPr>
      </p:pic>
      <p:pic>
        <p:nvPicPr>
          <p:cNvPr id="14" name="Picture 13" descr="A person wearing a suit and tie smiling at the camera&#10;&#10;Description automatically generated">
            <a:extLst>
              <a:ext uri="{FF2B5EF4-FFF2-40B4-BE49-F238E27FC236}">
                <a16:creationId xmlns:a16="http://schemas.microsoft.com/office/drawing/2014/main" id="{CD300DD8-E278-4223-9712-9D78991612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03552" y="1710942"/>
            <a:ext cx="2560320" cy="2560320"/>
          </a:xfrm>
          <a:prstGeom prst="rect">
            <a:avLst/>
          </a:prstGeom>
        </p:spPr>
      </p:pic>
      <p:sp>
        <p:nvSpPr>
          <p:cNvPr id="19" name="TextBox 18">
            <a:extLst>
              <a:ext uri="{FF2B5EF4-FFF2-40B4-BE49-F238E27FC236}">
                <a16:creationId xmlns:a16="http://schemas.microsoft.com/office/drawing/2014/main" id="{2626771E-6642-4CA4-BA57-75C39BC61D3F}"/>
              </a:ext>
            </a:extLst>
          </p:cNvPr>
          <p:cNvSpPr txBox="1"/>
          <p:nvPr/>
        </p:nvSpPr>
        <p:spPr>
          <a:xfrm>
            <a:off x="609599" y="4278949"/>
            <a:ext cx="2560320"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b="1" dirty="0"/>
              <a:t>Jeff Addis</a:t>
            </a:r>
            <a:br>
              <a:rPr lang="en-US" sz="1400" b="1" dirty="0"/>
            </a:br>
            <a:r>
              <a:rPr lang="en-US" sz="1400" b="1" dirty="0"/>
              <a:t>Mayo Associates</a:t>
            </a:r>
            <a:br>
              <a:rPr lang="en-US" sz="1400" b="1" dirty="0"/>
            </a:br>
            <a:r>
              <a:rPr lang="en-US" sz="1400" dirty="0"/>
              <a:t>Phone: 678.576.5753 | email: </a:t>
            </a:r>
            <a:r>
              <a:rPr lang="en-US" sz="1400" dirty="0">
                <a:hlinkClick r:id="rId14">
                  <a:extLst>
                    <a:ext uri="{A12FA001-AC4F-418D-AE19-62706E023703}">
                      <ahyp:hlinkClr xmlns:ahyp="http://schemas.microsoft.com/office/drawing/2018/hyperlinkcolor" val="tx"/>
                    </a:ext>
                  </a:extLst>
                </a:hlinkClick>
              </a:rPr>
              <a:t>jaddis@teammayo.com</a:t>
            </a:r>
            <a:br>
              <a:rPr lang="en-US" sz="1400" dirty="0"/>
            </a:br>
            <a:r>
              <a:rPr lang="en-US" sz="1400" b="1" dirty="0"/>
              <a:t>Constituents:</a:t>
            </a:r>
          </a:p>
          <a:p>
            <a:r>
              <a:rPr lang="en-US" sz="1400" dirty="0"/>
              <a:t>Connection Network Agency</a:t>
            </a:r>
          </a:p>
          <a:p>
            <a:r>
              <a:rPr lang="en-US" sz="1400" dirty="0"/>
              <a:t>The </a:t>
            </a:r>
            <a:r>
              <a:rPr lang="en-US" sz="1400" dirty="0" err="1"/>
              <a:t>Bekon</a:t>
            </a:r>
            <a:r>
              <a:rPr lang="en-US" sz="1400" dirty="0"/>
              <a:t> Group</a:t>
            </a:r>
          </a:p>
          <a:p>
            <a:r>
              <a:rPr lang="en-US" sz="1400" dirty="0"/>
              <a:t>Smoot &amp; Associates</a:t>
            </a:r>
          </a:p>
        </p:txBody>
      </p:sp>
      <p:sp>
        <p:nvSpPr>
          <p:cNvPr id="20" name="TextBox 19">
            <a:extLst>
              <a:ext uri="{FF2B5EF4-FFF2-40B4-BE49-F238E27FC236}">
                <a16:creationId xmlns:a16="http://schemas.microsoft.com/office/drawing/2014/main" id="{C90C31B9-315A-491F-8DD7-9948F9C37422}"/>
              </a:ext>
            </a:extLst>
          </p:cNvPr>
          <p:cNvSpPr txBox="1"/>
          <p:nvPr/>
        </p:nvSpPr>
        <p:spPr>
          <a:xfrm>
            <a:off x="3352177" y="4271262"/>
            <a:ext cx="256032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b="1" dirty="0"/>
              <a:t>Gary Deter</a:t>
            </a:r>
            <a:br>
              <a:rPr lang="en-US" sz="1400" b="1" dirty="0"/>
            </a:br>
            <a:r>
              <a:rPr lang="en-US" sz="1400" b="1" dirty="0"/>
              <a:t>Architectural Door Consultants</a:t>
            </a:r>
            <a:br>
              <a:rPr lang="en-US" sz="1400" b="1" dirty="0"/>
            </a:br>
            <a:r>
              <a:rPr lang="en-US" sz="1400" dirty="0"/>
              <a:t>Phone: 714.851.0303 | email: </a:t>
            </a:r>
            <a:r>
              <a:rPr lang="en-US" sz="1400" dirty="0">
                <a:hlinkClick r:id="rId15">
                  <a:extLst>
                    <a:ext uri="{A12FA001-AC4F-418D-AE19-62706E023703}">
                      <ahyp:hlinkClr xmlns:ahyp="http://schemas.microsoft.com/office/drawing/2018/hyperlinkcolor" val="tx"/>
                    </a:ext>
                  </a:extLst>
                </a:hlinkClick>
              </a:rPr>
              <a:t>gary.deter@gmail.com</a:t>
            </a:r>
            <a:endParaRPr lang="en-US" sz="1400" dirty="0"/>
          </a:p>
          <a:p>
            <a:r>
              <a:rPr lang="en-US" sz="1400" b="1" dirty="0"/>
              <a:t>Constituents:</a:t>
            </a:r>
          </a:p>
          <a:p>
            <a:r>
              <a:rPr lang="en-US" sz="1400" dirty="0"/>
              <a:t>D.A. Loss Associates, Inc.</a:t>
            </a:r>
          </a:p>
          <a:p>
            <a:r>
              <a:rPr lang="en-US" sz="1400" dirty="0"/>
              <a:t>The Moyer Agency</a:t>
            </a:r>
          </a:p>
          <a:p>
            <a:r>
              <a:rPr lang="en-US" sz="1400" dirty="0"/>
              <a:t>Hardware Specialty Group </a:t>
            </a:r>
          </a:p>
          <a:p>
            <a:r>
              <a:rPr lang="en-US" sz="1400" dirty="0"/>
              <a:t>Stewart D. Walker, Inc.</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
        <p:nvSpPr>
          <p:cNvPr id="21" name="TextBox 20">
            <a:extLst>
              <a:ext uri="{FF2B5EF4-FFF2-40B4-BE49-F238E27FC236}">
                <a16:creationId xmlns:a16="http://schemas.microsoft.com/office/drawing/2014/main" id="{B30624C7-AC59-4DE9-91EB-527D373F8926}"/>
              </a:ext>
            </a:extLst>
          </p:cNvPr>
          <p:cNvSpPr txBox="1"/>
          <p:nvPr/>
        </p:nvSpPr>
        <p:spPr>
          <a:xfrm>
            <a:off x="6203552" y="4271262"/>
            <a:ext cx="256032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b="1" dirty="0"/>
              <a:t>Peter Elliott</a:t>
            </a:r>
            <a:br>
              <a:rPr lang="en-US" sz="1400" b="1" dirty="0"/>
            </a:br>
            <a:r>
              <a:rPr lang="en-US" sz="1400" b="1" dirty="0" err="1"/>
              <a:t>Elliott</a:t>
            </a:r>
            <a:r>
              <a:rPr lang="en-US" sz="1400" b="1" dirty="0"/>
              <a:t> Associates </a:t>
            </a:r>
            <a:br>
              <a:rPr lang="en-US" sz="1400" b="1" dirty="0"/>
            </a:br>
            <a:r>
              <a:rPr lang="en-US" sz="1400" dirty="0"/>
              <a:t>Phone: office: 303.429.0133 ex 12 cell: 303.817.3388| email: </a:t>
            </a:r>
            <a:r>
              <a:rPr lang="en-US" sz="1400" dirty="0">
                <a:hlinkClick r:id="rId16">
                  <a:extLst>
                    <a:ext uri="{A12FA001-AC4F-418D-AE19-62706E023703}">
                      <ahyp:hlinkClr xmlns:ahyp="http://schemas.microsoft.com/office/drawing/2018/hyperlinkcolor" val="tx"/>
                    </a:ext>
                  </a:extLst>
                </a:hlinkClick>
              </a:rPr>
              <a:t>peter@easales.com</a:t>
            </a:r>
            <a:endParaRPr lang="en-US" sz="1400" dirty="0"/>
          </a:p>
          <a:p>
            <a:r>
              <a:rPr lang="en-US" sz="1400" b="1" dirty="0"/>
              <a:t>Constituents:</a:t>
            </a:r>
          </a:p>
          <a:p>
            <a:r>
              <a:rPr lang="en-US" sz="1400" dirty="0"/>
              <a:t>The Eisen Group</a:t>
            </a:r>
          </a:p>
          <a:p>
            <a:r>
              <a:rPr lang="en-US" sz="1400" dirty="0"/>
              <a:t>Architectural Sales &amp; Associates</a:t>
            </a:r>
          </a:p>
          <a:p>
            <a:r>
              <a:rPr lang="en-US" sz="1400" dirty="0"/>
              <a:t>Southwest Architectural Sales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
        <p:nvSpPr>
          <p:cNvPr id="22" name="TextBox 21">
            <a:extLst>
              <a:ext uri="{FF2B5EF4-FFF2-40B4-BE49-F238E27FC236}">
                <a16:creationId xmlns:a16="http://schemas.microsoft.com/office/drawing/2014/main" id="{F7A94412-65EB-45D8-86C7-DFAB67C7B39D}"/>
              </a:ext>
            </a:extLst>
          </p:cNvPr>
          <p:cNvSpPr txBox="1"/>
          <p:nvPr/>
        </p:nvSpPr>
        <p:spPr>
          <a:xfrm>
            <a:off x="9022080" y="4271262"/>
            <a:ext cx="2657855" cy="20928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b="1" dirty="0"/>
              <a:t>Dan Arthur</a:t>
            </a:r>
            <a:br>
              <a:rPr lang="en-US" sz="1400" b="1" dirty="0"/>
            </a:br>
            <a:r>
              <a:rPr lang="en-US" sz="1400" b="1" dirty="0"/>
              <a:t>PJ </a:t>
            </a:r>
            <a:r>
              <a:rPr lang="en-US" sz="1400" b="1" dirty="0" err="1"/>
              <a:t>Polke</a:t>
            </a:r>
            <a:r>
              <a:rPr lang="en-US" sz="1400" b="1" dirty="0"/>
              <a:t> Company</a:t>
            </a:r>
          </a:p>
          <a:p>
            <a:r>
              <a:rPr lang="en-US" sz="1400" dirty="0"/>
              <a:t>Phone: 973.464.1540 | email: </a:t>
            </a:r>
            <a:r>
              <a:rPr lang="en-US" sz="1400" u="sng" dirty="0"/>
              <a:t>darthur@pjpolke.com</a:t>
            </a:r>
          </a:p>
          <a:p>
            <a:r>
              <a:rPr lang="en-US" sz="1400" b="1" dirty="0"/>
              <a:t>Constituents:</a:t>
            </a:r>
            <a:endParaRPr lang="en-US" sz="1400" dirty="0"/>
          </a:p>
          <a:p>
            <a:r>
              <a:rPr lang="en-US" sz="1400" dirty="0"/>
              <a:t>P.B. Walker &amp; Associates</a:t>
            </a:r>
          </a:p>
          <a:p>
            <a:r>
              <a:rPr lang="en-US" sz="1400" dirty="0"/>
              <a:t>Architectural Marketing Associates </a:t>
            </a:r>
          </a:p>
          <a:p>
            <a:r>
              <a:rPr lang="en-US" sz="1400" dirty="0"/>
              <a:t>Oberting &amp; Associates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pic>
        <p:nvPicPr>
          <p:cNvPr id="18" name="Picture 17" descr="Profile photo of Dan Arthur">
            <a:extLst>
              <a:ext uri="{FF2B5EF4-FFF2-40B4-BE49-F238E27FC236}">
                <a16:creationId xmlns:a16="http://schemas.microsoft.com/office/drawing/2014/main" id="{21DD5D12-9EEC-40FA-AC8F-59F7E3011FED}"/>
              </a:ext>
            </a:extLst>
          </p:cNvPr>
          <p:cNvPicPr>
            <a:picLocks noChangeAspect="1"/>
          </p:cNvPicPr>
          <p:nvPr/>
        </p:nvPicPr>
        <p:blipFill rotWithShape="1">
          <a:blip r:embed="rId17">
            <a:extLst>
              <a:ext uri="{28A0092B-C50C-407E-A947-70E740481C1C}">
                <a14:useLocalDpi xmlns:a14="http://schemas.microsoft.com/office/drawing/2010/main" val="0"/>
              </a:ext>
            </a:extLst>
          </a:blip>
          <a:srcRect l="58832" t="12376" r="187" b="46945"/>
          <a:stretch/>
        </p:blipFill>
        <p:spPr bwMode="auto">
          <a:xfrm>
            <a:off x="9002959" y="1718629"/>
            <a:ext cx="2579442" cy="25603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159767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AAF036-58A0-4647-95BD-499568D3B2B1}"/>
              </a:ext>
            </a:extLst>
          </p:cNvPr>
          <p:cNvSpPr>
            <a:spLocks noGrp="1"/>
          </p:cNvSpPr>
          <p:nvPr>
            <p:ph type="sldNum" sz="quarter" idx="2"/>
          </p:nvPr>
        </p:nvSpPr>
        <p:spPr/>
        <p:txBody>
          <a:bodyPr/>
          <a:lstStyle/>
          <a:p>
            <a:fld id="{86CB4B4D-7CA3-9044-876B-883B54F8677D}" type="slidenum">
              <a:rPr lang="en-US" smtClean="0"/>
              <a:t>19</a:t>
            </a:fld>
            <a:endParaRPr lang="en-US" dirty="0"/>
          </a:p>
        </p:txBody>
      </p:sp>
      <p:sp>
        <p:nvSpPr>
          <p:cNvPr id="4" name="Title 3">
            <a:extLst>
              <a:ext uri="{FF2B5EF4-FFF2-40B4-BE49-F238E27FC236}">
                <a16:creationId xmlns:a16="http://schemas.microsoft.com/office/drawing/2014/main" id="{061FF6D4-4013-E645-B41E-9D56F8D7F106}"/>
              </a:ext>
            </a:extLst>
          </p:cNvPr>
          <p:cNvSpPr>
            <a:spLocks noGrp="1"/>
          </p:cNvSpPr>
          <p:nvPr>
            <p:ph type="title"/>
          </p:nvPr>
        </p:nvSpPr>
        <p:spPr/>
        <p:txBody>
          <a:bodyPr>
            <a:normAutofit/>
          </a:bodyPr>
          <a:lstStyle/>
          <a:p>
            <a:r>
              <a:rPr lang="en-US" dirty="0"/>
              <a:t>Total Door Systems Rep Advisory Council</a:t>
            </a:r>
          </a:p>
        </p:txBody>
      </p:sp>
      <p:sp>
        <p:nvSpPr>
          <p:cNvPr id="7" name="Oval 6">
            <a:extLst>
              <a:ext uri="{FF2B5EF4-FFF2-40B4-BE49-F238E27FC236}">
                <a16:creationId xmlns:a16="http://schemas.microsoft.com/office/drawing/2014/main" id="{99559E4A-FE56-7946-AC6E-33EE89956ACF}"/>
              </a:ext>
            </a:extLst>
          </p:cNvPr>
          <p:cNvSpPr/>
          <p:nvPr/>
        </p:nvSpPr>
        <p:spPr>
          <a:xfrm>
            <a:off x="1803673" y="2959445"/>
            <a:ext cx="1643447" cy="1643447"/>
          </a:xfrm>
          <a:prstGeom prst="ellipse">
            <a:avLst/>
          </a:prstGeom>
          <a:solidFill>
            <a:srgbClr val="677BC5">
              <a:alpha val="7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1" name="Oval 10">
            <a:extLst>
              <a:ext uri="{FF2B5EF4-FFF2-40B4-BE49-F238E27FC236}">
                <a16:creationId xmlns:a16="http://schemas.microsoft.com/office/drawing/2014/main" id="{FBDFEB11-F001-2C4F-94DE-CF57D388E4C9}"/>
              </a:ext>
            </a:extLst>
          </p:cNvPr>
          <p:cNvSpPr/>
          <p:nvPr/>
        </p:nvSpPr>
        <p:spPr>
          <a:xfrm>
            <a:off x="3289573" y="2959445"/>
            <a:ext cx="1643447" cy="1643447"/>
          </a:xfrm>
          <a:prstGeom prst="ellipse">
            <a:avLst/>
          </a:prstGeom>
          <a:solidFill>
            <a:srgbClr val="677BC5">
              <a:alpha val="7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2" name="Oval 11">
            <a:extLst>
              <a:ext uri="{FF2B5EF4-FFF2-40B4-BE49-F238E27FC236}">
                <a16:creationId xmlns:a16="http://schemas.microsoft.com/office/drawing/2014/main" id="{A4E7458A-51BE-1E4A-AF25-E7E46EB94FBF}"/>
              </a:ext>
            </a:extLst>
          </p:cNvPr>
          <p:cNvSpPr/>
          <p:nvPr/>
        </p:nvSpPr>
        <p:spPr>
          <a:xfrm>
            <a:off x="4775473" y="2959445"/>
            <a:ext cx="1643447" cy="1643447"/>
          </a:xfrm>
          <a:prstGeom prst="ellipse">
            <a:avLst/>
          </a:prstGeom>
          <a:solidFill>
            <a:srgbClr val="677BC5">
              <a:alpha val="7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 name="Oval 12">
            <a:extLst>
              <a:ext uri="{FF2B5EF4-FFF2-40B4-BE49-F238E27FC236}">
                <a16:creationId xmlns:a16="http://schemas.microsoft.com/office/drawing/2014/main" id="{C5F099BB-D07D-C84B-9157-83E5FB964780}"/>
              </a:ext>
            </a:extLst>
          </p:cNvPr>
          <p:cNvSpPr/>
          <p:nvPr/>
        </p:nvSpPr>
        <p:spPr>
          <a:xfrm>
            <a:off x="6261373" y="2959445"/>
            <a:ext cx="1643447" cy="1643447"/>
          </a:xfrm>
          <a:prstGeom prst="ellipse">
            <a:avLst/>
          </a:prstGeom>
          <a:solidFill>
            <a:srgbClr val="677BC5">
              <a:alpha val="7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4" name="Oval 13">
            <a:extLst>
              <a:ext uri="{FF2B5EF4-FFF2-40B4-BE49-F238E27FC236}">
                <a16:creationId xmlns:a16="http://schemas.microsoft.com/office/drawing/2014/main" id="{EC11E137-D47E-1548-9CF8-6394313198AA}"/>
              </a:ext>
            </a:extLst>
          </p:cNvPr>
          <p:cNvSpPr/>
          <p:nvPr/>
        </p:nvSpPr>
        <p:spPr>
          <a:xfrm>
            <a:off x="7747273" y="2959445"/>
            <a:ext cx="1643447" cy="1643447"/>
          </a:xfrm>
          <a:prstGeom prst="ellipse">
            <a:avLst/>
          </a:prstGeom>
          <a:solidFill>
            <a:srgbClr val="677BC5">
              <a:alpha val="7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pic>
        <p:nvPicPr>
          <p:cNvPr id="8" name="Picture 7">
            <a:extLst>
              <a:ext uri="{FF2B5EF4-FFF2-40B4-BE49-F238E27FC236}">
                <a16:creationId xmlns:a16="http://schemas.microsoft.com/office/drawing/2014/main" id="{9055C971-AB5F-C945-90DE-F75058E396A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2384097" y="3512634"/>
            <a:ext cx="482600" cy="482600"/>
          </a:xfrm>
          <a:prstGeom prst="rect">
            <a:avLst/>
          </a:prstGeom>
        </p:spPr>
      </p:pic>
      <p:cxnSp>
        <p:nvCxnSpPr>
          <p:cNvPr id="15" name="Straight Arrow Connector 14">
            <a:extLst>
              <a:ext uri="{FF2B5EF4-FFF2-40B4-BE49-F238E27FC236}">
                <a16:creationId xmlns:a16="http://schemas.microsoft.com/office/drawing/2014/main" id="{1438172F-C43F-1845-9E76-DEAC3BA97E60}"/>
              </a:ext>
            </a:extLst>
          </p:cNvPr>
          <p:cNvCxnSpPr>
            <a:cxnSpLocks/>
          </p:cNvCxnSpPr>
          <p:nvPr/>
        </p:nvCxnSpPr>
        <p:spPr>
          <a:xfrm flipH="1" flipV="1">
            <a:off x="4109236" y="2199504"/>
            <a:ext cx="1" cy="759941"/>
          </a:xfrm>
          <a:prstGeom prst="straightConnector1">
            <a:avLst/>
          </a:prstGeom>
          <a:noFill/>
          <a:ln w="12700" cap="rnd">
            <a:solidFill>
              <a:schemeClr val="accent1"/>
            </a:solidFill>
            <a:prstDash val="sysDot"/>
            <a:miter lim="800000"/>
            <a:tailEnd type="oval"/>
          </a:ln>
          <a:effectLst/>
          <a:sp3d/>
        </p:spPr>
        <p:style>
          <a:lnRef idx="0">
            <a:scrgbClr r="0" g="0" b="0"/>
          </a:lnRef>
          <a:fillRef idx="0">
            <a:scrgbClr r="0" g="0" b="0"/>
          </a:fillRef>
          <a:effectRef idx="0">
            <a:scrgbClr r="0" g="0" b="0"/>
          </a:effectRef>
          <a:fontRef idx="none"/>
        </p:style>
      </p:cxnSp>
      <p:sp>
        <p:nvSpPr>
          <p:cNvPr id="16" name="Rectangle 15">
            <a:extLst>
              <a:ext uri="{FF2B5EF4-FFF2-40B4-BE49-F238E27FC236}">
                <a16:creationId xmlns:a16="http://schemas.microsoft.com/office/drawing/2014/main" id="{8E664AC0-8350-CD4A-A491-843DD15F977B}"/>
              </a:ext>
            </a:extLst>
          </p:cNvPr>
          <p:cNvSpPr/>
          <p:nvPr/>
        </p:nvSpPr>
        <p:spPr>
          <a:xfrm>
            <a:off x="4205004" y="1787853"/>
            <a:ext cx="2222149" cy="823302"/>
          </a:xfrm>
          <a:prstGeom prst="rect">
            <a:avLst/>
          </a:prstGeom>
        </p:spPr>
        <p:txBody>
          <a:bodyPr wrap="square">
            <a:spAutoFit/>
          </a:bodyPr>
          <a:lstStyle/>
          <a:p>
            <a:pPr>
              <a:lnSpc>
                <a:spcPts val="1920"/>
              </a:lnSpc>
              <a:spcAft>
                <a:spcPts val="1687"/>
              </a:spcAft>
            </a:pPr>
            <a:r>
              <a:rPr lang="en-US" altLang="en-US" dirty="0">
                <a:solidFill>
                  <a:srgbClr val="595959"/>
                </a:solidFill>
              </a:rPr>
              <a:t>Recommend tools needed to market Total Door Systems</a:t>
            </a:r>
          </a:p>
        </p:txBody>
      </p:sp>
      <p:cxnSp>
        <p:nvCxnSpPr>
          <p:cNvPr id="19" name="Straight Arrow Connector 18">
            <a:extLst>
              <a:ext uri="{FF2B5EF4-FFF2-40B4-BE49-F238E27FC236}">
                <a16:creationId xmlns:a16="http://schemas.microsoft.com/office/drawing/2014/main" id="{001A0A20-ECC6-CE41-88DF-67E5F4D44717}"/>
              </a:ext>
            </a:extLst>
          </p:cNvPr>
          <p:cNvCxnSpPr/>
          <p:nvPr/>
        </p:nvCxnSpPr>
        <p:spPr>
          <a:xfrm flipH="1" flipV="1">
            <a:off x="7087214" y="2199504"/>
            <a:ext cx="1" cy="759941"/>
          </a:xfrm>
          <a:prstGeom prst="straightConnector1">
            <a:avLst/>
          </a:prstGeom>
          <a:noFill/>
          <a:ln w="12700" cap="rnd">
            <a:solidFill>
              <a:schemeClr val="accent1"/>
            </a:solidFill>
            <a:prstDash val="sysDot"/>
            <a:miter lim="800000"/>
            <a:tailEnd type="oval"/>
          </a:ln>
          <a:effectLst/>
          <a:sp3d/>
        </p:spPr>
        <p:style>
          <a:lnRef idx="0">
            <a:scrgbClr r="0" g="0" b="0"/>
          </a:lnRef>
          <a:fillRef idx="0">
            <a:scrgbClr r="0" g="0" b="0"/>
          </a:fillRef>
          <a:effectRef idx="0">
            <a:scrgbClr r="0" g="0" b="0"/>
          </a:effectRef>
          <a:fontRef idx="none"/>
        </p:style>
      </p:cxnSp>
      <p:sp>
        <p:nvSpPr>
          <p:cNvPr id="20" name="Rectangle 19">
            <a:extLst>
              <a:ext uri="{FF2B5EF4-FFF2-40B4-BE49-F238E27FC236}">
                <a16:creationId xmlns:a16="http://schemas.microsoft.com/office/drawing/2014/main" id="{3F563A77-2951-344E-AB0B-8127E6B15FBF}"/>
              </a:ext>
            </a:extLst>
          </p:cNvPr>
          <p:cNvSpPr/>
          <p:nvPr/>
        </p:nvSpPr>
        <p:spPr>
          <a:xfrm>
            <a:off x="7182982" y="1787853"/>
            <a:ext cx="2710239" cy="579646"/>
          </a:xfrm>
          <a:prstGeom prst="rect">
            <a:avLst/>
          </a:prstGeom>
        </p:spPr>
        <p:txBody>
          <a:bodyPr wrap="square">
            <a:spAutoFit/>
          </a:bodyPr>
          <a:lstStyle/>
          <a:p>
            <a:pPr>
              <a:lnSpc>
                <a:spcPts val="1920"/>
              </a:lnSpc>
              <a:spcAft>
                <a:spcPts val="1687"/>
              </a:spcAft>
            </a:pPr>
            <a:r>
              <a:rPr lang="en-US" altLang="en-US" dirty="0">
                <a:solidFill>
                  <a:srgbClr val="595959"/>
                </a:solidFill>
              </a:rPr>
              <a:t>Identify and prioritize unmet customer needs</a:t>
            </a:r>
          </a:p>
        </p:txBody>
      </p:sp>
      <p:cxnSp>
        <p:nvCxnSpPr>
          <p:cNvPr id="23" name="Straight Arrow Connector 22">
            <a:extLst>
              <a:ext uri="{FF2B5EF4-FFF2-40B4-BE49-F238E27FC236}">
                <a16:creationId xmlns:a16="http://schemas.microsoft.com/office/drawing/2014/main" id="{C1630F9B-6FB7-5444-A475-F37DEEB39150}"/>
              </a:ext>
            </a:extLst>
          </p:cNvPr>
          <p:cNvCxnSpPr>
            <a:cxnSpLocks/>
          </p:cNvCxnSpPr>
          <p:nvPr/>
        </p:nvCxnSpPr>
        <p:spPr>
          <a:xfrm flipV="1">
            <a:off x="2621278" y="4586657"/>
            <a:ext cx="1" cy="759941"/>
          </a:xfrm>
          <a:prstGeom prst="straightConnector1">
            <a:avLst/>
          </a:prstGeom>
          <a:noFill/>
          <a:ln w="12700" cap="rnd">
            <a:solidFill>
              <a:schemeClr val="accent1"/>
            </a:solidFill>
            <a:prstDash val="sysDot"/>
            <a:miter lim="800000"/>
            <a:headEnd type="oval"/>
            <a:tailEnd type="none"/>
          </a:ln>
          <a:effectLst/>
          <a:sp3d/>
        </p:spPr>
        <p:style>
          <a:lnRef idx="0">
            <a:scrgbClr r="0" g="0" b="0"/>
          </a:lnRef>
          <a:fillRef idx="0">
            <a:scrgbClr r="0" g="0" b="0"/>
          </a:fillRef>
          <a:effectRef idx="0">
            <a:scrgbClr r="0" g="0" b="0"/>
          </a:effectRef>
          <a:fontRef idx="none"/>
        </p:style>
      </p:cxnSp>
      <p:sp>
        <p:nvSpPr>
          <p:cNvPr id="24" name="Rectangle 23">
            <a:extLst>
              <a:ext uri="{FF2B5EF4-FFF2-40B4-BE49-F238E27FC236}">
                <a16:creationId xmlns:a16="http://schemas.microsoft.com/office/drawing/2014/main" id="{D47BAB94-4C67-684C-BD14-57F45B7D17C1}"/>
              </a:ext>
            </a:extLst>
          </p:cNvPr>
          <p:cNvSpPr/>
          <p:nvPr/>
        </p:nvSpPr>
        <p:spPr>
          <a:xfrm>
            <a:off x="2721163" y="5087158"/>
            <a:ext cx="2117113" cy="823302"/>
          </a:xfrm>
          <a:prstGeom prst="rect">
            <a:avLst/>
          </a:prstGeom>
        </p:spPr>
        <p:txBody>
          <a:bodyPr wrap="square">
            <a:spAutoFit/>
          </a:bodyPr>
          <a:lstStyle/>
          <a:p>
            <a:pPr>
              <a:lnSpc>
                <a:spcPts val="1920"/>
              </a:lnSpc>
              <a:spcAft>
                <a:spcPts val="1687"/>
              </a:spcAft>
            </a:pPr>
            <a:r>
              <a:rPr lang="en-US" altLang="en-US" dirty="0">
                <a:solidFill>
                  <a:srgbClr val="595959"/>
                </a:solidFill>
              </a:rPr>
              <a:t>Gather feedback from constituents (minimally quarterly)</a:t>
            </a:r>
          </a:p>
        </p:txBody>
      </p:sp>
      <p:cxnSp>
        <p:nvCxnSpPr>
          <p:cNvPr id="25" name="Straight Arrow Connector 24">
            <a:extLst>
              <a:ext uri="{FF2B5EF4-FFF2-40B4-BE49-F238E27FC236}">
                <a16:creationId xmlns:a16="http://schemas.microsoft.com/office/drawing/2014/main" id="{1CF6FD4B-2151-A646-8A5F-CDEFB3425535}"/>
              </a:ext>
            </a:extLst>
          </p:cNvPr>
          <p:cNvCxnSpPr>
            <a:cxnSpLocks/>
          </p:cNvCxnSpPr>
          <p:nvPr/>
        </p:nvCxnSpPr>
        <p:spPr>
          <a:xfrm flipV="1">
            <a:off x="5549829" y="4586657"/>
            <a:ext cx="1" cy="759941"/>
          </a:xfrm>
          <a:prstGeom prst="straightConnector1">
            <a:avLst/>
          </a:prstGeom>
          <a:noFill/>
          <a:ln w="12700" cap="rnd">
            <a:solidFill>
              <a:schemeClr val="accent1"/>
            </a:solidFill>
            <a:prstDash val="sysDot"/>
            <a:miter lim="800000"/>
            <a:headEnd type="oval"/>
            <a:tailEnd type="none"/>
          </a:ln>
          <a:effectLst/>
          <a:sp3d/>
        </p:spPr>
        <p:style>
          <a:lnRef idx="0">
            <a:scrgbClr r="0" g="0" b="0"/>
          </a:lnRef>
          <a:fillRef idx="0">
            <a:scrgbClr r="0" g="0" b="0"/>
          </a:fillRef>
          <a:effectRef idx="0">
            <a:scrgbClr r="0" g="0" b="0"/>
          </a:effectRef>
          <a:fontRef idx="none"/>
        </p:style>
      </p:cxnSp>
      <p:sp>
        <p:nvSpPr>
          <p:cNvPr id="26" name="Rectangle 25">
            <a:extLst>
              <a:ext uri="{FF2B5EF4-FFF2-40B4-BE49-F238E27FC236}">
                <a16:creationId xmlns:a16="http://schemas.microsoft.com/office/drawing/2014/main" id="{B6228B9B-90C6-C045-8FF2-3004BBDD05D7}"/>
              </a:ext>
            </a:extLst>
          </p:cNvPr>
          <p:cNvSpPr/>
          <p:nvPr/>
        </p:nvSpPr>
        <p:spPr>
          <a:xfrm>
            <a:off x="5649715" y="5087158"/>
            <a:ext cx="1912202" cy="579646"/>
          </a:xfrm>
          <a:prstGeom prst="rect">
            <a:avLst/>
          </a:prstGeom>
        </p:spPr>
        <p:txBody>
          <a:bodyPr wrap="square">
            <a:spAutoFit/>
          </a:bodyPr>
          <a:lstStyle/>
          <a:p>
            <a:pPr>
              <a:lnSpc>
                <a:spcPts val="1920"/>
              </a:lnSpc>
              <a:spcAft>
                <a:spcPts val="1687"/>
              </a:spcAft>
            </a:pPr>
            <a:r>
              <a:rPr lang="en-US" altLang="en-US" dirty="0">
                <a:solidFill>
                  <a:srgbClr val="595959"/>
                </a:solidFill>
              </a:rPr>
              <a:t>Identify product opportunities</a:t>
            </a:r>
          </a:p>
        </p:txBody>
      </p:sp>
      <p:cxnSp>
        <p:nvCxnSpPr>
          <p:cNvPr id="27" name="Straight Arrow Connector 26">
            <a:extLst>
              <a:ext uri="{FF2B5EF4-FFF2-40B4-BE49-F238E27FC236}">
                <a16:creationId xmlns:a16="http://schemas.microsoft.com/office/drawing/2014/main" id="{C05330C6-01F4-A14D-9B83-B70EDF30A5D2}"/>
              </a:ext>
            </a:extLst>
          </p:cNvPr>
          <p:cNvCxnSpPr>
            <a:cxnSpLocks/>
          </p:cNvCxnSpPr>
          <p:nvPr/>
        </p:nvCxnSpPr>
        <p:spPr>
          <a:xfrm flipV="1">
            <a:off x="8527807" y="4586657"/>
            <a:ext cx="1" cy="759941"/>
          </a:xfrm>
          <a:prstGeom prst="straightConnector1">
            <a:avLst/>
          </a:prstGeom>
          <a:noFill/>
          <a:ln w="12700" cap="rnd">
            <a:solidFill>
              <a:schemeClr val="accent1"/>
            </a:solidFill>
            <a:prstDash val="sysDot"/>
            <a:miter lim="800000"/>
            <a:headEnd type="oval"/>
            <a:tailEnd type="none"/>
          </a:ln>
          <a:effectLst/>
          <a:sp3d/>
        </p:spPr>
        <p:style>
          <a:lnRef idx="0">
            <a:scrgbClr r="0" g="0" b="0"/>
          </a:lnRef>
          <a:fillRef idx="0">
            <a:scrgbClr r="0" g="0" b="0"/>
          </a:fillRef>
          <a:effectRef idx="0">
            <a:scrgbClr r="0" g="0" b="0"/>
          </a:effectRef>
          <a:fontRef idx="none"/>
        </p:style>
      </p:cxnSp>
      <p:sp>
        <p:nvSpPr>
          <p:cNvPr id="28" name="Rectangle 27">
            <a:extLst>
              <a:ext uri="{FF2B5EF4-FFF2-40B4-BE49-F238E27FC236}">
                <a16:creationId xmlns:a16="http://schemas.microsoft.com/office/drawing/2014/main" id="{F48A4C32-5827-E148-ABF9-2D9C4FCD2730}"/>
              </a:ext>
            </a:extLst>
          </p:cNvPr>
          <p:cNvSpPr/>
          <p:nvPr/>
        </p:nvSpPr>
        <p:spPr>
          <a:xfrm>
            <a:off x="8627692" y="5087158"/>
            <a:ext cx="2710233" cy="823302"/>
          </a:xfrm>
          <a:prstGeom prst="rect">
            <a:avLst/>
          </a:prstGeom>
        </p:spPr>
        <p:txBody>
          <a:bodyPr wrap="square">
            <a:spAutoFit/>
          </a:bodyPr>
          <a:lstStyle/>
          <a:p>
            <a:pPr>
              <a:lnSpc>
                <a:spcPts val="1920"/>
              </a:lnSpc>
              <a:spcAft>
                <a:spcPts val="1687"/>
              </a:spcAft>
            </a:pPr>
            <a:r>
              <a:rPr lang="en-US" altLang="en-US" dirty="0">
                <a:solidFill>
                  <a:srgbClr val="595959"/>
                </a:solidFill>
              </a:rPr>
              <a:t>Provide oversite during execution of assigned projects</a:t>
            </a:r>
          </a:p>
        </p:txBody>
      </p:sp>
      <p:pic>
        <p:nvPicPr>
          <p:cNvPr id="17" name="Picture 16">
            <a:extLst>
              <a:ext uri="{FF2B5EF4-FFF2-40B4-BE49-F238E27FC236}">
                <a16:creationId xmlns:a16="http://schemas.microsoft.com/office/drawing/2014/main" id="{9A659D7A-CC74-804B-86A4-9DC7E7758F9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3831533" y="3507021"/>
            <a:ext cx="493827" cy="493827"/>
          </a:xfrm>
          <a:prstGeom prst="rect">
            <a:avLst/>
          </a:prstGeom>
        </p:spPr>
      </p:pic>
      <p:pic>
        <p:nvPicPr>
          <p:cNvPr id="18" name="Picture 17">
            <a:extLst>
              <a:ext uri="{FF2B5EF4-FFF2-40B4-BE49-F238E27FC236}">
                <a16:creationId xmlns:a16="http://schemas.microsoft.com/office/drawing/2014/main" id="{28B444BE-95F4-0B42-8318-517748971FEB}"/>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5364134" y="3516843"/>
            <a:ext cx="474183" cy="474183"/>
          </a:xfrm>
          <a:prstGeom prst="rect">
            <a:avLst/>
          </a:prstGeom>
        </p:spPr>
      </p:pic>
      <p:pic>
        <p:nvPicPr>
          <p:cNvPr id="29" name="Picture 28">
            <a:extLst>
              <a:ext uri="{FF2B5EF4-FFF2-40B4-BE49-F238E27FC236}">
                <a16:creationId xmlns:a16="http://schemas.microsoft.com/office/drawing/2014/main" id="{B159965D-0147-404F-80B2-BBCB27105234}"/>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6869033" y="3515259"/>
            <a:ext cx="477350" cy="477350"/>
          </a:xfrm>
          <a:prstGeom prst="rect">
            <a:avLst/>
          </a:prstGeom>
        </p:spPr>
      </p:pic>
      <p:pic>
        <p:nvPicPr>
          <p:cNvPr id="30" name="Picture 29">
            <a:extLst>
              <a:ext uri="{FF2B5EF4-FFF2-40B4-BE49-F238E27FC236}">
                <a16:creationId xmlns:a16="http://schemas.microsoft.com/office/drawing/2014/main" id="{1639EDDC-E1E7-A44D-BA11-E5C7E300B6CE}"/>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8277014" y="3466070"/>
            <a:ext cx="575728" cy="575728"/>
          </a:xfrm>
          <a:prstGeom prst="rect">
            <a:avLst/>
          </a:prstGeom>
        </p:spPr>
      </p:pic>
    </p:spTree>
    <p:extLst>
      <p:ext uri="{BB962C8B-B14F-4D97-AF65-F5344CB8AC3E}">
        <p14:creationId xmlns:p14="http://schemas.microsoft.com/office/powerpoint/2010/main" val="192490714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 Placeholder 4"/>
          <p:cNvSpPr>
            <a:spLocks noGrp="1"/>
          </p:cNvSpPr>
          <p:nvPr>
            <p:ph type="body" idx="13"/>
          </p:nvPr>
        </p:nvSpPr>
        <p:spPr>
          <a:xfrm>
            <a:off x="6014906" y="641445"/>
            <a:ext cx="5605594" cy="4937760"/>
          </a:xfrm>
          <a:prstGeom prst="rect">
            <a:avLst/>
          </a:prstGeom>
          <a:extLst>
            <a:ext uri="{C572A759-6A51-4108-AA02-DFA0A04FC94B}">
              <ma14:wrappingTextBoxFlag xmlns="" xmlns:ma14="http://schemas.microsoft.com/office/mac/drawingml/2011/main" val="1"/>
            </a:ext>
          </a:extLst>
        </p:spPr>
        <p:txBody>
          <a:bodyPr>
            <a:normAutofit fontScale="92500" lnSpcReduction="10000"/>
          </a:bodyPr>
          <a:lstStyle>
            <a:lvl1pPr>
              <a:spcBef>
                <a:spcPts val="0"/>
              </a:spcBef>
              <a:defRPr sz="3600">
                <a:solidFill>
                  <a:srgbClr val="000000"/>
                </a:solidFill>
              </a:defRPr>
            </a:lvl1pPr>
          </a:lstStyle>
          <a:p>
            <a:pPr>
              <a:lnSpc>
                <a:spcPct val="200000"/>
              </a:lnSpc>
            </a:pPr>
            <a:r>
              <a:rPr lang="en-US" dirty="0"/>
              <a:t>Why create Playbook?</a:t>
            </a:r>
          </a:p>
          <a:p>
            <a:pPr>
              <a:lnSpc>
                <a:spcPct val="200000"/>
              </a:lnSpc>
            </a:pPr>
            <a:r>
              <a:rPr lang="en-US" dirty="0"/>
              <a:t>Who We Are</a:t>
            </a:r>
          </a:p>
          <a:p>
            <a:pPr>
              <a:lnSpc>
                <a:spcPct val="200000"/>
              </a:lnSpc>
            </a:pPr>
            <a:r>
              <a:rPr lang="en-US" dirty="0"/>
              <a:t>Why Sales Representatives?</a:t>
            </a:r>
          </a:p>
          <a:p>
            <a:pPr>
              <a:lnSpc>
                <a:spcPct val="200000"/>
              </a:lnSpc>
            </a:pPr>
            <a:r>
              <a:rPr lang="en-US" dirty="0"/>
              <a:t>Tools &amp; Resources</a:t>
            </a:r>
          </a:p>
          <a:p>
            <a:pPr>
              <a:lnSpc>
                <a:spcPct val="200000"/>
              </a:lnSpc>
            </a:pPr>
            <a:r>
              <a:rPr lang="en-US" sz="2000" dirty="0"/>
              <a:t> </a:t>
            </a:r>
            <a:r>
              <a:rPr lang="en-US" dirty="0"/>
              <a:t>2020 Goals</a:t>
            </a:r>
          </a:p>
          <a:p>
            <a:endParaRPr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7338" y="641445"/>
            <a:ext cx="3742928"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F4560507-513F-074C-A5CB-AA0720F407E1}"/>
              </a:ext>
            </a:extLst>
          </p:cNvPr>
          <p:cNvSpPr>
            <a:spLocks noGrp="1"/>
          </p:cNvSpPr>
          <p:nvPr>
            <p:ph type="sldNum" sz="quarter" idx="2"/>
          </p:nvPr>
        </p:nvSpPr>
        <p:spPr/>
        <p:txBody>
          <a:bodyPr/>
          <a:lstStyle/>
          <a:p>
            <a:fld id="{86CB4B4D-7CA3-9044-876B-883B54F8677D}" type="slidenum">
              <a:rPr lang="en-US" smtClean="0"/>
              <a:t>2</a:t>
            </a:fld>
            <a:endParaRPr lang="en-US"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77BC5"/>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AB886D8-1A49-B941-8477-925A257124EF}"/>
              </a:ext>
            </a:extLst>
          </p:cNvPr>
          <p:cNvPicPr>
            <a:picLocks noGrp="1" noChangeAspect="1"/>
          </p:cNvPicPr>
          <p:nvPr>
            <p:ph type="pic" sz="half" idx="13"/>
          </p:nvPr>
        </p:nvPicPr>
        <p:blipFill>
          <a:blip r:embed="rId3" cstate="print">
            <a:alphaModFix amt="39000"/>
            <a:extLst>
              <a:ext uri="{28A0092B-C50C-407E-A947-70E740481C1C}">
                <a14:useLocalDpi xmlns:a14="http://schemas.microsoft.com/office/drawing/2010/main" val="0"/>
              </a:ext>
            </a:extLst>
          </a:blip>
          <a:srcRect/>
          <a:stretch/>
        </p:blipFill>
        <p:spPr>
          <a:xfrm>
            <a:off x="1870647" y="509954"/>
            <a:ext cx="8757139" cy="5838092"/>
          </a:xfrm>
          <a:effectLst>
            <a:outerShdw blurRad="50800" dist="50800" dir="5400000" algn="ctr" rotWithShape="0">
              <a:schemeClr val="bg1">
                <a:lumMod val="85000"/>
              </a:schemeClr>
            </a:outerShdw>
          </a:effectLst>
        </p:spPr>
      </p:pic>
      <p:sp>
        <p:nvSpPr>
          <p:cNvPr id="103" name="Text Placeholder 3"/>
          <p:cNvSpPr txBox="1">
            <a:spLocks noGrp="1"/>
          </p:cNvSpPr>
          <p:nvPr>
            <p:ph type="subTitle" sz="quarter" idx="4294967295"/>
          </p:nvPr>
        </p:nvSpPr>
        <p:spPr>
          <a:xfrm>
            <a:off x="854401" y="1342697"/>
            <a:ext cx="4898700" cy="1463041"/>
          </a:xfrm>
          <a:prstGeom prst="rect">
            <a:avLst/>
          </a:prstGeom>
        </p:spPr>
        <p:txBody>
          <a:bodyPr anchor="ctr">
            <a:noAutofit/>
          </a:bodyPr>
          <a:lstStyle/>
          <a:p>
            <a:pPr lvl="1" indent="0">
              <a:lnSpc>
                <a:spcPct val="81000"/>
              </a:lnSpc>
              <a:spcBef>
                <a:spcPts val="0"/>
              </a:spcBef>
              <a:buNone/>
              <a:defRPr sz="2700">
                <a:solidFill>
                  <a:schemeClr val="accent1"/>
                </a:solidFill>
              </a:defRPr>
            </a:pPr>
            <a:r>
              <a:rPr lang="en-US" sz="4800" b="1" dirty="0">
                <a:solidFill>
                  <a:schemeClr val="bg1"/>
                </a:solidFill>
                <a:latin typeface="Calibri" panose="020F0502020204030204" pitchFamily="34" charset="0"/>
                <a:cs typeface="Calibri" panose="020F0502020204030204" pitchFamily="34" charset="0"/>
              </a:rPr>
              <a:t>Tools &amp; Resources</a:t>
            </a:r>
            <a:endParaRPr lang="en-US" sz="4000" b="1" dirty="0">
              <a:solidFill>
                <a:schemeClr val="bg1"/>
              </a:solidFill>
              <a:latin typeface="Calibri" panose="020F0502020204030204" pitchFamily="34" charset="0"/>
              <a:cs typeface="Calibri" panose="020F0502020204030204" pitchFamily="34" charset="0"/>
            </a:endParaRPr>
          </a:p>
        </p:txBody>
      </p:sp>
      <p:sp>
        <p:nvSpPr>
          <p:cNvPr id="8" name="Right Triangle 8">
            <a:extLst>
              <a:ext uri="{FF2B5EF4-FFF2-40B4-BE49-F238E27FC236}">
                <a16:creationId xmlns:a16="http://schemas.microsoft.com/office/drawing/2014/main" id="{582412EE-8BD9-9B42-8219-297A936E6844}"/>
              </a:ext>
            </a:extLst>
          </p:cNvPr>
          <p:cNvSpPr/>
          <p:nvPr/>
        </p:nvSpPr>
        <p:spPr>
          <a:xfrm rot="16200000">
            <a:off x="5182439" y="-151578"/>
            <a:ext cx="6922999" cy="70961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4"/>
          </a:blipFill>
          <a:ln w="12700">
            <a:miter lim="400000"/>
          </a:ln>
        </p:spPr>
        <p:txBody>
          <a:bodyPr lIns="45719" rIns="45719" anchor="ctr"/>
          <a:lstStyle/>
          <a:p>
            <a:pPr algn="ctr">
              <a:defRPr>
                <a:solidFill>
                  <a:srgbClr val="FFFFFF"/>
                </a:solidFill>
              </a:defRPr>
            </a:pPr>
            <a:endParaRPr dirty="0"/>
          </a:p>
        </p:txBody>
      </p:sp>
      <p:pic>
        <p:nvPicPr>
          <p:cNvPr id="104" name="Object 10" descr="Object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0967" y="4130058"/>
            <a:ext cx="2616619" cy="1463040"/>
          </a:xfrm>
          <a:prstGeom prst="rect">
            <a:avLst/>
          </a:prstGeom>
          <a:ln w="12700">
            <a:miter lim="400000"/>
          </a:ln>
        </p:spPr>
      </p:pic>
    </p:spTree>
    <p:extLst>
      <p:ext uri="{BB962C8B-B14F-4D97-AF65-F5344CB8AC3E}">
        <p14:creationId xmlns:p14="http://schemas.microsoft.com/office/powerpoint/2010/main" val="27150826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ounded Rectangle 128">
            <a:extLst>
              <a:ext uri="{FF2B5EF4-FFF2-40B4-BE49-F238E27FC236}">
                <a16:creationId xmlns:a16="http://schemas.microsoft.com/office/drawing/2014/main" id="{DA9C18B2-78B7-854F-9779-EA5EB4EF7719}"/>
              </a:ext>
            </a:extLst>
          </p:cNvPr>
          <p:cNvSpPr/>
          <p:nvPr/>
        </p:nvSpPr>
        <p:spPr>
          <a:xfrm>
            <a:off x="1715585" y="2076246"/>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1" name="Rounded Rectangle 130">
            <a:extLst>
              <a:ext uri="{FF2B5EF4-FFF2-40B4-BE49-F238E27FC236}">
                <a16:creationId xmlns:a16="http://schemas.microsoft.com/office/drawing/2014/main" id="{40845978-326C-F94C-AC82-B3F5BC1D861C}"/>
              </a:ext>
            </a:extLst>
          </p:cNvPr>
          <p:cNvSpPr/>
          <p:nvPr/>
        </p:nvSpPr>
        <p:spPr>
          <a:xfrm>
            <a:off x="1715585" y="3378573"/>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3" name="Rounded Rectangle 132">
            <a:extLst>
              <a:ext uri="{FF2B5EF4-FFF2-40B4-BE49-F238E27FC236}">
                <a16:creationId xmlns:a16="http://schemas.microsoft.com/office/drawing/2014/main" id="{1A296678-209F-8A48-B888-0F001C004270}"/>
              </a:ext>
            </a:extLst>
          </p:cNvPr>
          <p:cNvSpPr/>
          <p:nvPr/>
        </p:nvSpPr>
        <p:spPr>
          <a:xfrm>
            <a:off x="1715585" y="4625482"/>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3" name="Title 2">
            <a:extLst>
              <a:ext uri="{FF2B5EF4-FFF2-40B4-BE49-F238E27FC236}">
                <a16:creationId xmlns:a16="http://schemas.microsoft.com/office/drawing/2014/main" id="{96A7D3B7-E363-954E-84D1-674D53683613}"/>
              </a:ext>
            </a:extLst>
          </p:cNvPr>
          <p:cNvSpPr>
            <a:spLocks noGrp="1"/>
          </p:cNvSpPr>
          <p:nvPr>
            <p:ph type="title"/>
          </p:nvPr>
        </p:nvSpPr>
        <p:spPr/>
        <p:txBody>
          <a:bodyPr/>
          <a:lstStyle/>
          <a:p>
            <a:r>
              <a:rPr lang="en-US" dirty="0"/>
              <a:t>Tools &amp; Resources found on our website</a:t>
            </a:r>
          </a:p>
        </p:txBody>
      </p:sp>
      <p:sp>
        <p:nvSpPr>
          <p:cNvPr id="11" name="Rectangle 10">
            <a:extLst>
              <a:ext uri="{FF2B5EF4-FFF2-40B4-BE49-F238E27FC236}">
                <a16:creationId xmlns:a16="http://schemas.microsoft.com/office/drawing/2014/main" id="{F0528DC3-FC71-604F-9631-ABABDD18948C}"/>
              </a:ext>
            </a:extLst>
          </p:cNvPr>
          <p:cNvSpPr/>
          <p:nvPr/>
        </p:nvSpPr>
        <p:spPr>
          <a:xfrm>
            <a:off x="2858639" y="2191827"/>
            <a:ext cx="2663716" cy="523220"/>
          </a:xfrm>
          <a:prstGeom prst="rect">
            <a:avLst/>
          </a:prstGeom>
        </p:spPr>
        <p:txBody>
          <a:bodyPr wrap="square">
            <a:spAutoFit/>
          </a:bodyPr>
          <a:lstStyle/>
          <a:p>
            <a:r>
              <a:rPr lang="en-US" sz="1400" b="1" dirty="0">
                <a:ea typeface="Open Sans" panose="020B0606030504020204" pitchFamily="34" charset="0"/>
                <a:cs typeface="Lato Medium" panose="020F0602020204030203" pitchFamily="34" charset="0"/>
                <a:hlinkClick r:id="rId3"/>
              </a:rPr>
              <a:t>https://www.totaldoor.com</a:t>
            </a:r>
            <a:endParaRPr lang="en-US" sz="1400" b="1" dirty="0">
              <a:ea typeface="Open Sans" panose="020B0606030504020204" pitchFamily="34" charset="0"/>
              <a:cs typeface="Lato Medium" panose="020F0602020204030203" pitchFamily="34" charset="0"/>
            </a:endParaRPr>
          </a:p>
          <a:p>
            <a:pPr marL="285750" indent="-285750">
              <a:buFont typeface="Arial" panose="020B0604020202020204" pitchFamily="34" charset="0"/>
              <a:buChar char="•"/>
            </a:pPr>
            <a:r>
              <a:rPr lang="en-US" sz="1400" dirty="0">
                <a:ea typeface="Open Sans" panose="020B0606030504020204" pitchFamily="34" charset="0"/>
                <a:cs typeface="Lato Medium" panose="020F0602020204030203" pitchFamily="34" charset="0"/>
              </a:rPr>
              <a:t>Role driven website</a:t>
            </a:r>
          </a:p>
        </p:txBody>
      </p:sp>
      <p:sp>
        <p:nvSpPr>
          <p:cNvPr id="112" name="Oval 111">
            <a:extLst>
              <a:ext uri="{FF2B5EF4-FFF2-40B4-BE49-F238E27FC236}">
                <a16:creationId xmlns:a16="http://schemas.microsoft.com/office/drawing/2014/main" id="{57952FD1-34A2-DE4D-B1BB-EC728BE129EC}"/>
              </a:ext>
            </a:extLst>
          </p:cNvPr>
          <p:cNvSpPr/>
          <p:nvPr/>
        </p:nvSpPr>
        <p:spPr>
          <a:xfrm>
            <a:off x="1715585" y="2088802"/>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1</a:t>
            </a:r>
          </a:p>
        </p:txBody>
      </p:sp>
      <p:sp>
        <p:nvSpPr>
          <p:cNvPr id="130" name="Oval 129">
            <a:extLst>
              <a:ext uri="{FF2B5EF4-FFF2-40B4-BE49-F238E27FC236}">
                <a16:creationId xmlns:a16="http://schemas.microsoft.com/office/drawing/2014/main" id="{DD5EB9F6-C8EC-1D44-BD0F-E3765745A0F4}"/>
              </a:ext>
            </a:extLst>
          </p:cNvPr>
          <p:cNvSpPr/>
          <p:nvPr/>
        </p:nvSpPr>
        <p:spPr>
          <a:xfrm>
            <a:off x="1715585" y="3391129"/>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2</a:t>
            </a:r>
          </a:p>
        </p:txBody>
      </p:sp>
      <p:sp>
        <p:nvSpPr>
          <p:cNvPr id="132" name="Oval 131">
            <a:extLst>
              <a:ext uri="{FF2B5EF4-FFF2-40B4-BE49-F238E27FC236}">
                <a16:creationId xmlns:a16="http://schemas.microsoft.com/office/drawing/2014/main" id="{58696D48-7F6D-1A40-9EF2-B575B6E175A7}"/>
              </a:ext>
            </a:extLst>
          </p:cNvPr>
          <p:cNvSpPr/>
          <p:nvPr/>
        </p:nvSpPr>
        <p:spPr>
          <a:xfrm>
            <a:off x="1715585" y="4638038"/>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3</a:t>
            </a:r>
          </a:p>
        </p:txBody>
      </p:sp>
      <p:sp>
        <p:nvSpPr>
          <p:cNvPr id="135" name="Rectangle 134">
            <a:extLst>
              <a:ext uri="{FF2B5EF4-FFF2-40B4-BE49-F238E27FC236}">
                <a16:creationId xmlns:a16="http://schemas.microsoft.com/office/drawing/2014/main" id="{5A84D891-4855-7047-B2B6-F7466D019E44}"/>
              </a:ext>
            </a:extLst>
          </p:cNvPr>
          <p:cNvSpPr/>
          <p:nvPr/>
        </p:nvSpPr>
        <p:spPr>
          <a:xfrm>
            <a:off x="2844784" y="4848781"/>
            <a:ext cx="2663716" cy="523220"/>
          </a:xfrm>
          <a:prstGeom prst="rect">
            <a:avLst/>
          </a:prstGeom>
        </p:spPr>
        <p:txBody>
          <a:bodyPr wrap="square">
            <a:spAutoFit/>
          </a:bodyPr>
          <a:lstStyle/>
          <a:p>
            <a:r>
              <a:rPr lang="en-US" sz="1400" b="1" dirty="0">
                <a:ea typeface="Open Sans" panose="020B0606030504020204" pitchFamily="34" charset="0"/>
                <a:cs typeface="Lato Medium" panose="020F0602020204030203" pitchFamily="34" charset="0"/>
              </a:rPr>
              <a:t>Marketing Materials </a:t>
            </a:r>
            <a:r>
              <a:rPr lang="en-US" sz="1400" dirty="0">
                <a:ea typeface="Open Sans" panose="020B0606030504020204" pitchFamily="34" charset="0"/>
                <a:cs typeface="Lato Medium" panose="020F0602020204030203" pitchFamily="34" charset="0"/>
              </a:rPr>
              <a:t>on the Partner Portal of the website</a:t>
            </a:r>
          </a:p>
        </p:txBody>
      </p:sp>
      <p:sp>
        <p:nvSpPr>
          <p:cNvPr id="136" name="Rounded Rectangle 135">
            <a:extLst>
              <a:ext uri="{FF2B5EF4-FFF2-40B4-BE49-F238E27FC236}">
                <a16:creationId xmlns:a16="http://schemas.microsoft.com/office/drawing/2014/main" id="{09802B53-A50E-4044-B5C8-6030D9C22EFA}"/>
              </a:ext>
            </a:extLst>
          </p:cNvPr>
          <p:cNvSpPr/>
          <p:nvPr/>
        </p:nvSpPr>
        <p:spPr>
          <a:xfrm>
            <a:off x="6453840" y="2076246"/>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7" name="Rounded Rectangle 136">
            <a:extLst>
              <a:ext uri="{FF2B5EF4-FFF2-40B4-BE49-F238E27FC236}">
                <a16:creationId xmlns:a16="http://schemas.microsoft.com/office/drawing/2014/main" id="{5153C2D4-5666-BD47-8C36-7D2D0DDBA978}"/>
              </a:ext>
            </a:extLst>
          </p:cNvPr>
          <p:cNvSpPr/>
          <p:nvPr/>
        </p:nvSpPr>
        <p:spPr>
          <a:xfrm>
            <a:off x="6453840" y="3378573"/>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8" name="Rounded Rectangle 137">
            <a:extLst>
              <a:ext uri="{FF2B5EF4-FFF2-40B4-BE49-F238E27FC236}">
                <a16:creationId xmlns:a16="http://schemas.microsoft.com/office/drawing/2014/main" id="{2F34D208-ED56-FB4D-83CB-21435090D437}"/>
              </a:ext>
            </a:extLst>
          </p:cNvPr>
          <p:cNvSpPr/>
          <p:nvPr/>
        </p:nvSpPr>
        <p:spPr>
          <a:xfrm>
            <a:off x="6453840" y="4625482"/>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9" name="Rectangle 138">
            <a:extLst>
              <a:ext uri="{FF2B5EF4-FFF2-40B4-BE49-F238E27FC236}">
                <a16:creationId xmlns:a16="http://schemas.microsoft.com/office/drawing/2014/main" id="{A8356EE4-365E-334F-945D-AD823320C190}"/>
              </a:ext>
            </a:extLst>
          </p:cNvPr>
          <p:cNvSpPr/>
          <p:nvPr/>
        </p:nvSpPr>
        <p:spPr>
          <a:xfrm>
            <a:off x="7596894" y="2239062"/>
            <a:ext cx="2663716" cy="738664"/>
          </a:xfrm>
          <a:prstGeom prst="rect">
            <a:avLst/>
          </a:prstGeom>
        </p:spPr>
        <p:txBody>
          <a:bodyPr wrap="square">
            <a:spAutoFit/>
          </a:bodyPr>
          <a:lstStyle/>
          <a:p>
            <a:r>
              <a:rPr lang="en-US" sz="1400" b="1" dirty="0">
                <a:ea typeface="Open Sans" panose="020B0606030504020204" pitchFamily="34" charset="0"/>
                <a:cs typeface="Lato Medium" panose="020F0602020204030203" pitchFamily="34" charset="0"/>
              </a:rPr>
              <a:t>PowerPoint presentations:</a:t>
            </a:r>
          </a:p>
          <a:p>
            <a:pPr marL="285750" indent="-285750">
              <a:buFont typeface="Arial" panose="020B0604020202020204" pitchFamily="34" charset="0"/>
              <a:buChar char="•"/>
            </a:pPr>
            <a:r>
              <a:rPr lang="en-US" sz="1400" dirty="0">
                <a:ea typeface="Open Sans" panose="020B0606030504020204" pitchFamily="34" charset="0"/>
                <a:cs typeface="Lato Medium" panose="020F0602020204030203" pitchFamily="34" charset="0"/>
              </a:rPr>
              <a:t>Architects</a:t>
            </a:r>
          </a:p>
          <a:p>
            <a:pPr marL="285750" indent="-285750">
              <a:buFont typeface="Arial" panose="020B0604020202020204" pitchFamily="34" charset="0"/>
              <a:buChar char="•"/>
            </a:pPr>
            <a:r>
              <a:rPr lang="en-US" sz="1400" dirty="0">
                <a:ea typeface="Open Sans" panose="020B0606030504020204" pitchFamily="34" charset="0"/>
                <a:cs typeface="Lato Medium" panose="020F0602020204030203" pitchFamily="34" charset="0"/>
              </a:rPr>
              <a:t>TD Intro &amp; more</a:t>
            </a:r>
          </a:p>
        </p:txBody>
      </p:sp>
      <p:sp>
        <p:nvSpPr>
          <p:cNvPr id="140" name="Oval 139">
            <a:extLst>
              <a:ext uri="{FF2B5EF4-FFF2-40B4-BE49-F238E27FC236}">
                <a16:creationId xmlns:a16="http://schemas.microsoft.com/office/drawing/2014/main" id="{3FEDF8B7-E1C6-644D-88DC-9BD71CCA1BAA}"/>
              </a:ext>
            </a:extLst>
          </p:cNvPr>
          <p:cNvSpPr/>
          <p:nvPr/>
        </p:nvSpPr>
        <p:spPr>
          <a:xfrm>
            <a:off x="6453840" y="2088802"/>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4</a:t>
            </a:r>
          </a:p>
        </p:txBody>
      </p:sp>
      <p:sp>
        <p:nvSpPr>
          <p:cNvPr id="141" name="Oval 140">
            <a:extLst>
              <a:ext uri="{FF2B5EF4-FFF2-40B4-BE49-F238E27FC236}">
                <a16:creationId xmlns:a16="http://schemas.microsoft.com/office/drawing/2014/main" id="{77742095-8BE6-A647-B569-D827E23DC499}"/>
              </a:ext>
            </a:extLst>
          </p:cNvPr>
          <p:cNvSpPr/>
          <p:nvPr/>
        </p:nvSpPr>
        <p:spPr>
          <a:xfrm>
            <a:off x="6453840" y="3391129"/>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5</a:t>
            </a:r>
          </a:p>
        </p:txBody>
      </p:sp>
      <p:sp>
        <p:nvSpPr>
          <p:cNvPr id="142" name="Oval 141">
            <a:extLst>
              <a:ext uri="{FF2B5EF4-FFF2-40B4-BE49-F238E27FC236}">
                <a16:creationId xmlns:a16="http://schemas.microsoft.com/office/drawing/2014/main" id="{ECC43262-B10D-5544-B6FD-9A9108772388}"/>
              </a:ext>
            </a:extLst>
          </p:cNvPr>
          <p:cNvSpPr/>
          <p:nvPr/>
        </p:nvSpPr>
        <p:spPr>
          <a:xfrm>
            <a:off x="6453840" y="4638038"/>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6</a:t>
            </a:r>
          </a:p>
        </p:txBody>
      </p:sp>
      <p:sp>
        <p:nvSpPr>
          <p:cNvPr id="143" name="Rectangle 142">
            <a:extLst>
              <a:ext uri="{FF2B5EF4-FFF2-40B4-BE49-F238E27FC236}">
                <a16:creationId xmlns:a16="http://schemas.microsoft.com/office/drawing/2014/main" id="{01243DFA-25C7-7048-840D-79097DCD71C4}"/>
              </a:ext>
            </a:extLst>
          </p:cNvPr>
          <p:cNvSpPr/>
          <p:nvPr/>
        </p:nvSpPr>
        <p:spPr>
          <a:xfrm>
            <a:off x="7411102" y="3395521"/>
            <a:ext cx="2663716" cy="954107"/>
          </a:xfrm>
          <a:prstGeom prst="rect">
            <a:avLst/>
          </a:prstGeom>
        </p:spPr>
        <p:txBody>
          <a:bodyPr wrap="square">
            <a:spAutoFit/>
          </a:bodyPr>
          <a:lstStyle/>
          <a:p>
            <a:r>
              <a:rPr lang="en-US" sz="1400" b="1" dirty="0">
                <a:ea typeface="Open Sans" panose="020B0606030504020204" pitchFamily="34" charset="0"/>
                <a:cs typeface="Lato Medium" panose="020F0602020204030203" pitchFamily="34" charset="0"/>
              </a:rPr>
              <a:t>Animation videos </a:t>
            </a:r>
            <a:r>
              <a:rPr lang="en-US" sz="1400" dirty="0">
                <a:ea typeface="Open Sans" panose="020B0606030504020204" pitchFamily="34" charset="0"/>
                <a:cs typeface="Lato Medium" panose="020F0602020204030203" pitchFamily="34" charset="0"/>
              </a:rPr>
              <a:t>of how a Total Door works and </a:t>
            </a:r>
            <a:r>
              <a:rPr lang="en-US" sz="1400" b="1" dirty="0">
                <a:ea typeface="Open Sans" panose="020B0606030504020204" pitchFamily="34" charset="0"/>
                <a:cs typeface="Lato Medium" panose="020F0602020204030203" pitchFamily="34" charset="0"/>
                <a:hlinkClick r:id="rId4"/>
              </a:rPr>
              <a:t>YouTube Videos</a:t>
            </a:r>
            <a:r>
              <a:rPr lang="en-US" sz="1400" dirty="0">
                <a:ea typeface="Open Sans" panose="020B0606030504020204" pitchFamily="34" charset="0"/>
                <a:cs typeface="Lato Medium" panose="020F0602020204030203" pitchFamily="34" charset="0"/>
                <a:hlinkClick r:id="rId4"/>
              </a:rPr>
              <a:t> </a:t>
            </a:r>
            <a:r>
              <a:rPr lang="en-US" sz="1400" dirty="0">
                <a:ea typeface="Open Sans" panose="020B0606030504020204" pitchFamily="34" charset="0"/>
                <a:cs typeface="Lato Medium" panose="020F0602020204030203" pitchFamily="34" charset="0"/>
              </a:rPr>
              <a:t>of common installation &amp; replacement processes</a:t>
            </a:r>
            <a:endParaRPr lang="en-US" sz="1400" b="1" dirty="0">
              <a:ea typeface="Open Sans" panose="020B0606030504020204" pitchFamily="34" charset="0"/>
              <a:cs typeface="Lato Medium" panose="020F0602020204030203" pitchFamily="34" charset="0"/>
            </a:endParaRPr>
          </a:p>
        </p:txBody>
      </p:sp>
      <p:sp>
        <p:nvSpPr>
          <p:cNvPr id="144" name="Rectangle 143">
            <a:extLst>
              <a:ext uri="{FF2B5EF4-FFF2-40B4-BE49-F238E27FC236}">
                <a16:creationId xmlns:a16="http://schemas.microsoft.com/office/drawing/2014/main" id="{94EE34D1-D62D-E448-9F35-421EC6A61A3B}"/>
              </a:ext>
            </a:extLst>
          </p:cNvPr>
          <p:cNvSpPr/>
          <p:nvPr/>
        </p:nvSpPr>
        <p:spPr>
          <a:xfrm>
            <a:off x="7482371" y="4956502"/>
            <a:ext cx="2663716" cy="307777"/>
          </a:xfrm>
          <a:prstGeom prst="rect">
            <a:avLst/>
          </a:prstGeom>
        </p:spPr>
        <p:txBody>
          <a:bodyPr wrap="square">
            <a:spAutoFit/>
          </a:bodyPr>
          <a:lstStyle/>
          <a:p>
            <a:r>
              <a:rPr lang="en-US" sz="1400" b="1" dirty="0">
                <a:ea typeface="Open Sans" panose="020B0606030504020204" pitchFamily="34" charset="0"/>
                <a:cs typeface="Lato Medium" panose="020F0602020204030203" pitchFamily="34" charset="0"/>
              </a:rPr>
              <a:t>TDS Documents &amp; Factory Bulletins</a:t>
            </a:r>
            <a:endParaRPr lang="en-US" sz="1400" dirty="0">
              <a:ea typeface="Open Sans" panose="020B0606030504020204" pitchFamily="34" charset="0"/>
              <a:cs typeface="Lato Medium" panose="020F0602020204030203" pitchFamily="34" charset="0"/>
            </a:endParaRPr>
          </a:p>
        </p:txBody>
      </p:sp>
      <p:pic>
        <p:nvPicPr>
          <p:cNvPr id="2" name="Picture 1">
            <a:extLst>
              <a:ext uri="{FF2B5EF4-FFF2-40B4-BE49-F238E27FC236}">
                <a16:creationId xmlns:a16="http://schemas.microsoft.com/office/drawing/2014/main" id="{3705F01E-26BC-4286-A693-9F71D06B7351}"/>
              </a:ext>
            </a:extLst>
          </p:cNvPr>
          <p:cNvPicPr>
            <a:picLocks noChangeAspect="1"/>
          </p:cNvPicPr>
          <p:nvPr/>
        </p:nvPicPr>
        <p:blipFill>
          <a:blip r:embed="rId5"/>
          <a:stretch>
            <a:fillRect/>
          </a:stretch>
        </p:blipFill>
        <p:spPr>
          <a:xfrm>
            <a:off x="2844784" y="3616892"/>
            <a:ext cx="2275091" cy="547587"/>
          </a:xfrm>
          <a:prstGeom prst="rect">
            <a:avLst/>
          </a:prstGeom>
        </p:spPr>
      </p:pic>
    </p:spTree>
    <p:extLst>
      <p:ext uri="{BB962C8B-B14F-4D97-AF65-F5344CB8AC3E}">
        <p14:creationId xmlns:p14="http://schemas.microsoft.com/office/powerpoint/2010/main" val="33191984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68BD6E-9200-A14E-805B-EA6996556644}"/>
              </a:ext>
            </a:extLst>
          </p:cNvPr>
          <p:cNvSpPr>
            <a:spLocks noGrp="1"/>
          </p:cNvSpPr>
          <p:nvPr>
            <p:ph type="sldNum" sz="quarter" idx="2"/>
          </p:nvPr>
        </p:nvSpPr>
        <p:spPr/>
        <p:txBody>
          <a:bodyPr/>
          <a:lstStyle/>
          <a:p>
            <a:fld id="{86CB4B4D-7CA3-9044-876B-883B54F8677D}" type="slidenum">
              <a:rPr lang="en-US" smtClean="0"/>
              <a:t>22</a:t>
            </a:fld>
            <a:endParaRPr lang="en-US" dirty="0"/>
          </a:p>
        </p:txBody>
      </p:sp>
      <p:sp>
        <p:nvSpPr>
          <p:cNvPr id="6" name="Title 5">
            <a:extLst>
              <a:ext uri="{FF2B5EF4-FFF2-40B4-BE49-F238E27FC236}">
                <a16:creationId xmlns:a16="http://schemas.microsoft.com/office/drawing/2014/main" id="{AFA3D487-BC65-A648-AD0A-8269E012B903}"/>
              </a:ext>
            </a:extLst>
          </p:cNvPr>
          <p:cNvSpPr>
            <a:spLocks noGrp="1"/>
          </p:cNvSpPr>
          <p:nvPr>
            <p:ph type="title"/>
          </p:nvPr>
        </p:nvSpPr>
        <p:spPr>
          <a:xfrm>
            <a:off x="6493565" y="1021933"/>
            <a:ext cx="5221357" cy="1143001"/>
          </a:xfrm>
        </p:spPr>
        <p:txBody>
          <a:bodyPr/>
          <a:lstStyle/>
          <a:p>
            <a:r>
              <a:rPr lang="en-US" dirty="0"/>
              <a:t>Sales Tools </a:t>
            </a:r>
          </a:p>
        </p:txBody>
      </p:sp>
      <p:sp>
        <p:nvSpPr>
          <p:cNvPr id="13" name="Rectangle 12">
            <a:extLst>
              <a:ext uri="{FF2B5EF4-FFF2-40B4-BE49-F238E27FC236}">
                <a16:creationId xmlns:a16="http://schemas.microsoft.com/office/drawing/2014/main" id="{2B87388B-DD94-E74F-9FF5-0D2CD2526254}"/>
              </a:ext>
            </a:extLst>
          </p:cNvPr>
          <p:cNvSpPr/>
          <p:nvPr/>
        </p:nvSpPr>
        <p:spPr>
          <a:xfrm>
            <a:off x="6751851" y="2208376"/>
            <a:ext cx="4784757" cy="606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ea typeface="Open Sans" panose="020B0606030504020204" pitchFamily="34" charset="0"/>
                <a:cs typeface="Open Sans" panose="020B0606030504020204" pitchFamily="34" charset="0"/>
              </a:rPr>
              <a:t>Presentations</a:t>
            </a:r>
          </a:p>
        </p:txBody>
      </p:sp>
      <p:sp>
        <p:nvSpPr>
          <p:cNvPr id="14" name="Rectangle 13">
            <a:extLst>
              <a:ext uri="{FF2B5EF4-FFF2-40B4-BE49-F238E27FC236}">
                <a16:creationId xmlns:a16="http://schemas.microsoft.com/office/drawing/2014/main" id="{78645C93-39CB-A847-9FE5-12F380FC16E0}"/>
              </a:ext>
            </a:extLst>
          </p:cNvPr>
          <p:cNvSpPr/>
          <p:nvPr/>
        </p:nvSpPr>
        <p:spPr>
          <a:xfrm>
            <a:off x="6748310" y="2814433"/>
            <a:ext cx="4788298" cy="2918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B22CB220-DA4D-1844-A653-7DBC4D71B2F2}"/>
              </a:ext>
            </a:extLst>
          </p:cNvPr>
          <p:cNvSpPr/>
          <p:nvPr/>
        </p:nvSpPr>
        <p:spPr>
          <a:xfrm>
            <a:off x="6748310" y="5732878"/>
            <a:ext cx="4788298" cy="165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F2E4DDEC-98E4-E74C-A5CE-EEE3EF92FDDE}"/>
              </a:ext>
            </a:extLst>
          </p:cNvPr>
          <p:cNvSpPr/>
          <p:nvPr/>
        </p:nvSpPr>
        <p:spPr>
          <a:xfrm>
            <a:off x="7022246" y="3030189"/>
            <a:ext cx="4240426" cy="2585323"/>
          </a:xfrm>
          <a:prstGeom prst="rect">
            <a:avLst/>
          </a:prstGeom>
        </p:spPr>
        <p:txBody>
          <a:bodyPr wrap="square">
            <a:spAutoFit/>
          </a:bodyPr>
          <a:lstStyle/>
          <a:p>
            <a:pPr marL="171450" indent="-171450">
              <a:buFont typeface="Arial" panose="020B0604020202020204" pitchFamily="34" charset="0"/>
              <a:buChar char="•"/>
            </a:pPr>
            <a:r>
              <a:rPr lang="en-US" dirty="0"/>
              <a:t>AIA CES Presentations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Total Door Introduction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Total Door Product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Total Door Project Management Module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DoorBuilder</a:t>
            </a:r>
          </a:p>
        </p:txBody>
      </p:sp>
      <p:pic>
        <p:nvPicPr>
          <p:cNvPr id="4" name="Picture 3">
            <a:extLst>
              <a:ext uri="{FF2B5EF4-FFF2-40B4-BE49-F238E27FC236}">
                <a16:creationId xmlns:a16="http://schemas.microsoft.com/office/drawing/2014/main" id="{C6E987FB-0FF6-BE40-ADF6-C0C4DB213C59}"/>
              </a:ext>
            </a:extLst>
          </p:cNvPr>
          <p:cNvPicPr>
            <a:picLocks noChangeAspect="1"/>
          </p:cNvPicPr>
          <p:nvPr/>
        </p:nvPicPr>
        <p:blipFill>
          <a:blip r:embed="rId3"/>
          <a:stretch>
            <a:fillRect/>
          </a:stretch>
        </p:blipFill>
        <p:spPr>
          <a:xfrm>
            <a:off x="8786743" y="444150"/>
            <a:ext cx="635000" cy="635000"/>
          </a:xfrm>
          <a:prstGeom prst="rect">
            <a:avLst/>
          </a:prstGeom>
        </p:spPr>
      </p:pic>
      <p:pic>
        <p:nvPicPr>
          <p:cNvPr id="3" name="Picture 2">
            <a:hlinkClick r:id="rId4"/>
            <a:extLst>
              <a:ext uri="{FF2B5EF4-FFF2-40B4-BE49-F238E27FC236}">
                <a16:creationId xmlns:a16="http://schemas.microsoft.com/office/drawing/2014/main" id="{1B391522-E548-4682-920D-F7081E54CBE1}"/>
              </a:ext>
            </a:extLst>
          </p:cNvPr>
          <p:cNvPicPr>
            <a:picLocks noChangeAspect="1"/>
          </p:cNvPicPr>
          <p:nvPr/>
        </p:nvPicPr>
        <p:blipFill>
          <a:blip r:embed="rId5"/>
          <a:stretch>
            <a:fillRect/>
          </a:stretch>
        </p:blipFill>
        <p:spPr>
          <a:xfrm>
            <a:off x="532364" y="444149"/>
            <a:ext cx="6040493" cy="3406397"/>
          </a:xfrm>
          <a:prstGeom prst="rect">
            <a:avLst/>
          </a:prstGeom>
        </p:spPr>
      </p:pic>
      <p:pic>
        <p:nvPicPr>
          <p:cNvPr id="7" name="Picture 6">
            <a:hlinkClick r:id="rId6"/>
            <a:extLst>
              <a:ext uri="{FF2B5EF4-FFF2-40B4-BE49-F238E27FC236}">
                <a16:creationId xmlns:a16="http://schemas.microsoft.com/office/drawing/2014/main" id="{3F7775D2-3323-4182-8618-08CBAFAE6231}"/>
              </a:ext>
            </a:extLst>
          </p:cNvPr>
          <p:cNvPicPr>
            <a:picLocks noChangeAspect="1"/>
          </p:cNvPicPr>
          <p:nvPr/>
        </p:nvPicPr>
        <p:blipFill>
          <a:blip r:embed="rId7"/>
          <a:stretch>
            <a:fillRect/>
          </a:stretch>
        </p:blipFill>
        <p:spPr>
          <a:xfrm>
            <a:off x="3865918" y="3364451"/>
            <a:ext cx="2327687" cy="3007454"/>
          </a:xfrm>
          <a:prstGeom prst="rect">
            <a:avLst/>
          </a:prstGeom>
        </p:spPr>
      </p:pic>
      <p:pic>
        <p:nvPicPr>
          <p:cNvPr id="8" name="Picture 7">
            <a:hlinkClick r:id="rId8"/>
            <a:extLst>
              <a:ext uri="{FF2B5EF4-FFF2-40B4-BE49-F238E27FC236}">
                <a16:creationId xmlns:a16="http://schemas.microsoft.com/office/drawing/2014/main" id="{F36059AC-AAAF-4C00-94A3-BFF1230CF90D}"/>
              </a:ext>
            </a:extLst>
          </p:cNvPr>
          <p:cNvPicPr>
            <a:picLocks noChangeAspect="1"/>
          </p:cNvPicPr>
          <p:nvPr/>
        </p:nvPicPr>
        <p:blipFill>
          <a:blip r:embed="rId9"/>
          <a:stretch>
            <a:fillRect/>
          </a:stretch>
        </p:blipFill>
        <p:spPr>
          <a:xfrm>
            <a:off x="444876" y="4351560"/>
            <a:ext cx="3143689" cy="1381318"/>
          </a:xfrm>
          <a:prstGeom prst="rect">
            <a:avLst/>
          </a:prstGeom>
        </p:spPr>
      </p:pic>
    </p:spTree>
    <p:extLst>
      <p:ext uri="{BB962C8B-B14F-4D97-AF65-F5344CB8AC3E}">
        <p14:creationId xmlns:p14="http://schemas.microsoft.com/office/powerpoint/2010/main" val="348819490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68BD6E-9200-A14E-805B-EA6996556644}"/>
              </a:ext>
            </a:extLst>
          </p:cNvPr>
          <p:cNvSpPr>
            <a:spLocks noGrp="1"/>
          </p:cNvSpPr>
          <p:nvPr>
            <p:ph type="sldNum" sz="quarter" idx="2"/>
          </p:nvPr>
        </p:nvSpPr>
        <p:spPr/>
        <p:txBody>
          <a:bodyPr/>
          <a:lstStyle/>
          <a:p>
            <a:fld id="{86CB4B4D-7CA3-9044-876B-883B54F8677D}" type="slidenum">
              <a:rPr lang="en-US" smtClean="0"/>
              <a:t>23</a:t>
            </a:fld>
            <a:endParaRPr lang="en-US" dirty="0"/>
          </a:p>
        </p:txBody>
      </p:sp>
      <p:sp>
        <p:nvSpPr>
          <p:cNvPr id="13" name="Rectangle 12">
            <a:extLst>
              <a:ext uri="{FF2B5EF4-FFF2-40B4-BE49-F238E27FC236}">
                <a16:creationId xmlns:a16="http://schemas.microsoft.com/office/drawing/2014/main" id="{2B87388B-DD94-E74F-9FF5-0D2CD2526254}"/>
              </a:ext>
            </a:extLst>
          </p:cNvPr>
          <p:cNvSpPr/>
          <p:nvPr/>
        </p:nvSpPr>
        <p:spPr>
          <a:xfrm>
            <a:off x="6751851" y="2208376"/>
            <a:ext cx="4784757" cy="606056"/>
          </a:xfrm>
          <a:prstGeom prst="rect">
            <a:avLst/>
          </a:prstGeom>
          <a:solidFill>
            <a:srgbClr val="C1E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ea typeface="Open Sans" panose="020B0606030504020204" pitchFamily="34" charset="0"/>
                <a:cs typeface="Open Sans" panose="020B0606030504020204" pitchFamily="34" charset="0"/>
              </a:rPr>
              <a:t>Cont’d</a:t>
            </a:r>
          </a:p>
        </p:txBody>
      </p:sp>
      <p:sp>
        <p:nvSpPr>
          <p:cNvPr id="14" name="Rectangle 13">
            <a:extLst>
              <a:ext uri="{FF2B5EF4-FFF2-40B4-BE49-F238E27FC236}">
                <a16:creationId xmlns:a16="http://schemas.microsoft.com/office/drawing/2014/main" id="{78645C93-39CB-A847-9FE5-12F380FC16E0}"/>
              </a:ext>
            </a:extLst>
          </p:cNvPr>
          <p:cNvSpPr/>
          <p:nvPr/>
        </p:nvSpPr>
        <p:spPr>
          <a:xfrm>
            <a:off x="6748310" y="2814433"/>
            <a:ext cx="4788298" cy="2918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B22CB220-DA4D-1844-A653-7DBC4D71B2F2}"/>
              </a:ext>
            </a:extLst>
          </p:cNvPr>
          <p:cNvSpPr/>
          <p:nvPr/>
        </p:nvSpPr>
        <p:spPr>
          <a:xfrm>
            <a:off x="6748310" y="5732878"/>
            <a:ext cx="4788298" cy="165379"/>
          </a:xfrm>
          <a:prstGeom prst="rect">
            <a:avLst/>
          </a:prstGeom>
          <a:solidFill>
            <a:srgbClr val="C1E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F2E4DDEC-98E4-E74C-A5CE-EEE3EF92FDDE}"/>
              </a:ext>
            </a:extLst>
          </p:cNvPr>
          <p:cNvSpPr/>
          <p:nvPr/>
        </p:nvSpPr>
        <p:spPr>
          <a:xfrm>
            <a:off x="7022246" y="3030189"/>
            <a:ext cx="4240426" cy="2308324"/>
          </a:xfrm>
          <a:prstGeom prst="rect">
            <a:avLst/>
          </a:prstGeom>
        </p:spPr>
        <p:txBody>
          <a:bodyPr wrap="square">
            <a:spAutoFit/>
          </a:bodyPr>
          <a:lstStyle/>
          <a:p>
            <a:pPr marL="171450" indent="-171450">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Total Door Installation Class </a:t>
            </a:r>
            <a:r>
              <a:rPr lang="en-US" dirty="0"/>
              <a:t>(Factory or On-site)</a:t>
            </a:r>
            <a:br>
              <a:rPr lang="en-US" dirty="0"/>
            </a:br>
            <a:endParaRPr lang="en-US" dirty="0"/>
          </a:p>
          <a:p>
            <a:pPr marL="171450" indent="-171450">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Total Door Sales Class</a:t>
            </a:r>
            <a:r>
              <a:rPr lang="en-US" dirty="0"/>
              <a:t> (Factory or On-site)</a:t>
            </a:r>
            <a:br>
              <a:rPr lang="en-US" dirty="0"/>
            </a:br>
            <a:endParaRPr lang="en-US" dirty="0"/>
          </a:p>
          <a:p>
            <a:pPr marL="171450" indent="-171450">
              <a:buFont typeface="Arial" panose="020B0604020202020204" pitchFamily="34" charset="0"/>
              <a:buChar char="•"/>
            </a:pPr>
            <a:r>
              <a:rPr lang="en-US" dirty="0"/>
              <a:t>Pop-ups</a:t>
            </a:r>
          </a:p>
          <a:p>
            <a:pPr marL="171450" indent="-171450">
              <a:buFont typeface="Arial" panose="020B0604020202020204" pitchFamily="34" charset="0"/>
              <a:buChar char="•"/>
            </a:pPr>
            <a:endParaRPr lang="en-US" dirty="0"/>
          </a:p>
          <a:p>
            <a:endParaRPr lang="en-US" dirty="0"/>
          </a:p>
        </p:txBody>
      </p:sp>
      <p:sp>
        <p:nvSpPr>
          <p:cNvPr id="12" name="Title 5">
            <a:extLst>
              <a:ext uri="{FF2B5EF4-FFF2-40B4-BE49-F238E27FC236}">
                <a16:creationId xmlns:a16="http://schemas.microsoft.com/office/drawing/2014/main" id="{F0B4BA64-0BC2-ED43-8E9D-02550F677B29}"/>
              </a:ext>
            </a:extLst>
          </p:cNvPr>
          <p:cNvSpPr>
            <a:spLocks noGrp="1"/>
          </p:cNvSpPr>
          <p:nvPr>
            <p:ph type="title"/>
          </p:nvPr>
        </p:nvSpPr>
        <p:spPr>
          <a:xfrm>
            <a:off x="6493565" y="1021933"/>
            <a:ext cx="5221357" cy="1143001"/>
          </a:xfrm>
        </p:spPr>
        <p:txBody>
          <a:bodyPr/>
          <a:lstStyle/>
          <a:p>
            <a:r>
              <a:rPr lang="en-US" dirty="0"/>
              <a:t>Sales Tools </a:t>
            </a:r>
          </a:p>
        </p:txBody>
      </p:sp>
      <p:pic>
        <p:nvPicPr>
          <p:cNvPr id="18" name="Picture 17">
            <a:extLst>
              <a:ext uri="{FF2B5EF4-FFF2-40B4-BE49-F238E27FC236}">
                <a16:creationId xmlns:a16="http://schemas.microsoft.com/office/drawing/2014/main" id="{D8F0C8E9-785F-2D4F-85B1-7345EC5A065C}"/>
              </a:ext>
            </a:extLst>
          </p:cNvPr>
          <p:cNvPicPr>
            <a:picLocks noChangeAspect="1"/>
          </p:cNvPicPr>
          <p:nvPr/>
        </p:nvPicPr>
        <p:blipFill>
          <a:blip r:embed="rId4"/>
          <a:stretch>
            <a:fillRect/>
          </a:stretch>
        </p:blipFill>
        <p:spPr>
          <a:xfrm>
            <a:off x="8698891" y="426788"/>
            <a:ext cx="782993" cy="782993"/>
          </a:xfrm>
          <a:prstGeom prst="rect">
            <a:avLst/>
          </a:prstGeom>
        </p:spPr>
      </p:pic>
      <p:pic>
        <p:nvPicPr>
          <p:cNvPr id="3" name="Picture 2" descr="A picture containing person, man, indoor, black&#10;&#10;Description automatically generated">
            <a:extLst>
              <a:ext uri="{FF2B5EF4-FFF2-40B4-BE49-F238E27FC236}">
                <a16:creationId xmlns:a16="http://schemas.microsoft.com/office/drawing/2014/main" id="{9A232334-7E44-47F6-821C-92E123DA9B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1772" y="869242"/>
            <a:ext cx="4043568" cy="3032676"/>
          </a:xfrm>
          <a:prstGeom prst="rect">
            <a:avLst/>
          </a:prstGeom>
        </p:spPr>
      </p:pic>
      <p:pic>
        <p:nvPicPr>
          <p:cNvPr id="6" name="Picture 5" descr="A group of people standing in front of a store&#10;&#10;Description automatically generated">
            <a:extLst>
              <a:ext uri="{FF2B5EF4-FFF2-40B4-BE49-F238E27FC236}">
                <a16:creationId xmlns:a16="http://schemas.microsoft.com/office/drawing/2014/main" id="{23CDEB58-101C-4FD8-A484-F1C7289511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3546" y="3477810"/>
            <a:ext cx="4674764" cy="3116509"/>
          </a:xfrm>
          <a:prstGeom prst="rect">
            <a:avLst/>
          </a:prstGeom>
        </p:spPr>
      </p:pic>
    </p:spTree>
    <p:extLst>
      <p:ext uri="{BB962C8B-B14F-4D97-AF65-F5344CB8AC3E}">
        <p14:creationId xmlns:p14="http://schemas.microsoft.com/office/powerpoint/2010/main" val="171383733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68BD6E-9200-A14E-805B-EA6996556644}"/>
              </a:ext>
            </a:extLst>
          </p:cNvPr>
          <p:cNvSpPr>
            <a:spLocks noGrp="1"/>
          </p:cNvSpPr>
          <p:nvPr>
            <p:ph type="sldNum" sz="quarter" idx="2"/>
          </p:nvPr>
        </p:nvSpPr>
        <p:spPr/>
        <p:txBody>
          <a:bodyPr/>
          <a:lstStyle/>
          <a:p>
            <a:fld id="{86CB4B4D-7CA3-9044-876B-883B54F8677D}" type="slidenum">
              <a:rPr lang="en-US" smtClean="0"/>
              <a:t>24</a:t>
            </a:fld>
            <a:endParaRPr lang="en-US" dirty="0"/>
          </a:p>
        </p:txBody>
      </p:sp>
      <p:sp>
        <p:nvSpPr>
          <p:cNvPr id="13" name="Rectangle 12">
            <a:extLst>
              <a:ext uri="{FF2B5EF4-FFF2-40B4-BE49-F238E27FC236}">
                <a16:creationId xmlns:a16="http://schemas.microsoft.com/office/drawing/2014/main" id="{2B87388B-DD94-E74F-9FF5-0D2CD2526254}"/>
              </a:ext>
            </a:extLst>
          </p:cNvPr>
          <p:cNvSpPr/>
          <p:nvPr/>
        </p:nvSpPr>
        <p:spPr>
          <a:xfrm>
            <a:off x="6751851" y="2208376"/>
            <a:ext cx="4784757" cy="606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ea typeface="Open Sans" panose="020B0606030504020204" pitchFamily="34" charset="0"/>
                <a:cs typeface="Open Sans" panose="020B0606030504020204" pitchFamily="34" charset="0"/>
              </a:rPr>
              <a:t>Digital Tools </a:t>
            </a:r>
          </a:p>
        </p:txBody>
      </p:sp>
      <p:sp>
        <p:nvSpPr>
          <p:cNvPr id="14" name="Rectangle 13">
            <a:extLst>
              <a:ext uri="{FF2B5EF4-FFF2-40B4-BE49-F238E27FC236}">
                <a16:creationId xmlns:a16="http://schemas.microsoft.com/office/drawing/2014/main" id="{78645C93-39CB-A847-9FE5-12F380FC16E0}"/>
              </a:ext>
            </a:extLst>
          </p:cNvPr>
          <p:cNvSpPr/>
          <p:nvPr/>
        </p:nvSpPr>
        <p:spPr>
          <a:xfrm>
            <a:off x="6748310" y="2814433"/>
            <a:ext cx="4788298" cy="2918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B22CB220-DA4D-1844-A653-7DBC4D71B2F2}"/>
              </a:ext>
            </a:extLst>
          </p:cNvPr>
          <p:cNvSpPr/>
          <p:nvPr/>
        </p:nvSpPr>
        <p:spPr>
          <a:xfrm>
            <a:off x="6748310" y="5732878"/>
            <a:ext cx="4788298" cy="165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F2E4DDEC-98E4-E74C-A5CE-EEE3EF92FDDE}"/>
              </a:ext>
            </a:extLst>
          </p:cNvPr>
          <p:cNvSpPr/>
          <p:nvPr/>
        </p:nvSpPr>
        <p:spPr>
          <a:xfrm>
            <a:off x="6984030" y="2857874"/>
            <a:ext cx="4357260" cy="3139321"/>
          </a:xfrm>
          <a:prstGeom prst="rect">
            <a:avLst/>
          </a:prstGeom>
        </p:spPr>
        <p:txBody>
          <a:bodyPr wrap="square">
            <a:spAutoFit/>
          </a:bodyPr>
          <a:lstStyle/>
          <a:p>
            <a:pPr marL="171450" indent="-171450">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Total Door Website</a:t>
            </a:r>
            <a:endParaRPr lang="en-US" dirty="0"/>
          </a:p>
          <a:p>
            <a:r>
              <a:rPr lang="en-US" dirty="0"/>
              <a:t>    - Specifications and Details</a:t>
            </a:r>
          </a:p>
          <a:p>
            <a:r>
              <a:rPr lang="en-US" dirty="0"/>
              <a:t>   - Architect Page</a:t>
            </a:r>
          </a:p>
          <a:p>
            <a:r>
              <a:rPr lang="en-US" dirty="0"/>
              <a:t>   - Know Your Code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hlinkClick r:id="rId4">
                  <a:extLst>
                    <a:ext uri="{A12FA001-AC4F-418D-AE19-62706E023703}">
                      <ahyp:hlinkClr xmlns:ahyp="http://schemas.microsoft.com/office/drawing/2018/hyperlinkcolor" val="tx"/>
                    </a:ext>
                  </a:extLst>
                </a:hlinkClick>
              </a:rPr>
              <a:t>AEC Daily </a:t>
            </a:r>
            <a:r>
              <a:rPr lang="en-US" dirty="0"/>
              <a:t>(Online CE class)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Construct Connect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Master Spec / BSD SpecLink (RIB Software)</a:t>
            </a:r>
          </a:p>
          <a:p>
            <a:endParaRPr lang="en-US" dirty="0"/>
          </a:p>
        </p:txBody>
      </p:sp>
      <p:sp>
        <p:nvSpPr>
          <p:cNvPr id="17" name="Title 5">
            <a:extLst>
              <a:ext uri="{FF2B5EF4-FFF2-40B4-BE49-F238E27FC236}">
                <a16:creationId xmlns:a16="http://schemas.microsoft.com/office/drawing/2014/main" id="{C3DB8143-D5C3-9F4C-B6D1-34D8F86187E5}"/>
              </a:ext>
            </a:extLst>
          </p:cNvPr>
          <p:cNvSpPr txBox="1">
            <a:spLocks/>
          </p:cNvSpPr>
          <p:nvPr/>
        </p:nvSpPr>
        <p:spPr>
          <a:xfrm>
            <a:off x="6493565" y="1021933"/>
            <a:ext cx="5221357"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ctr" defTabSz="914400" rtl="0" latinLnBrk="0">
              <a:lnSpc>
                <a:spcPct val="90000"/>
              </a:lnSpc>
              <a:spcBef>
                <a:spcPts val="0"/>
              </a:spcBef>
              <a:spcAft>
                <a:spcPts val="0"/>
              </a:spcAft>
              <a:buClrTx/>
              <a:buSzTx/>
              <a:buFontTx/>
              <a:buNone/>
              <a:tabLst/>
              <a:defRPr sz="3600" b="0" i="0" u="none" strike="noStrike" cap="none" spc="0" baseline="0">
                <a:ln>
                  <a:noFill/>
                </a:ln>
                <a:solidFill>
                  <a:schemeClr val="tx1"/>
                </a:solidFill>
                <a:uFillTx/>
                <a:latin typeface="Calibri" panose="020F0502020204030204" pitchFamily="34" charset="0"/>
                <a:ea typeface="+mj-ea"/>
                <a:cs typeface="Calibri" panose="020F0502020204030204" pitchFamily="34" charset="0"/>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9pPr>
          </a:lstStyle>
          <a:p>
            <a:pPr hangingPunct="1"/>
            <a:r>
              <a:rPr lang="en-US"/>
              <a:t>Sales Tools </a:t>
            </a:r>
            <a:endParaRPr lang="en-US" dirty="0"/>
          </a:p>
        </p:txBody>
      </p:sp>
      <p:pic>
        <p:nvPicPr>
          <p:cNvPr id="19" name="Picture 18">
            <a:extLst>
              <a:ext uri="{FF2B5EF4-FFF2-40B4-BE49-F238E27FC236}">
                <a16:creationId xmlns:a16="http://schemas.microsoft.com/office/drawing/2014/main" id="{13426CDC-C783-2B4E-AF14-CD62C4535A1D}"/>
              </a:ext>
            </a:extLst>
          </p:cNvPr>
          <p:cNvPicPr>
            <a:picLocks noChangeAspect="1"/>
          </p:cNvPicPr>
          <p:nvPr/>
        </p:nvPicPr>
        <p:blipFill>
          <a:blip r:embed="rId5"/>
          <a:stretch>
            <a:fillRect/>
          </a:stretch>
        </p:blipFill>
        <p:spPr>
          <a:xfrm>
            <a:off x="8772888" y="497734"/>
            <a:ext cx="635000" cy="635000"/>
          </a:xfrm>
          <a:prstGeom prst="rect">
            <a:avLst/>
          </a:prstGeom>
        </p:spPr>
      </p:pic>
      <p:pic>
        <p:nvPicPr>
          <p:cNvPr id="2" name="Picture 1">
            <a:hlinkClick r:id="rId3"/>
            <a:extLst>
              <a:ext uri="{FF2B5EF4-FFF2-40B4-BE49-F238E27FC236}">
                <a16:creationId xmlns:a16="http://schemas.microsoft.com/office/drawing/2014/main" id="{6822C65D-2AF1-4866-879C-C0D1497C56C7}"/>
              </a:ext>
            </a:extLst>
          </p:cNvPr>
          <p:cNvPicPr>
            <a:picLocks noChangeAspect="1"/>
          </p:cNvPicPr>
          <p:nvPr/>
        </p:nvPicPr>
        <p:blipFill>
          <a:blip r:embed="rId6"/>
          <a:stretch>
            <a:fillRect/>
          </a:stretch>
        </p:blipFill>
        <p:spPr>
          <a:xfrm>
            <a:off x="453739" y="868337"/>
            <a:ext cx="6294571" cy="3084538"/>
          </a:xfrm>
          <a:prstGeom prst="rect">
            <a:avLst/>
          </a:prstGeom>
        </p:spPr>
      </p:pic>
    </p:spTree>
    <p:extLst>
      <p:ext uri="{BB962C8B-B14F-4D97-AF65-F5344CB8AC3E}">
        <p14:creationId xmlns:p14="http://schemas.microsoft.com/office/powerpoint/2010/main" val="23170987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68BD6E-9200-A14E-805B-EA6996556644}"/>
              </a:ext>
            </a:extLst>
          </p:cNvPr>
          <p:cNvSpPr>
            <a:spLocks noGrp="1"/>
          </p:cNvSpPr>
          <p:nvPr>
            <p:ph type="sldNum" sz="quarter" idx="2"/>
          </p:nvPr>
        </p:nvSpPr>
        <p:spPr/>
        <p:txBody>
          <a:bodyPr/>
          <a:lstStyle/>
          <a:p>
            <a:fld id="{86CB4B4D-7CA3-9044-876B-883B54F8677D}" type="slidenum">
              <a:rPr lang="en-US" smtClean="0"/>
              <a:t>25</a:t>
            </a:fld>
            <a:endParaRPr lang="en-US" dirty="0"/>
          </a:p>
        </p:txBody>
      </p:sp>
      <p:sp>
        <p:nvSpPr>
          <p:cNvPr id="6" name="Title 5">
            <a:extLst>
              <a:ext uri="{FF2B5EF4-FFF2-40B4-BE49-F238E27FC236}">
                <a16:creationId xmlns:a16="http://schemas.microsoft.com/office/drawing/2014/main" id="{AFA3D487-BC65-A648-AD0A-8269E012B903}"/>
              </a:ext>
            </a:extLst>
          </p:cNvPr>
          <p:cNvSpPr>
            <a:spLocks noGrp="1"/>
          </p:cNvSpPr>
          <p:nvPr>
            <p:ph type="title"/>
          </p:nvPr>
        </p:nvSpPr>
        <p:spPr>
          <a:xfrm>
            <a:off x="635667" y="418751"/>
            <a:ext cx="10728326" cy="1143001"/>
          </a:xfrm>
        </p:spPr>
        <p:txBody>
          <a:bodyPr/>
          <a:lstStyle/>
          <a:p>
            <a:r>
              <a:rPr lang="en-US" dirty="0"/>
              <a:t>Resources</a:t>
            </a:r>
          </a:p>
        </p:txBody>
      </p:sp>
      <p:sp>
        <p:nvSpPr>
          <p:cNvPr id="13" name="Rectangle 12">
            <a:extLst>
              <a:ext uri="{FF2B5EF4-FFF2-40B4-BE49-F238E27FC236}">
                <a16:creationId xmlns:a16="http://schemas.microsoft.com/office/drawing/2014/main" id="{2B87388B-DD94-E74F-9FF5-0D2CD2526254}"/>
              </a:ext>
            </a:extLst>
          </p:cNvPr>
          <p:cNvSpPr/>
          <p:nvPr/>
        </p:nvSpPr>
        <p:spPr>
          <a:xfrm>
            <a:off x="718774" y="3116677"/>
            <a:ext cx="2448000" cy="606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ea typeface="Open Sans" panose="020B0606030504020204" pitchFamily="34" charset="0"/>
                <a:cs typeface="Open Sans" panose="020B0606030504020204" pitchFamily="34" charset="0"/>
              </a:rPr>
              <a:t>Service</a:t>
            </a:r>
          </a:p>
        </p:txBody>
      </p:sp>
      <p:sp>
        <p:nvSpPr>
          <p:cNvPr id="14" name="Rectangle 13">
            <a:extLst>
              <a:ext uri="{FF2B5EF4-FFF2-40B4-BE49-F238E27FC236}">
                <a16:creationId xmlns:a16="http://schemas.microsoft.com/office/drawing/2014/main" id="{78645C93-39CB-A847-9FE5-12F380FC16E0}"/>
              </a:ext>
            </a:extLst>
          </p:cNvPr>
          <p:cNvSpPr/>
          <p:nvPr/>
        </p:nvSpPr>
        <p:spPr>
          <a:xfrm>
            <a:off x="718774" y="3722733"/>
            <a:ext cx="2445488" cy="21450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B22CB220-DA4D-1844-A653-7DBC4D71B2F2}"/>
              </a:ext>
            </a:extLst>
          </p:cNvPr>
          <p:cNvSpPr/>
          <p:nvPr/>
        </p:nvSpPr>
        <p:spPr>
          <a:xfrm>
            <a:off x="718774" y="5867748"/>
            <a:ext cx="2445488"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F2E4DDEC-98E4-E74C-A5CE-EEE3EF92FDDE}"/>
              </a:ext>
            </a:extLst>
          </p:cNvPr>
          <p:cNvSpPr/>
          <p:nvPr/>
        </p:nvSpPr>
        <p:spPr>
          <a:xfrm>
            <a:off x="894436" y="4010410"/>
            <a:ext cx="2170670" cy="1569660"/>
          </a:xfrm>
          <a:prstGeom prst="rect">
            <a:avLst/>
          </a:prstGeom>
        </p:spPr>
        <p:txBody>
          <a:bodyPr wrap="square">
            <a:spAutoFit/>
          </a:bodyPr>
          <a:lstStyle/>
          <a:p>
            <a:pPr marL="171450" indent="-171450">
              <a:buFont typeface="Arial" panose="020B0604020202020204" pitchFamily="34" charset="0"/>
              <a:buChar char="•"/>
            </a:pPr>
            <a:r>
              <a:rPr lang="en-US" sz="1200" dirty="0"/>
              <a:t>Total Door </a:t>
            </a:r>
            <a:r>
              <a:rPr lang="en-US" sz="1200" dirty="0">
                <a:hlinkClick r:id="rId3">
                  <a:extLst>
                    <a:ext uri="{A12FA001-AC4F-418D-AE19-62706E023703}">
                      <ahyp:hlinkClr xmlns:ahyp="http://schemas.microsoft.com/office/drawing/2018/hyperlinkcolor" val="tx"/>
                    </a:ext>
                  </a:extLst>
                </a:hlinkClick>
              </a:rPr>
              <a:t>Installation Classes </a:t>
            </a:r>
            <a:r>
              <a:rPr lang="en-US" sz="1200" dirty="0"/>
              <a:t>– delivered at the factory or in the field</a:t>
            </a:r>
            <a:br>
              <a:rPr lang="en-US" sz="1200" dirty="0"/>
            </a:br>
            <a:endParaRPr lang="en-US" sz="1200" dirty="0"/>
          </a:p>
          <a:p>
            <a:pPr marL="171450" indent="-171450">
              <a:buFont typeface="Arial" panose="020B0604020202020204" pitchFamily="34" charset="0"/>
              <a:buChar char="•"/>
            </a:pPr>
            <a:r>
              <a:rPr lang="en-US" sz="1200" dirty="0">
                <a:hlinkClick r:id="rId4">
                  <a:extLst>
                    <a:ext uri="{A12FA001-AC4F-418D-AE19-62706E023703}">
                      <ahyp:hlinkClr xmlns:ahyp="http://schemas.microsoft.com/office/drawing/2018/hyperlinkcolor" val="tx"/>
                    </a:ext>
                  </a:extLst>
                </a:hlinkClick>
              </a:rPr>
              <a:t>YouTube</a:t>
            </a:r>
            <a:r>
              <a:rPr lang="en-US" sz="1200" dirty="0"/>
              <a:t> installation and service tutorials</a:t>
            </a:r>
          </a:p>
          <a:p>
            <a:pPr marL="171450" indent="-171450">
              <a:buFont typeface="Arial" panose="020B0604020202020204" pitchFamily="34" charset="0"/>
              <a:buChar char="•"/>
            </a:pPr>
            <a:endParaRPr lang="en-US" sz="1200" dirty="0"/>
          </a:p>
          <a:p>
            <a:endParaRPr lang="en-US" sz="1200" dirty="0"/>
          </a:p>
        </p:txBody>
      </p:sp>
      <p:sp>
        <p:nvSpPr>
          <p:cNvPr id="22" name="Rectangle 21">
            <a:extLst>
              <a:ext uri="{FF2B5EF4-FFF2-40B4-BE49-F238E27FC236}">
                <a16:creationId xmlns:a16="http://schemas.microsoft.com/office/drawing/2014/main" id="{A5E4CF6A-0285-814D-8280-29B243D6E8F8}"/>
              </a:ext>
            </a:extLst>
          </p:cNvPr>
          <p:cNvSpPr/>
          <p:nvPr/>
        </p:nvSpPr>
        <p:spPr>
          <a:xfrm>
            <a:off x="3478422" y="3116677"/>
            <a:ext cx="2450592" cy="606056"/>
          </a:xfrm>
          <a:prstGeom prst="rect">
            <a:avLst/>
          </a:prstGeom>
          <a:solidFill>
            <a:srgbClr val="C1E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ea typeface="Open Sans" panose="020B0606030504020204" pitchFamily="34" charset="0"/>
                <a:cs typeface="Open Sans" panose="020B0606030504020204" pitchFamily="34" charset="0"/>
              </a:rPr>
              <a:t>Management</a:t>
            </a:r>
          </a:p>
        </p:txBody>
      </p:sp>
      <p:sp>
        <p:nvSpPr>
          <p:cNvPr id="23" name="Rectangle 22">
            <a:extLst>
              <a:ext uri="{FF2B5EF4-FFF2-40B4-BE49-F238E27FC236}">
                <a16:creationId xmlns:a16="http://schemas.microsoft.com/office/drawing/2014/main" id="{F68FB8CF-CFD9-6B47-900C-812A6D1CD56A}"/>
              </a:ext>
            </a:extLst>
          </p:cNvPr>
          <p:cNvSpPr/>
          <p:nvPr/>
        </p:nvSpPr>
        <p:spPr>
          <a:xfrm>
            <a:off x="3477473" y="3722733"/>
            <a:ext cx="2445488" cy="21450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9C84CE0F-9D0A-7E46-9666-79F61C0A0D16}"/>
              </a:ext>
            </a:extLst>
          </p:cNvPr>
          <p:cNvSpPr/>
          <p:nvPr/>
        </p:nvSpPr>
        <p:spPr>
          <a:xfrm>
            <a:off x="3477473" y="5867748"/>
            <a:ext cx="2445488" cy="108000"/>
          </a:xfrm>
          <a:prstGeom prst="rect">
            <a:avLst/>
          </a:prstGeom>
          <a:solidFill>
            <a:srgbClr val="C1E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08E78B1C-8923-4C4E-978A-0EBA3118A1B1}"/>
              </a:ext>
            </a:extLst>
          </p:cNvPr>
          <p:cNvSpPr/>
          <p:nvPr/>
        </p:nvSpPr>
        <p:spPr>
          <a:xfrm>
            <a:off x="3653135" y="4010410"/>
            <a:ext cx="2170670" cy="1384995"/>
          </a:xfrm>
          <a:prstGeom prst="rect">
            <a:avLst/>
          </a:prstGeom>
        </p:spPr>
        <p:txBody>
          <a:bodyPr wrap="square">
            <a:spAutoFit/>
          </a:bodyPr>
          <a:lstStyle/>
          <a:p>
            <a:pPr marL="171450" indent="-171450">
              <a:buFont typeface="Arial" panose="020B0604020202020204" pitchFamily="34" charset="0"/>
              <a:buChar char="•"/>
            </a:pPr>
            <a:r>
              <a:rPr lang="en-US" sz="1200" dirty="0">
                <a:hlinkClick r:id="rId5">
                  <a:extLst>
                    <a:ext uri="{A12FA001-AC4F-418D-AE19-62706E023703}">
                      <ahyp:hlinkClr xmlns:ahyp="http://schemas.microsoft.com/office/drawing/2018/hyperlinkcolor" val="tx"/>
                    </a:ext>
                  </a:extLst>
                </a:hlinkClick>
              </a:rPr>
              <a:t>Sales Rep and Distributor Partner Pages</a:t>
            </a: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Total Door Systems </a:t>
            </a:r>
            <a:r>
              <a:rPr lang="en-US" sz="1200" dirty="0" err="1"/>
              <a:t>DoorBuilder</a:t>
            </a:r>
            <a:r>
              <a:rPr lang="en-US" sz="1200" dirty="0"/>
              <a:t>™</a:t>
            </a:r>
          </a:p>
          <a:p>
            <a:endParaRPr lang="en-US" sz="1200" dirty="0"/>
          </a:p>
          <a:p>
            <a:endParaRPr lang="en-US" sz="1200" dirty="0"/>
          </a:p>
        </p:txBody>
      </p:sp>
      <p:sp>
        <p:nvSpPr>
          <p:cNvPr id="41" name="Rectangle 40">
            <a:extLst>
              <a:ext uri="{FF2B5EF4-FFF2-40B4-BE49-F238E27FC236}">
                <a16:creationId xmlns:a16="http://schemas.microsoft.com/office/drawing/2014/main" id="{DC8611DC-99A0-BF4D-B41A-E96ADB78F265}"/>
              </a:ext>
            </a:extLst>
          </p:cNvPr>
          <p:cNvSpPr/>
          <p:nvPr/>
        </p:nvSpPr>
        <p:spPr>
          <a:xfrm>
            <a:off x="6258962" y="3116677"/>
            <a:ext cx="2448000" cy="60605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ea typeface="Open Sans" panose="020B0606030504020204" pitchFamily="34" charset="0"/>
                <a:cs typeface="Open Sans" panose="020B0606030504020204" pitchFamily="34" charset="0"/>
              </a:rPr>
              <a:t>Communication</a:t>
            </a:r>
          </a:p>
        </p:txBody>
      </p:sp>
      <p:sp>
        <p:nvSpPr>
          <p:cNvPr id="42" name="Rectangle 41">
            <a:extLst>
              <a:ext uri="{FF2B5EF4-FFF2-40B4-BE49-F238E27FC236}">
                <a16:creationId xmlns:a16="http://schemas.microsoft.com/office/drawing/2014/main" id="{F02A5012-AF65-2F42-91C9-EE22270BF4D1}"/>
              </a:ext>
            </a:extLst>
          </p:cNvPr>
          <p:cNvSpPr/>
          <p:nvPr/>
        </p:nvSpPr>
        <p:spPr>
          <a:xfrm>
            <a:off x="6258962" y="3722733"/>
            <a:ext cx="2445488" cy="21450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34089DDD-6EBF-EE4E-BD60-83D90431D7FA}"/>
              </a:ext>
            </a:extLst>
          </p:cNvPr>
          <p:cNvSpPr/>
          <p:nvPr/>
        </p:nvSpPr>
        <p:spPr>
          <a:xfrm>
            <a:off x="6258962" y="5867748"/>
            <a:ext cx="2445488" cy="10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D2D67F1C-C860-A24F-8130-1FF9DAB43666}"/>
              </a:ext>
            </a:extLst>
          </p:cNvPr>
          <p:cNvSpPr/>
          <p:nvPr/>
        </p:nvSpPr>
        <p:spPr>
          <a:xfrm>
            <a:off x="6434624" y="4010410"/>
            <a:ext cx="2170670" cy="1938992"/>
          </a:xfrm>
          <a:prstGeom prst="rect">
            <a:avLst/>
          </a:prstGeom>
        </p:spPr>
        <p:txBody>
          <a:bodyPr wrap="square">
            <a:spAutoFit/>
          </a:bodyPr>
          <a:lstStyle/>
          <a:p>
            <a:pPr marL="171450" indent="-171450">
              <a:buFont typeface="Arial" panose="020B0604020202020204" pitchFamily="34" charset="0"/>
              <a:buChar char="•"/>
            </a:pPr>
            <a:r>
              <a:rPr lang="en-US" sz="1200" dirty="0"/>
              <a:t>Newsletters (Sales rep and Distributor)</a:t>
            </a:r>
            <a:br>
              <a:rPr lang="en-US" sz="1200" dirty="0"/>
            </a:br>
            <a:endParaRPr lang="en-US" sz="1200" dirty="0"/>
          </a:p>
          <a:p>
            <a:pPr marL="171450" indent="-171450">
              <a:buFont typeface="Arial" panose="020B0604020202020204" pitchFamily="34" charset="0"/>
              <a:buChar char="•"/>
            </a:pPr>
            <a:r>
              <a:rPr lang="en-US" sz="1200" dirty="0"/>
              <a:t>Social Media Channels</a:t>
            </a:r>
          </a:p>
          <a:p>
            <a:endParaRPr lang="en-US" sz="1200" dirty="0"/>
          </a:p>
          <a:p>
            <a:endParaRPr lang="en-US" sz="1200" dirty="0"/>
          </a:p>
          <a:p>
            <a:endParaRPr lang="en-US" sz="1200" dirty="0"/>
          </a:p>
          <a:p>
            <a:pPr marL="171450" indent="-171450">
              <a:buFont typeface="Arial" panose="020B0604020202020204" pitchFamily="34" charset="0"/>
              <a:buChar char="•"/>
            </a:pPr>
            <a:r>
              <a:rPr lang="en-US" sz="1200" dirty="0"/>
              <a:t>Factory Bulletins</a:t>
            </a:r>
          </a:p>
          <a:p>
            <a:endParaRPr lang="en-US" sz="1200" dirty="0"/>
          </a:p>
          <a:p>
            <a:endParaRPr lang="en-US" sz="1200" dirty="0"/>
          </a:p>
        </p:txBody>
      </p:sp>
      <p:sp>
        <p:nvSpPr>
          <p:cNvPr id="46" name="Rectangle 45">
            <a:extLst>
              <a:ext uri="{FF2B5EF4-FFF2-40B4-BE49-F238E27FC236}">
                <a16:creationId xmlns:a16="http://schemas.microsoft.com/office/drawing/2014/main" id="{FAF4E6AD-C774-9449-81A6-22033B796A74}"/>
              </a:ext>
            </a:extLst>
          </p:cNvPr>
          <p:cNvSpPr/>
          <p:nvPr/>
        </p:nvSpPr>
        <p:spPr>
          <a:xfrm>
            <a:off x="9018610" y="3116677"/>
            <a:ext cx="2450592" cy="606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ea typeface="Open Sans" panose="020B0606030504020204" pitchFamily="34" charset="0"/>
                <a:cs typeface="Open Sans" panose="020B0606030504020204" pitchFamily="34" charset="0"/>
              </a:rPr>
              <a:t>Codes/Standards</a:t>
            </a:r>
          </a:p>
        </p:txBody>
      </p:sp>
      <p:sp>
        <p:nvSpPr>
          <p:cNvPr id="47" name="Rectangle 46">
            <a:extLst>
              <a:ext uri="{FF2B5EF4-FFF2-40B4-BE49-F238E27FC236}">
                <a16:creationId xmlns:a16="http://schemas.microsoft.com/office/drawing/2014/main" id="{7EEBF07F-3A2F-E944-93DE-EA2CF6A56DC8}"/>
              </a:ext>
            </a:extLst>
          </p:cNvPr>
          <p:cNvSpPr/>
          <p:nvPr/>
        </p:nvSpPr>
        <p:spPr>
          <a:xfrm>
            <a:off x="9017661" y="3722733"/>
            <a:ext cx="2445488" cy="21450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2325706-5CA7-5240-B851-409E4CD62A33}"/>
              </a:ext>
            </a:extLst>
          </p:cNvPr>
          <p:cNvSpPr/>
          <p:nvPr/>
        </p:nvSpPr>
        <p:spPr>
          <a:xfrm>
            <a:off x="9017661" y="5867748"/>
            <a:ext cx="2445488"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54308CC0-2353-8F49-ABF0-361F1BD8679D}"/>
              </a:ext>
            </a:extLst>
          </p:cNvPr>
          <p:cNvSpPr/>
          <p:nvPr/>
        </p:nvSpPr>
        <p:spPr>
          <a:xfrm>
            <a:off x="9018610" y="1992266"/>
            <a:ext cx="2450592" cy="1143001"/>
          </a:xfrm>
          <a:prstGeom prst="rect">
            <a:avLst/>
          </a:prstGeom>
          <a:blipFill>
            <a:blip r:embed="rId6" cstate="screen">
              <a:extLst>
                <a:ext uri="{28A0092B-C50C-407E-A947-70E740481C1C}">
                  <a14:useLocalDpi xmlns:a14="http://schemas.microsoft.com/office/drawing/2010/main"/>
                </a:ext>
              </a:extLst>
            </a:blip>
            <a:srcRect/>
            <a:stretch>
              <a:fillRect b="4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EECABBEA-DF41-0D4B-8241-1F9F26E344C3}"/>
              </a:ext>
            </a:extLst>
          </p:cNvPr>
          <p:cNvSpPr/>
          <p:nvPr/>
        </p:nvSpPr>
        <p:spPr>
          <a:xfrm>
            <a:off x="9193323" y="4010410"/>
            <a:ext cx="2170670" cy="1569660"/>
          </a:xfrm>
          <a:prstGeom prst="rect">
            <a:avLst/>
          </a:prstGeom>
        </p:spPr>
        <p:txBody>
          <a:bodyPr wrap="square">
            <a:spAutoFit/>
          </a:bodyPr>
          <a:lstStyle/>
          <a:p>
            <a:pPr marL="171450" indent="-171450">
              <a:buFont typeface="Arial" panose="020B0604020202020204" pitchFamily="34" charset="0"/>
              <a:buChar char="•"/>
            </a:pPr>
            <a:r>
              <a:rPr lang="en-US" sz="1200" dirty="0"/>
              <a:t>Certified to </a:t>
            </a:r>
            <a:r>
              <a:rPr lang="en-US" sz="1200" dirty="0">
                <a:hlinkClick r:id="rId7">
                  <a:extLst>
                    <a:ext uri="{A12FA001-AC4F-418D-AE19-62706E023703}">
                      <ahyp:hlinkClr xmlns:ahyp="http://schemas.microsoft.com/office/drawing/2018/hyperlinkcolor" val="tx"/>
                    </a:ext>
                  </a:extLst>
                </a:hlinkClick>
              </a:rPr>
              <a:t>BHMA 156.32</a:t>
            </a:r>
            <a:br>
              <a:rPr lang="en-US" sz="1200" dirty="0"/>
            </a:br>
            <a:endParaRPr lang="en-US" sz="1200" dirty="0"/>
          </a:p>
          <a:p>
            <a:pPr marL="171450" indent="-171450">
              <a:buFont typeface="Arial" panose="020B0604020202020204" pitchFamily="34" charset="0"/>
              <a:buChar char="•"/>
            </a:pPr>
            <a:r>
              <a:rPr lang="en-US" sz="1200" dirty="0"/>
              <a:t>Tested as an assembly to </a:t>
            </a:r>
            <a:r>
              <a:rPr lang="en-US" sz="1200" dirty="0">
                <a:hlinkClick r:id="rId8">
                  <a:extLst>
                    <a:ext uri="{A12FA001-AC4F-418D-AE19-62706E023703}">
                      <ahyp:hlinkClr xmlns:ahyp="http://schemas.microsoft.com/office/drawing/2018/hyperlinkcolor" val="tx"/>
                    </a:ext>
                  </a:extLst>
                </a:hlinkClick>
              </a:rPr>
              <a:t>UL1784</a:t>
            </a:r>
            <a:r>
              <a:rPr lang="en-US" sz="1200" dirty="0"/>
              <a:t> (w/o artificial bottom seal)</a:t>
            </a:r>
            <a:br>
              <a:rPr lang="en-US" sz="1200" dirty="0"/>
            </a:br>
            <a:endParaRPr lang="en-US" sz="1200" dirty="0"/>
          </a:p>
          <a:p>
            <a:pPr marL="171450" indent="-171450">
              <a:buFont typeface="Arial" panose="020B0604020202020204" pitchFamily="34" charset="0"/>
              <a:buChar char="•"/>
            </a:pPr>
            <a:endParaRPr lang="en-US" sz="1200" dirty="0"/>
          </a:p>
          <a:p>
            <a:endParaRPr lang="en-US" sz="1200" dirty="0"/>
          </a:p>
        </p:txBody>
      </p:sp>
      <p:pic>
        <p:nvPicPr>
          <p:cNvPr id="10" name="Picture 9">
            <a:extLst>
              <a:ext uri="{FF2B5EF4-FFF2-40B4-BE49-F238E27FC236}">
                <a16:creationId xmlns:a16="http://schemas.microsoft.com/office/drawing/2014/main" id="{4473D129-5D01-45FA-B5F1-62A7F4B10783}"/>
              </a:ext>
            </a:extLst>
          </p:cNvPr>
          <p:cNvPicPr>
            <a:picLocks noChangeAspect="1"/>
          </p:cNvPicPr>
          <p:nvPr/>
        </p:nvPicPr>
        <p:blipFill>
          <a:blip r:embed="rId9"/>
          <a:stretch>
            <a:fillRect/>
          </a:stretch>
        </p:blipFill>
        <p:spPr>
          <a:xfrm>
            <a:off x="6251824" y="1995976"/>
            <a:ext cx="2459763" cy="1139291"/>
          </a:xfrm>
          <a:prstGeom prst="rect">
            <a:avLst/>
          </a:prstGeom>
        </p:spPr>
      </p:pic>
      <p:pic>
        <p:nvPicPr>
          <p:cNvPr id="11" name="Picture 10">
            <a:extLst>
              <a:ext uri="{FF2B5EF4-FFF2-40B4-BE49-F238E27FC236}">
                <a16:creationId xmlns:a16="http://schemas.microsoft.com/office/drawing/2014/main" id="{B5034213-08A4-4435-B78B-E53EF48E88B6}"/>
              </a:ext>
            </a:extLst>
          </p:cNvPr>
          <p:cNvPicPr>
            <a:picLocks noChangeAspect="1"/>
          </p:cNvPicPr>
          <p:nvPr/>
        </p:nvPicPr>
        <p:blipFill>
          <a:blip r:embed="rId10"/>
          <a:stretch>
            <a:fillRect/>
          </a:stretch>
        </p:blipFill>
        <p:spPr>
          <a:xfrm>
            <a:off x="3476389" y="2001265"/>
            <a:ext cx="2418731" cy="1071317"/>
          </a:xfrm>
          <a:prstGeom prst="rect">
            <a:avLst/>
          </a:prstGeom>
        </p:spPr>
      </p:pic>
      <p:pic>
        <p:nvPicPr>
          <p:cNvPr id="24" name="Picture 23" descr="A group of people standing in a room&#10;&#10;Description automatically generated">
            <a:extLst>
              <a:ext uri="{FF2B5EF4-FFF2-40B4-BE49-F238E27FC236}">
                <a16:creationId xmlns:a16="http://schemas.microsoft.com/office/drawing/2014/main" id="{C6124CC3-CEE4-42C7-ADA4-15182584E9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74" y="1897419"/>
            <a:ext cx="2418731" cy="1211554"/>
          </a:xfrm>
          <a:prstGeom prst="rect">
            <a:avLst/>
          </a:prstGeom>
        </p:spPr>
      </p:pic>
      <p:pic>
        <p:nvPicPr>
          <p:cNvPr id="1029" name="Picture 5">
            <a:hlinkClick r:id="rId12"/>
            <a:extLst>
              <a:ext uri="{FF2B5EF4-FFF2-40B4-BE49-F238E27FC236}">
                <a16:creationId xmlns:a16="http://schemas.microsoft.com/office/drawing/2014/main" id="{CFE151DD-905F-4C06-B9CC-DA7EEF03D7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6674" y="4900384"/>
            <a:ext cx="419100" cy="447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4"/>
            <a:extLst>
              <a:ext uri="{FF2B5EF4-FFF2-40B4-BE49-F238E27FC236}">
                <a16:creationId xmlns:a16="http://schemas.microsoft.com/office/drawing/2014/main" id="{CDBFC5D9-8DCE-45B7-A25E-6B4DB89311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25228" y="4900383"/>
            <a:ext cx="381000" cy="4476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hlinkClick r:id="rId15"/>
            <a:extLst>
              <a:ext uri="{FF2B5EF4-FFF2-40B4-BE49-F238E27FC236}">
                <a16:creationId xmlns:a16="http://schemas.microsoft.com/office/drawing/2014/main" id="{73F861CD-CAB1-4046-A06F-15435E9E800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65742" y="4904689"/>
            <a:ext cx="342900" cy="44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0815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77BC5"/>
        </a:solidFill>
        <a:effectLst/>
      </p:bgPr>
    </p:bg>
    <p:spTree>
      <p:nvGrpSpPr>
        <p:cNvPr id="1" name=""/>
        <p:cNvGrpSpPr/>
        <p:nvPr/>
      </p:nvGrpSpPr>
      <p:grpSpPr>
        <a:xfrm>
          <a:off x="0" y="0"/>
          <a:ext cx="0" cy="0"/>
          <a:chOff x="0" y="0"/>
          <a:chExt cx="0" cy="0"/>
        </a:xfrm>
      </p:grpSpPr>
      <p:pic>
        <p:nvPicPr>
          <p:cNvPr id="10" name="Picture Placeholder 11">
            <a:extLst>
              <a:ext uri="{FF2B5EF4-FFF2-40B4-BE49-F238E27FC236}">
                <a16:creationId xmlns:a16="http://schemas.microsoft.com/office/drawing/2014/main" id="{79FE5EF7-DAC5-CA42-AB8A-0707369DE9A1}"/>
              </a:ext>
            </a:extLst>
          </p:cNvPr>
          <p:cNvPicPr>
            <a:picLocks noGrp="1" noChangeAspect="1"/>
          </p:cNvPicPr>
          <p:nvPr>
            <p:ph type="pic" sz="half" idx="13"/>
          </p:nvPr>
        </p:nvPicPr>
        <p:blipFill rotWithShape="1">
          <a:blip r:embed="rId3" cstate="screen">
            <a:alphaModFix amt="23000"/>
            <a:extLst>
              <a:ext uri="{28A0092B-C50C-407E-A947-70E740481C1C}">
                <a14:useLocalDpi xmlns:a14="http://schemas.microsoft.com/office/drawing/2010/main"/>
              </a:ext>
            </a:extLst>
          </a:blip>
          <a:srcRect/>
          <a:stretch/>
        </p:blipFill>
        <p:spPr>
          <a:xfrm>
            <a:off x="-1" y="-14"/>
            <a:ext cx="12192001" cy="6858000"/>
          </a:xfrm>
        </p:spPr>
      </p:pic>
      <p:sp>
        <p:nvSpPr>
          <p:cNvPr id="9" name="Rectangle 12">
            <a:extLst>
              <a:ext uri="{FF2B5EF4-FFF2-40B4-BE49-F238E27FC236}">
                <a16:creationId xmlns:a16="http://schemas.microsoft.com/office/drawing/2014/main" id="{BDF72F60-52F5-8740-9387-B5568989C393}"/>
              </a:ext>
            </a:extLst>
          </p:cNvPr>
          <p:cNvSpPr/>
          <p:nvPr/>
        </p:nvSpPr>
        <p:spPr>
          <a:xfrm>
            <a:off x="-1" y="6594171"/>
            <a:ext cx="12192004" cy="263824"/>
          </a:xfrm>
          <a:prstGeom prst="rect">
            <a:avLst/>
          </a:prstGeom>
          <a:solidFill>
            <a:srgbClr val="000000"/>
          </a:solidFill>
          <a:ln w="12700">
            <a:miter lim="400000"/>
          </a:ln>
        </p:spPr>
        <p:txBody>
          <a:bodyPr lIns="45719" rIns="45719" anchor="ctr"/>
          <a:lstStyle/>
          <a:p>
            <a:pPr algn="ctr">
              <a:defRPr>
                <a:solidFill>
                  <a:srgbClr val="FFFFFF"/>
                </a:solidFill>
              </a:defRPr>
            </a:pPr>
            <a:endParaRPr dirty="0"/>
          </a:p>
        </p:txBody>
      </p:sp>
      <p:sp>
        <p:nvSpPr>
          <p:cNvPr id="7" name="Right Triangle 8">
            <a:extLst>
              <a:ext uri="{FF2B5EF4-FFF2-40B4-BE49-F238E27FC236}">
                <a16:creationId xmlns:a16="http://schemas.microsoft.com/office/drawing/2014/main" id="{DD0FF9EA-3E71-2947-A59E-4CCECE0043B0}"/>
              </a:ext>
            </a:extLst>
          </p:cNvPr>
          <p:cNvSpPr/>
          <p:nvPr/>
        </p:nvSpPr>
        <p:spPr>
          <a:xfrm rot="16200000">
            <a:off x="5182439" y="-151578"/>
            <a:ext cx="6922999" cy="70961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4"/>
          </a:blipFill>
          <a:ln w="12700">
            <a:miter lim="400000"/>
          </a:ln>
        </p:spPr>
        <p:txBody>
          <a:bodyPr lIns="45719" rIns="45719" anchor="ctr"/>
          <a:lstStyle/>
          <a:p>
            <a:pPr algn="ctr">
              <a:defRPr>
                <a:solidFill>
                  <a:srgbClr val="FFFFFF"/>
                </a:solidFill>
              </a:defRPr>
            </a:pPr>
            <a:endParaRPr dirty="0"/>
          </a:p>
        </p:txBody>
      </p:sp>
      <p:sp>
        <p:nvSpPr>
          <p:cNvPr id="8" name="Right Triangle 11">
            <a:extLst>
              <a:ext uri="{FF2B5EF4-FFF2-40B4-BE49-F238E27FC236}">
                <a16:creationId xmlns:a16="http://schemas.microsoft.com/office/drawing/2014/main" id="{26055CDE-A070-DD4A-AB27-F084143D74B3}"/>
              </a:ext>
            </a:extLst>
          </p:cNvPr>
          <p:cNvSpPr/>
          <p:nvPr/>
        </p:nvSpPr>
        <p:spPr>
          <a:xfrm rot="5400000">
            <a:off x="226304" y="187953"/>
            <a:ext cx="1035345" cy="10655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bg1"/>
          </a:solidFill>
          <a:ln w="12700">
            <a:miter lim="400000"/>
          </a:ln>
        </p:spPr>
        <p:txBody>
          <a:bodyPr lIns="45719" rIns="45719" anchor="ctr"/>
          <a:lstStyle/>
          <a:p>
            <a:pPr algn="ctr">
              <a:defRPr>
                <a:solidFill>
                  <a:srgbClr val="FFFFFF"/>
                </a:solidFill>
              </a:defRPr>
            </a:pPr>
            <a:endParaRPr dirty="0"/>
          </a:p>
        </p:txBody>
      </p:sp>
      <p:pic>
        <p:nvPicPr>
          <p:cNvPr id="104" name="Object 10" descr="Object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00246" y="4194424"/>
            <a:ext cx="2941705" cy="1644804"/>
          </a:xfrm>
          <a:prstGeom prst="rect">
            <a:avLst/>
          </a:prstGeom>
          <a:ln w="12700">
            <a:miter lim="400000"/>
          </a:ln>
        </p:spPr>
      </p:pic>
      <p:sp>
        <p:nvSpPr>
          <p:cNvPr id="12" name="Text Placeholder 3">
            <a:extLst>
              <a:ext uri="{FF2B5EF4-FFF2-40B4-BE49-F238E27FC236}">
                <a16:creationId xmlns:a16="http://schemas.microsoft.com/office/drawing/2014/main" id="{AF849DC6-0DED-D44B-90A3-53EBE3EED0D3}"/>
              </a:ext>
            </a:extLst>
          </p:cNvPr>
          <p:cNvSpPr txBox="1"/>
          <p:nvPr/>
        </p:nvSpPr>
        <p:spPr>
          <a:xfrm>
            <a:off x="735932" y="2795025"/>
            <a:ext cx="5716658" cy="74750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p>
            <a:pPr lvl="1" indent="0">
              <a:lnSpc>
                <a:spcPct val="90000"/>
              </a:lnSpc>
              <a:defRPr sz="2900">
                <a:solidFill>
                  <a:schemeClr val="accent1"/>
                </a:solidFill>
              </a:defRPr>
            </a:pPr>
            <a:r>
              <a:rPr lang="en-US" sz="5400" dirty="0">
                <a:solidFill>
                  <a:schemeClr val="bg1"/>
                </a:solidFill>
              </a:rPr>
              <a:t>We have your back! </a:t>
            </a:r>
            <a:endParaRPr lang="en-US" sz="4400" dirty="0">
              <a:solidFill>
                <a:schemeClr val="bg1"/>
              </a:solidFill>
            </a:endParaRPr>
          </a:p>
        </p:txBody>
      </p:sp>
    </p:spTree>
    <p:extLst>
      <p:ext uri="{BB962C8B-B14F-4D97-AF65-F5344CB8AC3E}">
        <p14:creationId xmlns:p14="http://schemas.microsoft.com/office/powerpoint/2010/main" val="159984796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77BC5"/>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AB886D8-1A49-B941-8477-925A257124EF}"/>
              </a:ext>
            </a:extLst>
          </p:cNvPr>
          <p:cNvPicPr>
            <a:picLocks noGrp="1" noChangeAspect="1"/>
          </p:cNvPicPr>
          <p:nvPr>
            <p:ph type="pic" sz="half" idx="13"/>
          </p:nvPr>
        </p:nvPicPr>
        <p:blipFill>
          <a:blip r:embed="rId3" cstate="print">
            <a:alphaModFix amt="47000"/>
            <a:extLst>
              <a:ext uri="{28A0092B-C50C-407E-A947-70E740481C1C}">
                <a14:useLocalDpi xmlns:a14="http://schemas.microsoft.com/office/drawing/2010/main" val="0"/>
              </a:ext>
            </a:extLst>
          </a:blip>
          <a:srcRect/>
          <a:stretch/>
        </p:blipFill>
        <p:spPr>
          <a:xfrm>
            <a:off x="952986" y="0"/>
            <a:ext cx="10286026" cy="6858000"/>
          </a:xfrm>
          <a:effectLst>
            <a:outerShdw blurRad="50800" dist="50800" dir="5400000" sx="2000" sy="2000" algn="ctr" rotWithShape="0">
              <a:srgbClr val="000000">
                <a:alpha val="43137"/>
              </a:srgbClr>
            </a:outerShdw>
          </a:effectLst>
        </p:spPr>
      </p:pic>
      <p:sp>
        <p:nvSpPr>
          <p:cNvPr id="8" name="Right Triangle 8">
            <a:extLst>
              <a:ext uri="{FF2B5EF4-FFF2-40B4-BE49-F238E27FC236}">
                <a16:creationId xmlns:a16="http://schemas.microsoft.com/office/drawing/2014/main" id="{582412EE-8BD9-9B42-8219-297A936E6844}"/>
              </a:ext>
            </a:extLst>
          </p:cNvPr>
          <p:cNvSpPr/>
          <p:nvPr/>
        </p:nvSpPr>
        <p:spPr>
          <a:xfrm rot="16200000">
            <a:off x="5182439" y="-151578"/>
            <a:ext cx="6922999" cy="70961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4"/>
          </a:blipFill>
          <a:ln w="12700">
            <a:miter lim="400000"/>
          </a:ln>
        </p:spPr>
        <p:txBody>
          <a:bodyPr lIns="45719" rIns="45719" anchor="ctr"/>
          <a:lstStyle/>
          <a:p>
            <a:pPr algn="ctr">
              <a:defRPr>
                <a:solidFill>
                  <a:srgbClr val="FFFFFF"/>
                </a:solidFill>
              </a:defRPr>
            </a:pPr>
            <a:endParaRPr dirty="0"/>
          </a:p>
        </p:txBody>
      </p:sp>
      <p:pic>
        <p:nvPicPr>
          <p:cNvPr id="104" name="Object 10" descr="Object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0967" y="4130058"/>
            <a:ext cx="2616619" cy="1463040"/>
          </a:xfrm>
          <a:prstGeom prst="rect">
            <a:avLst/>
          </a:prstGeom>
          <a:ln w="12700">
            <a:miter lim="400000"/>
          </a:ln>
        </p:spPr>
      </p:pic>
      <p:sp>
        <p:nvSpPr>
          <p:cNvPr id="103" name="Text Placeholder 3"/>
          <p:cNvSpPr txBox="1">
            <a:spLocks noGrp="1"/>
          </p:cNvSpPr>
          <p:nvPr>
            <p:ph type="subTitle" sz="quarter" idx="4294967295"/>
          </p:nvPr>
        </p:nvSpPr>
        <p:spPr>
          <a:xfrm>
            <a:off x="838753" y="2083625"/>
            <a:ext cx="3866041" cy="2690749"/>
          </a:xfrm>
          <a:prstGeom prst="rect">
            <a:avLst/>
          </a:prstGeom>
        </p:spPr>
        <p:txBody>
          <a:bodyPr anchor="ctr">
            <a:noAutofit/>
          </a:bodyPr>
          <a:lstStyle/>
          <a:p>
            <a:pPr lvl="1" indent="0">
              <a:lnSpc>
                <a:spcPct val="81000"/>
              </a:lnSpc>
              <a:spcBef>
                <a:spcPts val="0"/>
              </a:spcBef>
              <a:buNone/>
              <a:defRPr sz="2700">
                <a:solidFill>
                  <a:schemeClr val="accent1"/>
                </a:solidFill>
              </a:defRPr>
            </a:pPr>
            <a:r>
              <a:rPr lang="en-US" sz="6000" dirty="0">
                <a:solidFill>
                  <a:schemeClr val="accent2"/>
                </a:solidFill>
              </a:rPr>
              <a:t>2022</a:t>
            </a:r>
            <a:r>
              <a:rPr lang="en-US" sz="4800" dirty="0">
                <a:solidFill>
                  <a:schemeClr val="accent2"/>
                </a:solidFill>
              </a:rPr>
              <a:t> </a:t>
            </a:r>
          </a:p>
          <a:p>
            <a:pPr lvl="1" indent="0">
              <a:lnSpc>
                <a:spcPct val="81000"/>
              </a:lnSpc>
              <a:spcBef>
                <a:spcPts val="0"/>
              </a:spcBef>
              <a:buNone/>
              <a:defRPr sz="2700">
                <a:solidFill>
                  <a:schemeClr val="accent1"/>
                </a:solidFill>
              </a:defRPr>
            </a:pPr>
            <a:r>
              <a:rPr lang="en-US" sz="8000" b="1" dirty="0">
                <a:solidFill>
                  <a:schemeClr val="bg1"/>
                </a:solidFill>
              </a:rPr>
              <a:t>GOALS</a:t>
            </a:r>
            <a:endParaRPr sz="8000" b="1" dirty="0">
              <a:solidFill>
                <a:schemeClr val="bg1"/>
              </a:solidFill>
            </a:endParaRPr>
          </a:p>
        </p:txBody>
      </p:sp>
    </p:spTree>
    <p:extLst>
      <p:ext uri="{BB962C8B-B14F-4D97-AF65-F5344CB8AC3E}">
        <p14:creationId xmlns:p14="http://schemas.microsoft.com/office/powerpoint/2010/main" val="26591499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7CDDEF-278D-994D-9DA1-B3A0E460D0DA}"/>
              </a:ext>
            </a:extLst>
          </p:cNvPr>
          <p:cNvSpPr>
            <a:spLocks noGrp="1"/>
          </p:cNvSpPr>
          <p:nvPr>
            <p:ph type="title"/>
          </p:nvPr>
        </p:nvSpPr>
        <p:spPr>
          <a:xfrm>
            <a:off x="609599" y="517614"/>
            <a:ext cx="10728326" cy="1143001"/>
          </a:xfrm>
        </p:spPr>
        <p:txBody>
          <a:bodyPr/>
          <a:lstStyle/>
          <a:p>
            <a:r>
              <a:rPr lang="en-US" dirty="0"/>
              <a:t>2022 Goals</a:t>
            </a:r>
          </a:p>
        </p:txBody>
      </p:sp>
      <p:sp>
        <p:nvSpPr>
          <p:cNvPr id="16" name="Rounded Rectangle 15">
            <a:extLst>
              <a:ext uri="{FF2B5EF4-FFF2-40B4-BE49-F238E27FC236}">
                <a16:creationId xmlns:a16="http://schemas.microsoft.com/office/drawing/2014/main" id="{73D20834-569A-BC41-A7DF-177B14AA4336}"/>
              </a:ext>
            </a:extLst>
          </p:cNvPr>
          <p:cNvSpPr/>
          <p:nvPr/>
        </p:nvSpPr>
        <p:spPr>
          <a:xfrm>
            <a:off x="1249389" y="2862964"/>
            <a:ext cx="2038350" cy="2374051"/>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a:extLst>
              <a:ext uri="{FF2B5EF4-FFF2-40B4-BE49-F238E27FC236}">
                <a16:creationId xmlns:a16="http://schemas.microsoft.com/office/drawing/2014/main" id="{D3A9C045-12D5-4049-BB1C-7AD634D30BA0}"/>
              </a:ext>
            </a:extLst>
          </p:cNvPr>
          <p:cNvSpPr txBox="1"/>
          <p:nvPr/>
        </p:nvSpPr>
        <p:spPr>
          <a:xfrm>
            <a:off x="1301691" y="3250256"/>
            <a:ext cx="1986047" cy="1569660"/>
          </a:xfrm>
          <a:prstGeom prst="rect">
            <a:avLst/>
          </a:prstGeom>
          <a:noFill/>
        </p:spPr>
        <p:txBody>
          <a:bodyPr wrap="square" rtlCol="0">
            <a:spAutoFit/>
          </a:bodyPr>
          <a:lstStyle/>
          <a:p>
            <a:pPr algn="ctr"/>
            <a:r>
              <a:rPr lang="en-US" dirty="0"/>
              <a:t>Assess Distributor Network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3 Distributors to quote in each market</a:t>
            </a:r>
          </a:p>
          <a:p>
            <a:pPr marL="171450" indent="-171450">
              <a:buFont typeface="Arial" panose="020B0604020202020204" pitchFamily="34" charset="0"/>
              <a:buChar char="•"/>
            </a:pPr>
            <a:r>
              <a:rPr lang="en-US" sz="1200" dirty="0"/>
              <a:t>1 Service Company in each market</a:t>
            </a:r>
          </a:p>
        </p:txBody>
      </p:sp>
      <p:sp>
        <p:nvSpPr>
          <p:cNvPr id="20" name="Oval 19">
            <a:extLst>
              <a:ext uri="{FF2B5EF4-FFF2-40B4-BE49-F238E27FC236}">
                <a16:creationId xmlns:a16="http://schemas.microsoft.com/office/drawing/2014/main" id="{41CF3224-02CA-EB4F-8CA8-8EB57905D9DC}"/>
              </a:ext>
            </a:extLst>
          </p:cNvPr>
          <p:cNvSpPr/>
          <p:nvPr/>
        </p:nvSpPr>
        <p:spPr>
          <a:xfrm>
            <a:off x="1740827" y="2184308"/>
            <a:ext cx="1052513" cy="10525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27" name="Rounded Rectangle 26">
            <a:extLst>
              <a:ext uri="{FF2B5EF4-FFF2-40B4-BE49-F238E27FC236}">
                <a16:creationId xmlns:a16="http://schemas.microsoft.com/office/drawing/2014/main" id="{4B88C01E-7BAA-6A47-8FB4-CFA67ABEE009}"/>
              </a:ext>
            </a:extLst>
          </p:cNvPr>
          <p:cNvSpPr/>
          <p:nvPr/>
        </p:nvSpPr>
        <p:spPr>
          <a:xfrm>
            <a:off x="8693241" y="2862964"/>
            <a:ext cx="2038350" cy="2374051"/>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0" name="TextBox 29">
            <a:extLst>
              <a:ext uri="{FF2B5EF4-FFF2-40B4-BE49-F238E27FC236}">
                <a16:creationId xmlns:a16="http://schemas.microsoft.com/office/drawing/2014/main" id="{1E7FA189-5346-E44B-8202-CE2D0013DD1B}"/>
              </a:ext>
            </a:extLst>
          </p:cNvPr>
          <p:cNvSpPr txBox="1"/>
          <p:nvPr/>
        </p:nvSpPr>
        <p:spPr>
          <a:xfrm>
            <a:off x="3730673" y="3236821"/>
            <a:ext cx="2038350" cy="1569660"/>
          </a:xfrm>
          <a:prstGeom prst="rect">
            <a:avLst/>
          </a:prstGeom>
          <a:noFill/>
        </p:spPr>
        <p:txBody>
          <a:bodyPr wrap="square" rtlCol="0">
            <a:spAutoFit/>
          </a:bodyPr>
          <a:lstStyle/>
          <a:p>
            <a:pPr algn="ctr"/>
            <a:r>
              <a:rPr lang="en-US" dirty="0"/>
              <a:t>Create a SMART Plan</a:t>
            </a:r>
          </a:p>
          <a:p>
            <a:pPr marL="171450" lvl="1" indent="-171450">
              <a:buFont typeface="Arial" panose="020B0604020202020204" pitchFamily="34" charset="0"/>
              <a:buChar char="•"/>
            </a:pPr>
            <a:r>
              <a:rPr lang="en-US" sz="1200" dirty="0"/>
              <a:t>Specific</a:t>
            </a:r>
          </a:p>
          <a:p>
            <a:pPr marL="171450" lvl="1" indent="-171450">
              <a:buFont typeface="Arial" panose="020B0604020202020204" pitchFamily="34" charset="0"/>
              <a:buChar char="•"/>
            </a:pPr>
            <a:r>
              <a:rPr lang="en-US" sz="1200" dirty="0"/>
              <a:t>Measurable</a:t>
            </a:r>
          </a:p>
          <a:p>
            <a:pPr marL="171450" lvl="1" indent="-171450">
              <a:buFont typeface="Arial" panose="020B0604020202020204" pitchFamily="34" charset="0"/>
              <a:buChar char="•"/>
            </a:pPr>
            <a:r>
              <a:rPr lang="en-US" sz="1200" dirty="0"/>
              <a:t>Achievable</a:t>
            </a:r>
          </a:p>
          <a:p>
            <a:pPr marL="171450" lvl="1" indent="-171450">
              <a:buFont typeface="Arial" panose="020B0604020202020204" pitchFamily="34" charset="0"/>
              <a:buChar char="•"/>
            </a:pPr>
            <a:r>
              <a:rPr lang="en-US" sz="1200" dirty="0"/>
              <a:t>Relevant</a:t>
            </a:r>
          </a:p>
          <a:p>
            <a:pPr marL="171450" lvl="1" indent="-171450">
              <a:buFont typeface="Arial" panose="020B0604020202020204" pitchFamily="34" charset="0"/>
              <a:buChar char="•"/>
            </a:pPr>
            <a:r>
              <a:rPr lang="en-US" sz="1200" dirty="0"/>
              <a:t>Timely</a:t>
            </a:r>
          </a:p>
        </p:txBody>
      </p:sp>
      <p:sp>
        <p:nvSpPr>
          <p:cNvPr id="37" name="Rounded Rectangle 36">
            <a:extLst>
              <a:ext uri="{FF2B5EF4-FFF2-40B4-BE49-F238E27FC236}">
                <a16:creationId xmlns:a16="http://schemas.microsoft.com/office/drawing/2014/main" id="{C11916AD-CB5A-5248-A60D-7952B91ED3DD}"/>
              </a:ext>
            </a:extLst>
          </p:cNvPr>
          <p:cNvSpPr/>
          <p:nvPr/>
        </p:nvSpPr>
        <p:spPr>
          <a:xfrm>
            <a:off x="6211957" y="2862964"/>
            <a:ext cx="2038350" cy="2374051"/>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0" name="TextBox 39">
            <a:extLst>
              <a:ext uri="{FF2B5EF4-FFF2-40B4-BE49-F238E27FC236}">
                <a16:creationId xmlns:a16="http://schemas.microsoft.com/office/drawing/2014/main" id="{F911A10C-8309-B64F-B025-CEFB4AB604D4}"/>
              </a:ext>
            </a:extLst>
          </p:cNvPr>
          <p:cNvSpPr txBox="1"/>
          <p:nvPr/>
        </p:nvSpPr>
        <p:spPr>
          <a:xfrm>
            <a:off x="8690858" y="3250256"/>
            <a:ext cx="2038350" cy="1200329"/>
          </a:xfrm>
          <a:prstGeom prst="rect">
            <a:avLst/>
          </a:prstGeom>
          <a:noFill/>
        </p:spPr>
        <p:txBody>
          <a:bodyPr wrap="square" rtlCol="0">
            <a:spAutoFit/>
          </a:bodyPr>
          <a:lstStyle/>
          <a:p>
            <a:pPr algn="ctr"/>
            <a:r>
              <a:rPr lang="en-US" dirty="0"/>
              <a:t>Update project status &amp; win/loss status on DoorBuilder</a:t>
            </a:r>
          </a:p>
        </p:txBody>
      </p:sp>
      <p:sp>
        <p:nvSpPr>
          <p:cNvPr id="47" name="Rounded Rectangle 46">
            <a:extLst>
              <a:ext uri="{FF2B5EF4-FFF2-40B4-BE49-F238E27FC236}">
                <a16:creationId xmlns:a16="http://schemas.microsoft.com/office/drawing/2014/main" id="{5E0931F3-7B57-6E43-940F-FA6A678E4FDD}"/>
              </a:ext>
            </a:extLst>
          </p:cNvPr>
          <p:cNvSpPr/>
          <p:nvPr/>
        </p:nvSpPr>
        <p:spPr>
          <a:xfrm>
            <a:off x="3730673" y="2862964"/>
            <a:ext cx="2038350" cy="2374051"/>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0" name="TextBox 49">
            <a:extLst>
              <a:ext uri="{FF2B5EF4-FFF2-40B4-BE49-F238E27FC236}">
                <a16:creationId xmlns:a16="http://schemas.microsoft.com/office/drawing/2014/main" id="{13802DF2-84A5-9645-8410-EF1AB148F400}"/>
              </a:ext>
            </a:extLst>
          </p:cNvPr>
          <p:cNvSpPr txBox="1"/>
          <p:nvPr/>
        </p:nvSpPr>
        <p:spPr>
          <a:xfrm>
            <a:off x="6280693" y="3236821"/>
            <a:ext cx="1970805" cy="923330"/>
          </a:xfrm>
          <a:prstGeom prst="rect">
            <a:avLst/>
          </a:prstGeom>
          <a:noFill/>
        </p:spPr>
        <p:txBody>
          <a:bodyPr wrap="square" rtlCol="0">
            <a:spAutoFit/>
          </a:bodyPr>
          <a:lstStyle/>
          <a:p>
            <a:pPr algn="ctr"/>
            <a:r>
              <a:rPr lang="en-US" dirty="0"/>
              <a:t>Schedule Training Curriculum for Distribution</a:t>
            </a:r>
          </a:p>
        </p:txBody>
      </p:sp>
      <p:sp>
        <p:nvSpPr>
          <p:cNvPr id="51" name="Oval 50">
            <a:extLst>
              <a:ext uri="{FF2B5EF4-FFF2-40B4-BE49-F238E27FC236}">
                <a16:creationId xmlns:a16="http://schemas.microsoft.com/office/drawing/2014/main" id="{50E1DF21-4092-634E-B9A6-3B6664561C2A}"/>
              </a:ext>
            </a:extLst>
          </p:cNvPr>
          <p:cNvSpPr/>
          <p:nvPr/>
        </p:nvSpPr>
        <p:spPr>
          <a:xfrm>
            <a:off x="6702494" y="2184308"/>
            <a:ext cx="1052513" cy="10525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400" dirty="0">
              <a:solidFill>
                <a:schemeClr val="bg1"/>
              </a:solidFill>
            </a:endParaRPr>
          </a:p>
        </p:txBody>
      </p:sp>
      <p:sp>
        <p:nvSpPr>
          <p:cNvPr id="52" name="Oval 51">
            <a:extLst>
              <a:ext uri="{FF2B5EF4-FFF2-40B4-BE49-F238E27FC236}">
                <a16:creationId xmlns:a16="http://schemas.microsoft.com/office/drawing/2014/main" id="{058E59C7-F634-134E-B465-694ABCB23827}"/>
              </a:ext>
            </a:extLst>
          </p:cNvPr>
          <p:cNvSpPr/>
          <p:nvPr/>
        </p:nvSpPr>
        <p:spPr>
          <a:xfrm>
            <a:off x="9183778" y="2184308"/>
            <a:ext cx="1052513" cy="10525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400" dirty="0">
              <a:solidFill>
                <a:schemeClr val="bg1"/>
              </a:solidFill>
            </a:endParaRPr>
          </a:p>
        </p:txBody>
      </p:sp>
      <p:sp>
        <p:nvSpPr>
          <p:cNvPr id="53" name="Oval 52">
            <a:extLst>
              <a:ext uri="{FF2B5EF4-FFF2-40B4-BE49-F238E27FC236}">
                <a16:creationId xmlns:a16="http://schemas.microsoft.com/office/drawing/2014/main" id="{AB18C232-E1B1-5747-84E8-C40555FBDA5E}"/>
              </a:ext>
            </a:extLst>
          </p:cNvPr>
          <p:cNvSpPr/>
          <p:nvPr/>
        </p:nvSpPr>
        <p:spPr>
          <a:xfrm>
            <a:off x="4221210" y="2184308"/>
            <a:ext cx="1052513" cy="10525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400" dirty="0">
              <a:solidFill>
                <a:schemeClr val="bg1"/>
              </a:solidFill>
            </a:endParaRPr>
          </a:p>
        </p:txBody>
      </p:sp>
      <p:pic>
        <p:nvPicPr>
          <p:cNvPr id="103" name="Picture 102">
            <a:extLst>
              <a:ext uri="{FF2B5EF4-FFF2-40B4-BE49-F238E27FC236}">
                <a16:creationId xmlns:a16="http://schemas.microsoft.com/office/drawing/2014/main" id="{3882E64E-74EB-4546-A8CA-E70DC193E371}"/>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1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2023107" y="2465219"/>
            <a:ext cx="479586" cy="479586"/>
          </a:xfrm>
          <a:prstGeom prst="rect">
            <a:avLst/>
          </a:prstGeom>
        </p:spPr>
      </p:pic>
      <p:pic>
        <p:nvPicPr>
          <p:cNvPr id="104" name="Picture 103">
            <a:extLst>
              <a:ext uri="{FF2B5EF4-FFF2-40B4-BE49-F238E27FC236}">
                <a16:creationId xmlns:a16="http://schemas.microsoft.com/office/drawing/2014/main" id="{C2092C60-DEDD-894A-8A22-0E0101C8FD98}"/>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4485069" y="2452862"/>
            <a:ext cx="522091" cy="522091"/>
          </a:xfrm>
          <a:prstGeom prst="rect">
            <a:avLst/>
          </a:prstGeom>
        </p:spPr>
      </p:pic>
      <p:pic>
        <p:nvPicPr>
          <p:cNvPr id="105" name="Picture 104">
            <a:extLst>
              <a:ext uri="{FF2B5EF4-FFF2-40B4-BE49-F238E27FC236}">
                <a16:creationId xmlns:a16="http://schemas.microsoft.com/office/drawing/2014/main" id="{503697A2-6013-5C4E-9590-10F33BD04D1F}"/>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9448988" y="2440990"/>
            <a:ext cx="522091" cy="522091"/>
          </a:xfrm>
          <a:prstGeom prst="rect">
            <a:avLst/>
          </a:prstGeom>
        </p:spPr>
      </p:pic>
      <p:pic>
        <p:nvPicPr>
          <p:cNvPr id="106" name="Picture 105">
            <a:extLst>
              <a:ext uri="{FF2B5EF4-FFF2-40B4-BE49-F238E27FC236}">
                <a16:creationId xmlns:a16="http://schemas.microsoft.com/office/drawing/2014/main" id="{3A03A473-1E72-544A-AA3C-BD3A4B882046}"/>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6940089" y="2417903"/>
            <a:ext cx="577322" cy="577322"/>
          </a:xfrm>
          <a:prstGeom prst="rect">
            <a:avLst/>
          </a:prstGeom>
        </p:spPr>
      </p:pic>
      <p:sp>
        <p:nvSpPr>
          <p:cNvPr id="107" name="Slide Number Placeholder 4">
            <a:extLst>
              <a:ext uri="{FF2B5EF4-FFF2-40B4-BE49-F238E27FC236}">
                <a16:creationId xmlns:a16="http://schemas.microsoft.com/office/drawing/2014/main" id="{C33ECF1C-E1BD-A24E-B38A-71B7FF0F97A0}"/>
              </a:ext>
            </a:extLst>
          </p:cNvPr>
          <p:cNvSpPr>
            <a:spLocks noGrp="1"/>
          </p:cNvSpPr>
          <p:nvPr>
            <p:ph type="sldNum" sz="quarter" idx="2"/>
          </p:nvPr>
        </p:nvSpPr>
        <p:spPr>
          <a:xfrm>
            <a:off x="183820" y="6180730"/>
            <a:ext cx="263852" cy="261610"/>
          </a:xfrm>
        </p:spPr>
        <p:txBody>
          <a:bodyPr/>
          <a:lstStyle/>
          <a:p>
            <a:fld id="{86CB4B4D-7CA3-9044-876B-883B54F8677D}" type="slidenum">
              <a:rPr lang="en-US" smtClean="0"/>
              <a:t>28</a:t>
            </a:fld>
            <a:endParaRPr lang="en-US" dirty="0"/>
          </a:p>
        </p:txBody>
      </p:sp>
    </p:spTree>
    <p:extLst>
      <p:ext uri="{BB962C8B-B14F-4D97-AF65-F5344CB8AC3E}">
        <p14:creationId xmlns:p14="http://schemas.microsoft.com/office/powerpoint/2010/main" val="382283425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2DB530-2602-F246-AC4D-DC72F4E92372}"/>
              </a:ext>
            </a:extLst>
          </p:cNvPr>
          <p:cNvSpPr>
            <a:spLocks noGrp="1"/>
          </p:cNvSpPr>
          <p:nvPr>
            <p:ph type="title"/>
          </p:nvPr>
        </p:nvSpPr>
        <p:spPr/>
        <p:txBody>
          <a:bodyPr/>
          <a:lstStyle/>
          <a:p>
            <a:pPr algn="ctr"/>
            <a:r>
              <a:rPr lang="en-US" dirty="0"/>
              <a:t>Why are we creating a Playbook?</a:t>
            </a:r>
          </a:p>
        </p:txBody>
      </p:sp>
      <p:sp>
        <p:nvSpPr>
          <p:cNvPr id="8" name="Slide Number Placeholder 7">
            <a:extLst>
              <a:ext uri="{FF2B5EF4-FFF2-40B4-BE49-F238E27FC236}">
                <a16:creationId xmlns:a16="http://schemas.microsoft.com/office/drawing/2014/main" id="{52DE9B36-D8DD-E044-BAC1-98FCD6E0A2F5}"/>
              </a:ext>
            </a:extLst>
          </p:cNvPr>
          <p:cNvSpPr>
            <a:spLocks noGrp="1"/>
          </p:cNvSpPr>
          <p:nvPr>
            <p:ph type="sldNum" sz="quarter" idx="2"/>
          </p:nvPr>
        </p:nvSpPr>
        <p:spPr/>
        <p:txBody>
          <a:bodyPr/>
          <a:lstStyle/>
          <a:p>
            <a:fld id="{86CB4B4D-7CA3-9044-876B-883B54F8677D}" type="slidenum">
              <a:rPr lang="en-US" smtClean="0"/>
              <a:t>3</a:t>
            </a:fld>
            <a:endParaRPr lang="en-US" dirty="0"/>
          </a:p>
        </p:txBody>
      </p:sp>
      <p:sp>
        <p:nvSpPr>
          <p:cNvPr id="9" name="Oval 8">
            <a:extLst>
              <a:ext uri="{FF2B5EF4-FFF2-40B4-BE49-F238E27FC236}">
                <a16:creationId xmlns:a16="http://schemas.microsoft.com/office/drawing/2014/main" id="{E766C545-CF32-AB47-A853-39D52A6D9622}"/>
              </a:ext>
            </a:extLst>
          </p:cNvPr>
          <p:cNvSpPr/>
          <p:nvPr/>
        </p:nvSpPr>
        <p:spPr>
          <a:xfrm>
            <a:off x="1983740" y="2232773"/>
            <a:ext cx="1849120" cy="1849120"/>
          </a:xfrm>
          <a:prstGeom prst="ellipse">
            <a:avLst/>
          </a:prstGeom>
          <a:solidFill>
            <a:srgbClr val="677BC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677BC5"/>
                </a:solidFill>
                <a:effectLst/>
                <a:uFillTx/>
                <a:latin typeface="+mj-lt"/>
                <a:ea typeface="+mj-ea"/>
                <a:cs typeface="+mj-cs"/>
                <a:sym typeface="Arial"/>
              </a:rPr>
              <a:t>1</a:t>
            </a:r>
          </a:p>
        </p:txBody>
      </p:sp>
      <p:sp>
        <p:nvSpPr>
          <p:cNvPr id="10" name="Rectangle 9">
            <a:extLst>
              <a:ext uri="{FF2B5EF4-FFF2-40B4-BE49-F238E27FC236}">
                <a16:creationId xmlns:a16="http://schemas.microsoft.com/office/drawing/2014/main" id="{61A74358-B857-EE43-B895-DADCF5F23A8C}"/>
              </a:ext>
            </a:extLst>
          </p:cNvPr>
          <p:cNvSpPr/>
          <p:nvPr/>
        </p:nvSpPr>
        <p:spPr>
          <a:xfrm>
            <a:off x="1816100" y="4434362"/>
            <a:ext cx="2184400" cy="707886"/>
          </a:xfrm>
          <a:prstGeom prst="rect">
            <a:avLst/>
          </a:prstGeom>
        </p:spPr>
        <p:txBody>
          <a:bodyPr wrap="square">
            <a:spAutoFit/>
          </a:bodyPr>
          <a:lstStyle/>
          <a:p>
            <a:r>
              <a:rPr lang="en-US" sz="2000" dirty="0"/>
              <a:t>Provide a road map to success</a:t>
            </a:r>
          </a:p>
        </p:txBody>
      </p:sp>
      <p:sp>
        <p:nvSpPr>
          <p:cNvPr id="15" name="Oval 14">
            <a:extLst>
              <a:ext uri="{FF2B5EF4-FFF2-40B4-BE49-F238E27FC236}">
                <a16:creationId xmlns:a16="http://schemas.microsoft.com/office/drawing/2014/main" id="{8618A102-D91A-0440-9E7E-A947A15FCBA5}"/>
              </a:ext>
            </a:extLst>
          </p:cNvPr>
          <p:cNvSpPr/>
          <p:nvPr/>
        </p:nvSpPr>
        <p:spPr>
          <a:xfrm>
            <a:off x="5120640" y="2232773"/>
            <a:ext cx="1849120" cy="1849120"/>
          </a:xfrm>
          <a:prstGeom prst="ellipse">
            <a:avLst/>
          </a:prstGeom>
          <a:solidFill>
            <a:srgbClr val="C1E24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5400" dirty="0">
                <a:solidFill>
                  <a:schemeClr val="bg1"/>
                </a:solidFill>
              </a:rPr>
              <a:t>2</a:t>
            </a:r>
            <a:endParaRPr kumimoji="0" lang="en-US" sz="5400" b="0" i="0" u="none" strike="noStrike" cap="none" spc="0" normalizeH="0" baseline="0" dirty="0">
              <a:ln>
                <a:noFill/>
              </a:ln>
              <a:solidFill>
                <a:schemeClr val="bg1"/>
              </a:solidFill>
              <a:effectLst/>
              <a:uFillTx/>
              <a:sym typeface="Arial"/>
            </a:endParaRPr>
          </a:p>
        </p:txBody>
      </p:sp>
      <p:sp>
        <p:nvSpPr>
          <p:cNvPr id="16" name="Rectangle 15">
            <a:extLst>
              <a:ext uri="{FF2B5EF4-FFF2-40B4-BE49-F238E27FC236}">
                <a16:creationId xmlns:a16="http://schemas.microsoft.com/office/drawing/2014/main" id="{9B399A27-AA34-484C-852D-11522AFBC3EF}"/>
              </a:ext>
            </a:extLst>
          </p:cNvPr>
          <p:cNvSpPr/>
          <p:nvPr/>
        </p:nvSpPr>
        <p:spPr>
          <a:xfrm>
            <a:off x="5003800" y="4434362"/>
            <a:ext cx="2184400" cy="1015663"/>
          </a:xfrm>
          <a:prstGeom prst="rect">
            <a:avLst/>
          </a:prstGeom>
        </p:spPr>
        <p:txBody>
          <a:bodyPr wrap="square">
            <a:spAutoFit/>
          </a:bodyPr>
          <a:lstStyle/>
          <a:p>
            <a:r>
              <a:rPr lang="en-US" sz="2000" dirty="0"/>
              <a:t>Clarify roles and expectations</a:t>
            </a:r>
            <a:br>
              <a:rPr lang="en-US" sz="2000" dirty="0"/>
            </a:br>
            <a:endParaRPr lang="en-US" sz="2000" dirty="0"/>
          </a:p>
        </p:txBody>
      </p:sp>
      <p:sp>
        <p:nvSpPr>
          <p:cNvPr id="17" name="Oval 16">
            <a:extLst>
              <a:ext uri="{FF2B5EF4-FFF2-40B4-BE49-F238E27FC236}">
                <a16:creationId xmlns:a16="http://schemas.microsoft.com/office/drawing/2014/main" id="{6CE855B3-45BF-8249-A80E-8CC5448860E0}"/>
              </a:ext>
            </a:extLst>
          </p:cNvPr>
          <p:cNvSpPr/>
          <p:nvPr/>
        </p:nvSpPr>
        <p:spPr>
          <a:xfrm>
            <a:off x="8143908" y="2232772"/>
            <a:ext cx="1849120" cy="1849120"/>
          </a:xfrm>
          <a:prstGeom prst="ellipse">
            <a:avLst/>
          </a:prstGeom>
          <a:solidFill>
            <a:srgbClr val="59595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lang="en-US" sz="5400" dirty="0">
                <a:solidFill>
                  <a:schemeClr val="bg1"/>
                </a:solidFill>
              </a:rPr>
              <a:t>3</a:t>
            </a:r>
            <a:endParaRPr kumimoji="0" lang="en-US" sz="5400" b="0" i="0" u="none" strike="noStrike" cap="none" spc="0" normalizeH="0" baseline="0" dirty="0">
              <a:ln>
                <a:noFill/>
              </a:ln>
              <a:solidFill>
                <a:schemeClr val="bg1"/>
              </a:solidFill>
              <a:effectLst/>
              <a:uFillTx/>
              <a:sym typeface="Arial"/>
            </a:endParaRPr>
          </a:p>
        </p:txBody>
      </p:sp>
      <p:sp>
        <p:nvSpPr>
          <p:cNvPr id="18" name="Rectangle 17">
            <a:extLst>
              <a:ext uri="{FF2B5EF4-FFF2-40B4-BE49-F238E27FC236}">
                <a16:creationId xmlns:a16="http://schemas.microsoft.com/office/drawing/2014/main" id="{F5D4DD0A-0312-0A4F-9731-B55E54E30B7C}"/>
              </a:ext>
            </a:extLst>
          </p:cNvPr>
          <p:cNvSpPr/>
          <p:nvPr/>
        </p:nvSpPr>
        <p:spPr>
          <a:xfrm>
            <a:off x="8216900" y="4434362"/>
            <a:ext cx="2184400" cy="1077218"/>
          </a:xfrm>
          <a:prstGeom prst="rect">
            <a:avLst/>
          </a:prstGeom>
        </p:spPr>
        <p:txBody>
          <a:bodyPr wrap="square">
            <a:spAutoFit/>
          </a:bodyPr>
          <a:lstStyle/>
          <a:p>
            <a:r>
              <a:rPr lang="en-US" sz="3200" b="1" dirty="0">
                <a:solidFill>
                  <a:schemeClr val="bg2"/>
                </a:solidFill>
                <a:latin typeface="+mn-lt"/>
              </a:rPr>
              <a:t>We have your back</a:t>
            </a:r>
          </a:p>
        </p:txBody>
      </p:sp>
      <p:sp>
        <p:nvSpPr>
          <p:cNvPr id="19" name="Oval 18">
            <a:extLst>
              <a:ext uri="{FF2B5EF4-FFF2-40B4-BE49-F238E27FC236}">
                <a16:creationId xmlns:a16="http://schemas.microsoft.com/office/drawing/2014/main" id="{6E6AD410-4E53-734D-AC35-3B90D49DE48C}"/>
              </a:ext>
            </a:extLst>
          </p:cNvPr>
          <p:cNvSpPr/>
          <p:nvPr/>
        </p:nvSpPr>
        <p:spPr>
          <a:xfrm>
            <a:off x="1875789" y="2124822"/>
            <a:ext cx="2065021" cy="2065021"/>
          </a:xfrm>
          <a:prstGeom prst="ellipse">
            <a:avLst/>
          </a:prstGeom>
          <a:noFill/>
          <a:ln w="12700" cap="flat">
            <a:solidFill>
              <a:srgbClr val="677BC5"/>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bg1"/>
                </a:solidFill>
                <a:effectLst/>
                <a:uFillTx/>
                <a:latin typeface="+mj-lt"/>
                <a:ea typeface="+mj-ea"/>
                <a:cs typeface="+mj-cs"/>
                <a:sym typeface="Arial"/>
              </a:rPr>
              <a:t>1</a:t>
            </a:r>
          </a:p>
        </p:txBody>
      </p:sp>
      <p:sp>
        <p:nvSpPr>
          <p:cNvPr id="20" name="Oval 19">
            <a:extLst>
              <a:ext uri="{FF2B5EF4-FFF2-40B4-BE49-F238E27FC236}">
                <a16:creationId xmlns:a16="http://schemas.microsoft.com/office/drawing/2014/main" id="{59C16504-BD50-E849-B61F-28713561BAA8}"/>
              </a:ext>
            </a:extLst>
          </p:cNvPr>
          <p:cNvSpPr/>
          <p:nvPr/>
        </p:nvSpPr>
        <p:spPr>
          <a:xfrm>
            <a:off x="4991968" y="2124822"/>
            <a:ext cx="2065021" cy="2065021"/>
          </a:xfrm>
          <a:prstGeom prst="ellipse">
            <a:avLst/>
          </a:prstGeom>
          <a:noFill/>
          <a:ln w="12700" cap="flat">
            <a:solidFill>
              <a:srgbClr val="677BC5"/>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rgbClr val="677BC5"/>
              </a:solidFill>
              <a:effectLst/>
              <a:uFillTx/>
              <a:latin typeface="+mj-lt"/>
              <a:ea typeface="+mj-ea"/>
              <a:cs typeface="+mj-cs"/>
              <a:sym typeface="Arial"/>
            </a:endParaRPr>
          </a:p>
        </p:txBody>
      </p:sp>
      <p:sp>
        <p:nvSpPr>
          <p:cNvPr id="21" name="Oval 20">
            <a:extLst>
              <a:ext uri="{FF2B5EF4-FFF2-40B4-BE49-F238E27FC236}">
                <a16:creationId xmlns:a16="http://schemas.microsoft.com/office/drawing/2014/main" id="{F4B89DA8-1B32-1049-B826-096AC8867C1A}"/>
              </a:ext>
            </a:extLst>
          </p:cNvPr>
          <p:cNvSpPr/>
          <p:nvPr/>
        </p:nvSpPr>
        <p:spPr>
          <a:xfrm>
            <a:off x="8035958" y="2124822"/>
            <a:ext cx="2065021" cy="2065021"/>
          </a:xfrm>
          <a:prstGeom prst="ellipse">
            <a:avLst/>
          </a:prstGeom>
          <a:noFill/>
          <a:ln w="12700" cap="flat">
            <a:solidFill>
              <a:srgbClr val="677BC5"/>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rgbClr val="677BC5"/>
              </a:solidFill>
              <a:effectLst/>
              <a:uFillTx/>
              <a:latin typeface="+mj-lt"/>
              <a:ea typeface="+mj-ea"/>
              <a:cs typeface="+mj-cs"/>
              <a:sym typeface="Aria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2F8083-A783-4A9E-AD00-B5A2A641ABC4}"/>
              </a:ext>
            </a:extLst>
          </p:cNvPr>
          <p:cNvSpPr>
            <a:spLocks noGrp="1"/>
          </p:cNvSpPr>
          <p:nvPr>
            <p:ph type="sldNum" sz="quarter" idx="2"/>
          </p:nvPr>
        </p:nvSpPr>
        <p:spPr/>
        <p:txBody>
          <a:bodyPr/>
          <a:lstStyle/>
          <a:p>
            <a:fld id="{86CB4B4D-7CA3-9044-876B-883B54F8677D}" type="slidenum">
              <a:rPr lang="en-US" smtClean="0"/>
              <a:t>4</a:t>
            </a:fld>
            <a:endParaRPr lang="en-US" dirty="0"/>
          </a:p>
        </p:txBody>
      </p:sp>
      <p:sp>
        <p:nvSpPr>
          <p:cNvPr id="9" name="TextBox 8">
            <a:extLst>
              <a:ext uri="{FF2B5EF4-FFF2-40B4-BE49-F238E27FC236}">
                <a16:creationId xmlns:a16="http://schemas.microsoft.com/office/drawing/2014/main" id="{5373D2B4-B4E5-4363-9D79-9FF3D9F35902}"/>
              </a:ext>
            </a:extLst>
          </p:cNvPr>
          <p:cNvSpPr txBox="1"/>
          <p:nvPr/>
        </p:nvSpPr>
        <p:spPr>
          <a:xfrm>
            <a:off x="3908349" y="852129"/>
            <a:ext cx="544179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Arial"/>
              </a:rPr>
              <a:t>Road Map to Success</a:t>
            </a:r>
          </a:p>
        </p:txBody>
      </p:sp>
      <p:pic>
        <p:nvPicPr>
          <p:cNvPr id="2" name="Picture 1">
            <a:extLst>
              <a:ext uri="{FF2B5EF4-FFF2-40B4-BE49-F238E27FC236}">
                <a16:creationId xmlns:a16="http://schemas.microsoft.com/office/drawing/2014/main" id="{3B0251C0-6C8C-4218-8DA0-D2CA5D005744}"/>
              </a:ext>
            </a:extLst>
          </p:cNvPr>
          <p:cNvPicPr>
            <a:picLocks noChangeAspect="1"/>
          </p:cNvPicPr>
          <p:nvPr/>
        </p:nvPicPr>
        <p:blipFill>
          <a:blip r:embed="rId3"/>
          <a:stretch>
            <a:fillRect/>
          </a:stretch>
        </p:blipFill>
        <p:spPr>
          <a:xfrm>
            <a:off x="523173" y="346068"/>
            <a:ext cx="2667372" cy="2810267"/>
          </a:xfrm>
          <a:prstGeom prst="rect">
            <a:avLst/>
          </a:prstGeom>
        </p:spPr>
      </p:pic>
      <p:pic>
        <p:nvPicPr>
          <p:cNvPr id="3" name="Picture 2">
            <a:extLst>
              <a:ext uri="{FF2B5EF4-FFF2-40B4-BE49-F238E27FC236}">
                <a16:creationId xmlns:a16="http://schemas.microsoft.com/office/drawing/2014/main" id="{84B849C1-C823-41C0-BC12-90BC7C62D3A1}"/>
              </a:ext>
            </a:extLst>
          </p:cNvPr>
          <p:cNvPicPr>
            <a:picLocks noChangeAspect="1"/>
          </p:cNvPicPr>
          <p:nvPr/>
        </p:nvPicPr>
        <p:blipFill>
          <a:blip r:embed="rId4"/>
          <a:stretch>
            <a:fillRect/>
          </a:stretch>
        </p:blipFill>
        <p:spPr>
          <a:xfrm>
            <a:off x="3100785" y="1560014"/>
            <a:ext cx="7596455" cy="4740118"/>
          </a:xfrm>
          <a:prstGeom prst="rect">
            <a:avLst/>
          </a:prstGeom>
        </p:spPr>
      </p:pic>
      <p:pic>
        <p:nvPicPr>
          <p:cNvPr id="5" name="Picture 4">
            <a:extLst>
              <a:ext uri="{FF2B5EF4-FFF2-40B4-BE49-F238E27FC236}">
                <a16:creationId xmlns:a16="http://schemas.microsoft.com/office/drawing/2014/main" id="{9BBC395A-A18A-4358-A0CE-A6720F86DA7B}"/>
              </a:ext>
            </a:extLst>
          </p:cNvPr>
          <p:cNvPicPr>
            <a:picLocks noChangeAspect="1"/>
          </p:cNvPicPr>
          <p:nvPr/>
        </p:nvPicPr>
        <p:blipFill>
          <a:blip r:embed="rId5"/>
          <a:stretch>
            <a:fillRect/>
          </a:stretch>
        </p:blipFill>
        <p:spPr>
          <a:xfrm>
            <a:off x="9945539" y="1386915"/>
            <a:ext cx="1791677" cy="1769420"/>
          </a:xfrm>
          <a:prstGeom prst="rect">
            <a:avLst/>
          </a:prstGeom>
        </p:spPr>
      </p:pic>
      <p:pic>
        <p:nvPicPr>
          <p:cNvPr id="7" name="Picture 6" descr="A sign on the side of the road&#10;&#10;Description automatically generated">
            <a:extLst>
              <a:ext uri="{FF2B5EF4-FFF2-40B4-BE49-F238E27FC236}">
                <a16:creationId xmlns:a16="http://schemas.microsoft.com/office/drawing/2014/main" id="{79B4EE41-3BAA-4646-82E6-A583F9CD9B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225" y="3363566"/>
            <a:ext cx="2194560" cy="2926080"/>
          </a:xfrm>
          <a:prstGeom prst="rect">
            <a:avLst/>
          </a:prstGeom>
        </p:spPr>
      </p:pic>
    </p:spTree>
    <p:extLst>
      <p:ext uri="{BB962C8B-B14F-4D97-AF65-F5344CB8AC3E}">
        <p14:creationId xmlns:p14="http://schemas.microsoft.com/office/powerpoint/2010/main" val="26901442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964C01-C3E0-42AF-9A1E-7D5961FE7CA7}"/>
              </a:ext>
            </a:extLst>
          </p:cNvPr>
          <p:cNvSpPr>
            <a:spLocks noGrp="1"/>
          </p:cNvSpPr>
          <p:nvPr>
            <p:ph type="body" sz="quarter" idx="1"/>
          </p:nvPr>
        </p:nvSpPr>
        <p:spPr>
          <a:xfrm>
            <a:off x="3779566" y="1604803"/>
            <a:ext cx="7948608" cy="1327968"/>
          </a:xfrm>
        </p:spPr>
        <p:txBody>
          <a:bodyPr/>
          <a:lstStyle/>
          <a:p>
            <a:r>
              <a:rPr lang="en-US" b="1" dirty="0"/>
              <a:t>Factory:</a:t>
            </a:r>
          </a:p>
          <a:p>
            <a:pPr marL="285750" indent="-285750">
              <a:buFont typeface="Arial" panose="020B0604020202020204" pitchFamily="34" charset="0"/>
              <a:buChar char="•"/>
            </a:pPr>
            <a:r>
              <a:rPr lang="en-US" sz="1400" dirty="0"/>
              <a:t>Quality Product, on time delivery. No exceptions!</a:t>
            </a:r>
          </a:p>
          <a:p>
            <a:pPr marL="285750" indent="-285750">
              <a:buFont typeface="Arial" panose="020B0604020202020204" pitchFamily="34" charset="0"/>
              <a:buChar char="•"/>
            </a:pPr>
            <a:r>
              <a:rPr lang="en-US" sz="1400" dirty="0"/>
              <a:t>Expertise (manufacturing, code compliance, fire ratings, etc.) </a:t>
            </a:r>
          </a:p>
          <a:p>
            <a:pPr marL="285750" indent="-285750">
              <a:buFont typeface="Arial" panose="020B0604020202020204" pitchFamily="34" charset="0"/>
              <a:buChar char="•"/>
            </a:pPr>
            <a:r>
              <a:rPr lang="en-US" sz="1400" dirty="0"/>
              <a:t>Tools (presentations, DoorBuilder, Construct Connect, Training Modules etc.)</a:t>
            </a:r>
          </a:p>
          <a:p>
            <a:pPr marL="285750" indent="-285750">
              <a:buFont typeface="Arial" panose="020B0604020202020204" pitchFamily="34" charset="0"/>
              <a:buChar char="•"/>
            </a:pPr>
            <a:r>
              <a:rPr lang="en-US" sz="1400" dirty="0">
                <a:solidFill>
                  <a:schemeClr val="tx1"/>
                </a:solidFill>
              </a:rPr>
              <a:t>Rapid Response Team (website, quoting, service., etc.)</a:t>
            </a:r>
          </a:p>
          <a:p>
            <a:pPr marL="285750" indent="-285750">
              <a:buFont typeface="Arial" panose="020B0604020202020204" pitchFamily="34" charset="0"/>
              <a:buChar char="•"/>
            </a:pPr>
            <a:endParaRPr lang="en-US" sz="1400" dirty="0"/>
          </a:p>
        </p:txBody>
      </p:sp>
      <p:sp>
        <p:nvSpPr>
          <p:cNvPr id="3" name="Text Placeholder 2">
            <a:extLst>
              <a:ext uri="{FF2B5EF4-FFF2-40B4-BE49-F238E27FC236}">
                <a16:creationId xmlns:a16="http://schemas.microsoft.com/office/drawing/2014/main" id="{F80C22BA-C8AE-4804-92A5-95E64D7623B6}"/>
              </a:ext>
            </a:extLst>
          </p:cNvPr>
          <p:cNvSpPr>
            <a:spLocks noGrp="1"/>
          </p:cNvSpPr>
          <p:nvPr>
            <p:ph type="body" sz="quarter" idx="13"/>
          </p:nvPr>
        </p:nvSpPr>
        <p:spPr>
          <a:xfrm>
            <a:off x="3779566" y="535278"/>
            <a:ext cx="4859337" cy="713660"/>
          </a:xfrm>
        </p:spPr>
        <p:txBody>
          <a:bodyPr>
            <a:normAutofit fontScale="92500"/>
          </a:bodyPr>
          <a:lstStyle/>
          <a:p>
            <a:r>
              <a:rPr lang="en-US" sz="3200" dirty="0"/>
              <a:t>Clarify Roles and Expectations</a:t>
            </a:r>
          </a:p>
        </p:txBody>
      </p:sp>
      <p:sp>
        <p:nvSpPr>
          <p:cNvPr id="4" name="Slide Number Placeholder 3">
            <a:extLst>
              <a:ext uri="{FF2B5EF4-FFF2-40B4-BE49-F238E27FC236}">
                <a16:creationId xmlns:a16="http://schemas.microsoft.com/office/drawing/2014/main" id="{BFCD2788-840B-4B46-B508-E96ACE752A99}"/>
              </a:ext>
            </a:extLst>
          </p:cNvPr>
          <p:cNvSpPr>
            <a:spLocks noGrp="1"/>
          </p:cNvSpPr>
          <p:nvPr>
            <p:ph type="sldNum" sz="quarter" idx="2"/>
          </p:nvPr>
        </p:nvSpPr>
        <p:spPr/>
        <p:txBody>
          <a:bodyPr/>
          <a:lstStyle/>
          <a:p>
            <a:fld id="{86CB4B4D-7CA3-9044-876B-883B54F8677D}" type="slidenum">
              <a:rPr lang="en-US" smtClean="0"/>
              <a:t>5</a:t>
            </a:fld>
            <a:endParaRPr lang="en-US" dirty="0"/>
          </a:p>
        </p:txBody>
      </p:sp>
      <p:sp>
        <p:nvSpPr>
          <p:cNvPr id="6" name="Text Placeholder 1">
            <a:extLst>
              <a:ext uri="{FF2B5EF4-FFF2-40B4-BE49-F238E27FC236}">
                <a16:creationId xmlns:a16="http://schemas.microsoft.com/office/drawing/2014/main" id="{2FB669FB-A3BA-44D7-AD44-D417FF1EB6AB}"/>
              </a:ext>
            </a:extLst>
          </p:cNvPr>
          <p:cNvSpPr txBox="1">
            <a:spLocks/>
          </p:cNvSpPr>
          <p:nvPr/>
        </p:nvSpPr>
        <p:spPr>
          <a:xfrm>
            <a:off x="865380" y="3127829"/>
            <a:ext cx="4876411" cy="221360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l" defTabSz="914400" rtl="0" latinLnBrk="0">
              <a:lnSpc>
                <a:spcPct val="90000"/>
              </a:lnSpc>
              <a:spcBef>
                <a:spcPts val="600"/>
              </a:spcBef>
              <a:spcAft>
                <a:spcPts val="0"/>
              </a:spcAft>
              <a:buClrTx/>
              <a:buSzTx/>
              <a:buFontTx/>
              <a:buNone/>
              <a:tabLst/>
              <a:defRPr sz="1600" b="0" i="0" u="none" strike="noStrike" cap="none" spc="0" baseline="0">
                <a:ln>
                  <a:noFill/>
                </a:ln>
                <a:solidFill>
                  <a:srgbClr val="595959"/>
                </a:solidFill>
                <a:uFillTx/>
                <a:latin typeface="Calibri Light" panose="020F0302020204030204" pitchFamily="34" charset="0"/>
                <a:ea typeface="+mj-ea"/>
                <a:cs typeface="Calibri Light" panose="020F0302020204030204" pitchFamily="34" charset="0"/>
                <a:sym typeface="Arial"/>
              </a:defRPr>
            </a:lvl1pPr>
            <a:lvl2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2pPr>
            <a:lvl3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3pPr>
            <a:lvl4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4pPr>
            <a:lvl5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5pPr>
            <a:lvl6pPr marL="24892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6pPr>
            <a:lvl7pPr marL="29464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7pPr>
            <a:lvl8pPr marL="34036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8pPr>
            <a:lvl9pPr marL="38608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9pPr>
          </a:lstStyle>
          <a:p>
            <a:pPr hangingPunct="1"/>
            <a:r>
              <a:rPr lang="en-US" b="1" dirty="0"/>
              <a:t>Sales Rep:</a:t>
            </a:r>
          </a:p>
          <a:p>
            <a:pPr marL="171450" indent="-171450" hangingPunct="1">
              <a:buFont typeface="Arial" panose="020B0604020202020204" pitchFamily="34" charset="0"/>
              <a:buChar char="•"/>
            </a:pPr>
            <a:r>
              <a:rPr lang="en-US" sz="1400" dirty="0"/>
              <a:t>Identify &amp; open distribution</a:t>
            </a:r>
          </a:p>
          <a:p>
            <a:pPr marL="171450" indent="-171450" hangingPunct="1">
              <a:buFont typeface="Arial" panose="020B0604020202020204" pitchFamily="34" charset="0"/>
              <a:buChar char="•"/>
            </a:pPr>
            <a:r>
              <a:rPr lang="en-US" sz="1400" dirty="0"/>
              <a:t>Develop &amp; train distributor network</a:t>
            </a:r>
          </a:p>
          <a:p>
            <a:pPr marL="171450" indent="-171450" hangingPunct="1">
              <a:buFont typeface="Arial" panose="020B0604020202020204" pitchFamily="34" charset="0"/>
              <a:buChar char="•"/>
            </a:pPr>
            <a:r>
              <a:rPr lang="en-US" sz="1400" dirty="0"/>
              <a:t>Promote Total Door through AIA &amp; code presentations</a:t>
            </a:r>
          </a:p>
          <a:p>
            <a:pPr marL="171450" indent="-171450" hangingPunct="1">
              <a:buFont typeface="Arial" panose="020B0604020202020204" pitchFamily="34" charset="0"/>
              <a:buChar char="•"/>
            </a:pPr>
            <a:r>
              <a:rPr lang="en-US" sz="1400" dirty="0"/>
              <a:t>Monitor close rates through DoorBuilder</a:t>
            </a:r>
          </a:p>
          <a:p>
            <a:pPr marL="171450" indent="-171450" hangingPunct="1">
              <a:buFont typeface="Arial" panose="020B0604020202020204" pitchFamily="34" charset="0"/>
              <a:buChar char="•"/>
            </a:pPr>
            <a:r>
              <a:rPr lang="en-US" sz="1400" dirty="0"/>
              <a:t>Provide feedback to the Rep Advisory Council</a:t>
            </a:r>
          </a:p>
        </p:txBody>
      </p:sp>
      <p:sp>
        <p:nvSpPr>
          <p:cNvPr id="7" name="Text Placeholder 1">
            <a:extLst>
              <a:ext uri="{FF2B5EF4-FFF2-40B4-BE49-F238E27FC236}">
                <a16:creationId xmlns:a16="http://schemas.microsoft.com/office/drawing/2014/main" id="{AAA0E051-0AA3-46B3-BED1-0D8BA5FD181E}"/>
              </a:ext>
            </a:extLst>
          </p:cNvPr>
          <p:cNvSpPr txBox="1">
            <a:spLocks/>
          </p:cNvSpPr>
          <p:nvPr/>
        </p:nvSpPr>
        <p:spPr>
          <a:xfrm>
            <a:off x="6200697" y="3127829"/>
            <a:ext cx="4876411" cy="221360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l" defTabSz="914400" rtl="0" latinLnBrk="0">
              <a:lnSpc>
                <a:spcPct val="90000"/>
              </a:lnSpc>
              <a:spcBef>
                <a:spcPts val="600"/>
              </a:spcBef>
              <a:spcAft>
                <a:spcPts val="0"/>
              </a:spcAft>
              <a:buClrTx/>
              <a:buSzTx/>
              <a:buFontTx/>
              <a:buNone/>
              <a:tabLst/>
              <a:defRPr sz="1600" b="0" i="0" u="none" strike="noStrike" cap="none" spc="0" baseline="0">
                <a:ln>
                  <a:noFill/>
                </a:ln>
                <a:solidFill>
                  <a:srgbClr val="595959"/>
                </a:solidFill>
                <a:uFillTx/>
                <a:latin typeface="Calibri Light" panose="020F0302020204030204" pitchFamily="34" charset="0"/>
                <a:ea typeface="+mj-ea"/>
                <a:cs typeface="Calibri Light" panose="020F0302020204030204" pitchFamily="34" charset="0"/>
                <a:sym typeface="Arial"/>
              </a:defRPr>
            </a:lvl1pPr>
            <a:lvl2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2pPr>
            <a:lvl3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3pPr>
            <a:lvl4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4pPr>
            <a:lvl5pPr marL="0" marR="0" indent="-2286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5pPr>
            <a:lvl6pPr marL="24892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6pPr>
            <a:lvl7pPr marL="29464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7pPr>
            <a:lvl8pPr marL="34036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8pPr>
            <a:lvl9pPr marL="3860800" marR="0" indent="-203200" algn="l" defTabSz="914400" rtl="0" latinLnBrk="0">
              <a:lnSpc>
                <a:spcPct val="90000"/>
              </a:lnSpc>
              <a:spcBef>
                <a:spcPts val="600"/>
              </a:spcBef>
              <a:spcAft>
                <a:spcPts val="0"/>
              </a:spcAft>
              <a:buClrTx/>
              <a:buSzPct val="100000"/>
              <a:buFontTx/>
              <a:buChar char="•"/>
              <a:tabLst/>
              <a:defRPr sz="1600" b="0" i="0" u="none" strike="noStrike" cap="none" spc="0" baseline="0">
                <a:ln>
                  <a:noFill/>
                </a:ln>
                <a:solidFill>
                  <a:srgbClr val="595959"/>
                </a:solidFill>
                <a:uFillTx/>
                <a:latin typeface="+mj-lt"/>
                <a:ea typeface="+mj-ea"/>
                <a:cs typeface="+mj-cs"/>
                <a:sym typeface="Arial"/>
              </a:defRPr>
            </a:lvl9pPr>
          </a:lstStyle>
          <a:p>
            <a:pPr hangingPunct="1"/>
            <a:r>
              <a:rPr lang="en-US" b="1" dirty="0"/>
              <a:t>Distributor:</a:t>
            </a:r>
          </a:p>
          <a:p>
            <a:pPr marL="171450" indent="-171450" hangingPunct="1">
              <a:buFont typeface="Arial" panose="020B0604020202020204" pitchFamily="34" charset="0"/>
              <a:buChar char="•"/>
            </a:pPr>
            <a:r>
              <a:rPr lang="en-US" sz="1400" dirty="0"/>
              <a:t>Attend factory Sales &amp; Installation training</a:t>
            </a:r>
          </a:p>
          <a:p>
            <a:pPr marL="171450" indent="-171450" hangingPunct="1">
              <a:buFont typeface="Arial" panose="020B0604020202020204" pitchFamily="34" charset="0"/>
              <a:buChar char="•"/>
            </a:pPr>
            <a:r>
              <a:rPr lang="en-US" sz="1400" dirty="0"/>
              <a:t>Close projects</a:t>
            </a:r>
          </a:p>
          <a:p>
            <a:pPr marL="171450" indent="-171450" hangingPunct="1">
              <a:buFont typeface="Arial" panose="020B0604020202020204" pitchFamily="34" charset="0"/>
              <a:buChar char="•"/>
            </a:pPr>
            <a:r>
              <a:rPr lang="en-US" sz="1400" dirty="0"/>
              <a:t>Project manage projects including proper installation</a:t>
            </a:r>
          </a:p>
          <a:p>
            <a:pPr marL="171450" indent="-171450" hangingPunct="1">
              <a:buFont typeface="Arial" panose="020B0604020202020204" pitchFamily="34" charset="0"/>
              <a:buChar char="•"/>
            </a:pPr>
            <a:r>
              <a:rPr lang="en-US" sz="1400" dirty="0"/>
              <a:t>Service existing projects in the area</a:t>
            </a:r>
          </a:p>
        </p:txBody>
      </p:sp>
      <p:pic>
        <p:nvPicPr>
          <p:cNvPr id="8" name="Picture 7">
            <a:extLst>
              <a:ext uri="{FF2B5EF4-FFF2-40B4-BE49-F238E27FC236}">
                <a16:creationId xmlns:a16="http://schemas.microsoft.com/office/drawing/2014/main" id="{EBEA5C26-E12E-4AFA-8D63-A8BE24F1C471}"/>
              </a:ext>
            </a:extLst>
          </p:cNvPr>
          <p:cNvPicPr>
            <a:picLocks noChangeAspect="1"/>
          </p:cNvPicPr>
          <p:nvPr/>
        </p:nvPicPr>
        <p:blipFill>
          <a:blip r:embed="rId3"/>
          <a:stretch>
            <a:fillRect/>
          </a:stretch>
        </p:blipFill>
        <p:spPr>
          <a:xfrm>
            <a:off x="768941" y="535278"/>
            <a:ext cx="2600688" cy="2448267"/>
          </a:xfrm>
          <a:prstGeom prst="rect">
            <a:avLst/>
          </a:prstGeom>
        </p:spPr>
      </p:pic>
    </p:spTree>
    <p:extLst>
      <p:ext uri="{BB962C8B-B14F-4D97-AF65-F5344CB8AC3E}">
        <p14:creationId xmlns:p14="http://schemas.microsoft.com/office/powerpoint/2010/main" val="1806300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D49B98-4CE5-4C1C-A1D8-F098F5162980}"/>
              </a:ext>
            </a:extLst>
          </p:cNvPr>
          <p:cNvSpPr>
            <a:spLocks noGrp="1"/>
          </p:cNvSpPr>
          <p:nvPr>
            <p:ph type="body" sz="quarter" idx="13"/>
          </p:nvPr>
        </p:nvSpPr>
        <p:spPr>
          <a:xfrm>
            <a:off x="4086125" y="340449"/>
            <a:ext cx="4859337" cy="958986"/>
          </a:xfrm>
        </p:spPr>
        <p:txBody>
          <a:bodyPr>
            <a:normAutofit/>
          </a:bodyPr>
          <a:lstStyle/>
          <a:p>
            <a:pPr algn="ctr"/>
            <a:r>
              <a:rPr lang="en-US" sz="3200" b="1" dirty="0">
                <a:latin typeface="Calibri" panose="020F0502020204030204" pitchFamily="34" charset="0"/>
                <a:cs typeface="Calibri" panose="020F0502020204030204" pitchFamily="34" charset="0"/>
              </a:rPr>
              <a:t>We Have Your Back</a:t>
            </a:r>
          </a:p>
        </p:txBody>
      </p:sp>
      <p:sp>
        <p:nvSpPr>
          <p:cNvPr id="4" name="Slide Number Placeholder 3">
            <a:extLst>
              <a:ext uri="{FF2B5EF4-FFF2-40B4-BE49-F238E27FC236}">
                <a16:creationId xmlns:a16="http://schemas.microsoft.com/office/drawing/2014/main" id="{914817EB-72F4-4A16-B607-33593DD14BBD}"/>
              </a:ext>
            </a:extLst>
          </p:cNvPr>
          <p:cNvSpPr>
            <a:spLocks noGrp="1"/>
          </p:cNvSpPr>
          <p:nvPr>
            <p:ph type="sldNum" sz="quarter" idx="2"/>
          </p:nvPr>
        </p:nvSpPr>
        <p:spPr/>
        <p:txBody>
          <a:bodyPr/>
          <a:lstStyle/>
          <a:p>
            <a:fld id="{86CB4B4D-7CA3-9044-876B-883B54F8677D}" type="slidenum">
              <a:rPr lang="en-US" smtClean="0"/>
              <a:t>6</a:t>
            </a:fld>
            <a:endParaRPr lang="en-US" dirty="0"/>
          </a:p>
        </p:txBody>
      </p:sp>
      <p:pic>
        <p:nvPicPr>
          <p:cNvPr id="7" name="Picture 6" descr="A bag of luggage sitting on top of a suitcase&#10;&#10;Description automatically generated">
            <a:extLst>
              <a:ext uri="{FF2B5EF4-FFF2-40B4-BE49-F238E27FC236}">
                <a16:creationId xmlns:a16="http://schemas.microsoft.com/office/drawing/2014/main" id="{D4CAE12D-F729-47CF-ADCB-34BBDD3C4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66" y="3002413"/>
            <a:ext cx="1945888" cy="2918832"/>
          </a:xfrm>
          <a:prstGeom prst="rect">
            <a:avLst/>
          </a:prstGeom>
        </p:spPr>
      </p:pic>
      <p:pic>
        <p:nvPicPr>
          <p:cNvPr id="9" name="Picture 8" descr="A group of people standing in front of a crowd&#10;&#10;Description automatically generated">
            <a:extLst>
              <a:ext uri="{FF2B5EF4-FFF2-40B4-BE49-F238E27FC236}">
                <a16:creationId xmlns:a16="http://schemas.microsoft.com/office/drawing/2014/main" id="{08CA928B-DAA0-4C86-8A16-34E24F13F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4147" y="1855478"/>
            <a:ext cx="8073483" cy="4456057"/>
          </a:xfrm>
          <a:prstGeom prst="rect">
            <a:avLst/>
          </a:prstGeom>
        </p:spPr>
      </p:pic>
      <p:pic>
        <p:nvPicPr>
          <p:cNvPr id="2" name="Picture 1">
            <a:extLst>
              <a:ext uri="{FF2B5EF4-FFF2-40B4-BE49-F238E27FC236}">
                <a16:creationId xmlns:a16="http://schemas.microsoft.com/office/drawing/2014/main" id="{BE74A947-81E0-4F91-AE1E-BD7123B74048}"/>
              </a:ext>
            </a:extLst>
          </p:cNvPr>
          <p:cNvPicPr>
            <a:picLocks noChangeAspect="1"/>
          </p:cNvPicPr>
          <p:nvPr/>
        </p:nvPicPr>
        <p:blipFill>
          <a:blip r:embed="rId5"/>
          <a:stretch>
            <a:fillRect/>
          </a:stretch>
        </p:blipFill>
        <p:spPr>
          <a:xfrm>
            <a:off x="802250" y="430304"/>
            <a:ext cx="2467319" cy="2572109"/>
          </a:xfrm>
          <a:prstGeom prst="rect">
            <a:avLst/>
          </a:prstGeom>
        </p:spPr>
      </p:pic>
    </p:spTree>
    <p:extLst>
      <p:ext uri="{BB962C8B-B14F-4D97-AF65-F5344CB8AC3E}">
        <p14:creationId xmlns:p14="http://schemas.microsoft.com/office/powerpoint/2010/main" val="253027335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77BC5"/>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AB886D8-1A49-B941-8477-925A257124EF}"/>
              </a:ext>
            </a:extLst>
          </p:cNvPr>
          <p:cNvPicPr>
            <a:picLocks noGrp="1" noChangeAspect="1"/>
          </p:cNvPicPr>
          <p:nvPr>
            <p:ph type="pic" sz="half" idx="13"/>
          </p:nvPr>
        </p:nvPicPr>
        <p:blipFill>
          <a:blip r:embed="rId3" cstate="print">
            <a:alphaModFix amt="39000"/>
            <a:extLst>
              <a:ext uri="{28A0092B-C50C-407E-A947-70E740481C1C}">
                <a14:useLocalDpi xmlns:a14="http://schemas.microsoft.com/office/drawing/2010/main" val="0"/>
              </a:ext>
            </a:extLst>
          </a:blip>
          <a:srcRect/>
          <a:stretch/>
        </p:blipFill>
        <p:spPr>
          <a:xfrm>
            <a:off x="1870647" y="509954"/>
            <a:ext cx="8757138" cy="5838092"/>
          </a:xfrm>
          <a:effectLst>
            <a:outerShdw blurRad="50800" dist="50800" dir="5400000" algn="ctr" rotWithShape="0">
              <a:schemeClr val="bg1">
                <a:lumMod val="85000"/>
              </a:schemeClr>
            </a:outerShdw>
          </a:effectLst>
        </p:spPr>
      </p:pic>
      <p:sp>
        <p:nvSpPr>
          <p:cNvPr id="103" name="Text Placeholder 3"/>
          <p:cNvSpPr txBox="1">
            <a:spLocks noGrp="1"/>
          </p:cNvSpPr>
          <p:nvPr>
            <p:ph type="subTitle" sz="quarter" idx="4294967295"/>
          </p:nvPr>
        </p:nvSpPr>
        <p:spPr>
          <a:xfrm>
            <a:off x="854401" y="1342697"/>
            <a:ext cx="4898700" cy="1463041"/>
          </a:xfrm>
          <a:prstGeom prst="rect">
            <a:avLst/>
          </a:prstGeom>
        </p:spPr>
        <p:txBody>
          <a:bodyPr anchor="ctr">
            <a:noAutofit/>
          </a:bodyPr>
          <a:lstStyle/>
          <a:p>
            <a:pPr lvl="1" indent="0">
              <a:lnSpc>
                <a:spcPct val="81000"/>
              </a:lnSpc>
              <a:spcBef>
                <a:spcPts val="0"/>
              </a:spcBef>
              <a:buNone/>
              <a:defRPr sz="2700">
                <a:solidFill>
                  <a:schemeClr val="accent1"/>
                </a:solidFill>
              </a:defRPr>
            </a:pPr>
            <a:r>
              <a:rPr lang="en-US" sz="4800" b="1" dirty="0">
                <a:solidFill>
                  <a:schemeClr val="bg1"/>
                </a:solidFill>
                <a:latin typeface="Calibri" panose="020F0502020204030204" pitchFamily="34" charset="0"/>
                <a:cs typeface="Calibri" panose="020F0502020204030204" pitchFamily="34" charset="0"/>
              </a:rPr>
              <a:t>Who We Are</a:t>
            </a:r>
            <a:endParaRPr lang="en-US" sz="4000" b="1" dirty="0">
              <a:solidFill>
                <a:schemeClr val="bg1"/>
              </a:solidFill>
              <a:latin typeface="Calibri" panose="020F0502020204030204" pitchFamily="34" charset="0"/>
              <a:cs typeface="Calibri" panose="020F0502020204030204" pitchFamily="34" charset="0"/>
            </a:endParaRPr>
          </a:p>
        </p:txBody>
      </p:sp>
      <p:sp>
        <p:nvSpPr>
          <p:cNvPr id="8" name="Right Triangle 8">
            <a:extLst>
              <a:ext uri="{FF2B5EF4-FFF2-40B4-BE49-F238E27FC236}">
                <a16:creationId xmlns:a16="http://schemas.microsoft.com/office/drawing/2014/main" id="{582412EE-8BD9-9B42-8219-297A936E6844}"/>
              </a:ext>
            </a:extLst>
          </p:cNvPr>
          <p:cNvSpPr/>
          <p:nvPr/>
        </p:nvSpPr>
        <p:spPr>
          <a:xfrm rot="16200000">
            <a:off x="5182439" y="-151578"/>
            <a:ext cx="6922999" cy="70961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4"/>
          </a:blipFill>
          <a:ln w="12700">
            <a:miter lim="400000"/>
          </a:ln>
        </p:spPr>
        <p:txBody>
          <a:bodyPr lIns="45719" rIns="45719" anchor="ctr"/>
          <a:lstStyle/>
          <a:p>
            <a:pPr algn="ctr">
              <a:defRPr>
                <a:solidFill>
                  <a:srgbClr val="FFFFFF"/>
                </a:solidFill>
              </a:defRPr>
            </a:pPr>
            <a:endParaRPr dirty="0"/>
          </a:p>
        </p:txBody>
      </p:sp>
      <p:pic>
        <p:nvPicPr>
          <p:cNvPr id="104" name="Object 10" descr="Object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0967" y="4130058"/>
            <a:ext cx="2616619" cy="1463040"/>
          </a:xfrm>
          <a:prstGeom prst="rect">
            <a:avLst/>
          </a:prstGeom>
          <a:ln w="12700">
            <a:miter lim="400000"/>
          </a:ln>
        </p:spPr>
      </p:pic>
    </p:spTree>
    <p:extLst>
      <p:ext uri="{BB962C8B-B14F-4D97-AF65-F5344CB8AC3E}">
        <p14:creationId xmlns:p14="http://schemas.microsoft.com/office/powerpoint/2010/main" val="129091637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62D880-8858-439F-B274-6CC85FE259DC}"/>
              </a:ext>
            </a:extLst>
          </p:cNvPr>
          <p:cNvSpPr>
            <a:spLocks noGrp="1"/>
          </p:cNvSpPr>
          <p:nvPr>
            <p:ph type="sldNum" sz="quarter" idx="2"/>
          </p:nvPr>
        </p:nvSpPr>
        <p:spPr/>
        <p:txBody>
          <a:bodyPr/>
          <a:lstStyle/>
          <a:p>
            <a:fld id="{86CB4B4D-7CA3-9044-876B-883B54F8677D}" type="slidenum">
              <a:rPr lang="en-US" smtClean="0"/>
              <a:t>8</a:t>
            </a:fld>
            <a:endParaRPr lang="en-US" dirty="0"/>
          </a:p>
        </p:txBody>
      </p:sp>
      <p:pic>
        <p:nvPicPr>
          <p:cNvPr id="5" name="Picture 4">
            <a:extLst>
              <a:ext uri="{FF2B5EF4-FFF2-40B4-BE49-F238E27FC236}">
                <a16:creationId xmlns:a16="http://schemas.microsoft.com/office/drawing/2014/main" id="{FAF41206-ECD6-4B4D-8851-4964874E2B40}"/>
              </a:ext>
            </a:extLst>
          </p:cNvPr>
          <p:cNvPicPr>
            <a:picLocks noChangeAspect="1"/>
          </p:cNvPicPr>
          <p:nvPr/>
        </p:nvPicPr>
        <p:blipFill>
          <a:blip r:embed="rId2"/>
          <a:stretch>
            <a:fillRect/>
          </a:stretch>
        </p:blipFill>
        <p:spPr>
          <a:xfrm>
            <a:off x="447672" y="822122"/>
            <a:ext cx="11238192" cy="5007980"/>
          </a:xfrm>
          <a:prstGeom prst="rect">
            <a:avLst/>
          </a:prstGeom>
        </p:spPr>
      </p:pic>
    </p:spTree>
    <p:extLst>
      <p:ext uri="{BB962C8B-B14F-4D97-AF65-F5344CB8AC3E}">
        <p14:creationId xmlns:p14="http://schemas.microsoft.com/office/powerpoint/2010/main" val="15043282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ounded Rectangle 128">
            <a:extLst>
              <a:ext uri="{FF2B5EF4-FFF2-40B4-BE49-F238E27FC236}">
                <a16:creationId xmlns:a16="http://schemas.microsoft.com/office/drawing/2014/main" id="{DA9C18B2-78B7-854F-9779-EA5EB4EF7719}"/>
              </a:ext>
            </a:extLst>
          </p:cNvPr>
          <p:cNvSpPr/>
          <p:nvPr/>
        </p:nvSpPr>
        <p:spPr>
          <a:xfrm>
            <a:off x="1715585" y="2076246"/>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1" name="Rounded Rectangle 130">
            <a:extLst>
              <a:ext uri="{FF2B5EF4-FFF2-40B4-BE49-F238E27FC236}">
                <a16:creationId xmlns:a16="http://schemas.microsoft.com/office/drawing/2014/main" id="{40845978-326C-F94C-AC82-B3F5BC1D861C}"/>
              </a:ext>
            </a:extLst>
          </p:cNvPr>
          <p:cNvSpPr/>
          <p:nvPr/>
        </p:nvSpPr>
        <p:spPr>
          <a:xfrm>
            <a:off x="1715585" y="3378573"/>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3" name="Rounded Rectangle 132">
            <a:extLst>
              <a:ext uri="{FF2B5EF4-FFF2-40B4-BE49-F238E27FC236}">
                <a16:creationId xmlns:a16="http://schemas.microsoft.com/office/drawing/2014/main" id="{1A296678-209F-8A48-B888-0F001C004270}"/>
              </a:ext>
            </a:extLst>
          </p:cNvPr>
          <p:cNvSpPr/>
          <p:nvPr/>
        </p:nvSpPr>
        <p:spPr>
          <a:xfrm>
            <a:off x="1715585" y="4625482"/>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3" name="Title 2">
            <a:extLst>
              <a:ext uri="{FF2B5EF4-FFF2-40B4-BE49-F238E27FC236}">
                <a16:creationId xmlns:a16="http://schemas.microsoft.com/office/drawing/2014/main" id="{96A7D3B7-E363-954E-84D1-674D53683613}"/>
              </a:ext>
            </a:extLst>
          </p:cNvPr>
          <p:cNvSpPr>
            <a:spLocks noGrp="1"/>
          </p:cNvSpPr>
          <p:nvPr>
            <p:ph type="title"/>
          </p:nvPr>
        </p:nvSpPr>
        <p:spPr/>
        <p:txBody>
          <a:bodyPr/>
          <a:lstStyle/>
          <a:p>
            <a:r>
              <a:rPr lang="en-US" dirty="0"/>
              <a:t>What you can expect from Total Door Systems</a:t>
            </a:r>
          </a:p>
        </p:txBody>
      </p:sp>
      <p:sp>
        <p:nvSpPr>
          <p:cNvPr id="11" name="Rectangle 10">
            <a:extLst>
              <a:ext uri="{FF2B5EF4-FFF2-40B4-BE49-F238E27FC236}">
                <a16:creationId xmlns:a16="http://schemas.microsoft.com/office/drawing/2014/main" id="{F0528DC3-FC71-604F-9631-ABABDD18948C}"/>
              </a:ext>
            </a:extLst>
          </p:cNvPr>
          <p:cNvSpPr/>
          <p:nvPr/>
        </p:nvSpPr>
        <p:spPr>
          <a:xfrm>
            <a:off x="2858639" y="2191827"/>
            <a:ext cx="2663716" cy="738664"/>
          </a:xfrm>
          <a:prstGeom prst="rect">
            <a:avLst/>
          </a:prstGeom>
        </p:spPr>
        <p:txBody>
          <a:bodyPr wrap="square">
            <a:spAutoFit/>
          </a:bodyPr>
          <a:lstStyle/>
          <a:p>
            <a:r>
              <a:rPr lang="en-US" sz="1400" b="1" dirty="0">
                <a:ea typeface="Open Sans" panose="020B0606030504020204" pitchFamily="34" charset="0"/>
                <a:cs typeface="Lato Medium" panose="020F0602020204030203" pitchFamily="34" charset="0"/>
              </a:rPr>
              <a:t>We have your back. </a:t>
            </a:r>
            <a:r>
              <a:rPr lang="en-US" sz="1400" dirty="0">
                <a:ea typeface="Open Sans" panose="020B0606030504020204" pitchFamily="34" charset="0"/>
                <a:cs typeface="Lato Medium" panose="020F0602020204030203" pitchFamily="34" charset="0"/>
              </a:rPr>
              <a:t>We stand behind you, our product, and our word.</a:t>
            </a:r>
          </a:p>
        </p:txBody>
      </p:sp>
      <p:sp>
        <p:nvSpPr>
          <p:cNvPr id="112" name="Oval 111">
            <a:extLst>
              <a:ext uri="{FF2B5EF4-FFF2-40B4-BE49-F238E27FC236}">
                <a16:creationId xmlns:a16="http://schemas.microsoft.com/office/drawing/2014/main" id="{57952FD1-34A2-DE4D-B1BB-EC728BE129EC}"/>
              </a:ext>
            </a:extLst>
          </p:cNvPr>
          <p:cNvSpPr/>
          <p:nvPr/>
        </p:nvSpPr>
        <p:spPr>
          <a:xfrm>
            <a:off x="1715585" y="2088802"/>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1</a:t>
            </a:r>
          </a:p>
        </p:txBody>
      </p:sp>
      <p:sp>
        <p:nvSpPr>
          <p:cNvPr id="130" name="Oval 129">
            <a:extLst>
              <a:ext uri="{FF2B5EF4-FFF2-40B4-BE49-F238E27FC236}">
                <a16:creationId xmlns:a16="http://schemas.microsoft.com/office/drawing/2014/main" id="{DD5EB9F6-C8EC-1D44-BD0F-E3765745A0F4}"/>
              </a:ext>
            </a:extLst>
          </p:cNvPr>
          <p:cNvSpPr/>
          <p:nvPr/>
        </p:nvSpPr>
        <p:spPr>
          <a:xfrm>
            <a:off x="1715585" y="3391129"/>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2</a:t>
            </a:r>
          </a:p>
        </p:txBody>
      </p:sp>
      <p:sp>
        <p:nvSpPr>
          <p:cNvPr id="132" name="Oval 131">
            <a:extLst>
              <a:ext uri="{FF2B5EF4-FFF2-40B4-BE49-F238E27FC236}">
                <a16:creationId xmlns:a16="http://schemas.microsoft.com/office/drawing/2014/main" id="{58696D48-7F6D-1A40-9EF2-B575B6E175A7}"/>
              </a:ext>
            </a:extLst>
          </p:cNvPr>
          <p:cNvSpPr/>
          <p:nvPr/>
        </p:nvSpPr>
        <p:spPr>
          <a:xfrm>
            <a:off x="1715585" y="4638038"/>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3</a:t>
            </a:r>
          </a:p>
        </p:txBody>
      </p:sp>
      <p:sp>
        <p:nvSpPr>
          <p:cNvPr id="134" name="Rectangle 133">
            <a:extLst>
              <a:ext uri="{FF2B5EF4-FFF2-40B4-BE49-F238E27FC236}">
                <a16:creationId xmlns:a16="http://schemas.microsoft.com/office/drawing/2014/main" id="{58C71240-C2E3-B14C-8E49-BD20377CD94E}"/>
              </a:ext>
            </a:extLst>
          </p:cNvPr>
          <p:cNvSpPr/>
          <p:nvPr/>
        </p:nvSpPr>
        <p:spPr>
          <a:xfrm>
            <a:off x="2858639" y="3700022"/>
            <a:ext cx="2663716" cy="307777"/>
          </a:xfrm>
          <a:prstGeom prst="rect">
            <a:avLst/>
          </a:prstGeom>
        </p:spPr>
        <p:txBody>
          <a:bodyPr wrap="square">
            <a:spAutoFit/>
          </a:bodyPr>
          <a:lstStyle/>
          <a:p>
            <a:r>
              <a:rPr lang="en-US" sz="1400" b="1" dirty="0">
                <a:ea typeface="Open Sans" panose="020B0606030504020204" pitchFamily="34" charset="0"/>
                <a:cs typeface="Lato Medium" panose="020F0602020204030203" pitchFamily="34" charset="0"/>
              </a:rPr>
              <a:t>Full</a:t>
            </a:r>
            <a:r>
              <a:rPr lang="en-US" sz="1400" dirty="0">
                <a:ea typeface="Open Sans" panose="020B0606030504020204" pitchFamily="34" charset="0"/>
                <a:cs typeface="Lato Medium" panose="020F0602020204030203" pitchFamily="34" charset="0"/>
              </a:rPr>
              <a:t> cache of tools and resources</a:t>
            </a:r>
          </a:p>
        </p:txBody>
      </p:sp>
      <p:sp>
        <p:nvSpPr>
          <p:cNvPr id="135" name="Rectangle 134">
            <a:extLst>
              <a:ext uri="{FF2B5EF4-FFF2-40B4-BE49-F238E27FC236}">
                <a16:creationId xmlns:a16="http://schemas.microsoft.com/office/drawing/2014/main" id="{5A84D891-4855-7047-B2B6-F7466D019E44}"/>
              </a:ext>
            </a:extLst>
          </p:cNvPr>
          <p:cNvSpPr/>
          <p:nvPr/>
        </p:nvSpPr>
        <p:spPr>
          <a:xfrm>
            <a:off x="2844784" y="4946929"/>
            <a:ext cx="2663716" cy="523220"/>
          </a:xfrm>
          <a:prstGeom prst="rect">
            <a:avLst/>
          </a:prstGeom>
        </p:spPr>
        <p:txBody>
          <a:bodyPr wrap="square">
            <a:spAutoFit/>
          </a:bodyPr>
          <a:lstStyle/>
          <a:p>
            <a:r>
              <a:rPr lang="en-US" sz="1400" b="1" dirty="0">
                <a:ea typeface="Open Sans" panose="020B0606030504020204" pitchFamily="34" charset="0"/>
                <a:cs typeface="Lato Medium" panose="020F0602020204030203" pitchFamily="34" charset="0"/>
              </a:rPr>
              <a:t>M-F 8 a.m. – 5 p.m</a:t>
            </a:r>
            <a:r>
              <a:rPr lang="en-US" sz="1400" dirty="0">
                <a:ea typeface="Open Sans" panose="020B0606030504020204" pitchFamily="34" charset="0"/>
                <a:cs typeface="Lato Medium" panose="020F0602020204030203" pitchFamily="34" charset="0"/>
              </a:rPr>
              <a:t>. EST phone support</a:t>
            </a:r>
          </a:p>
        </p:txBody>
      </p:sp>
      <p:sp>
        <p:nvSpPr>
          <p:cNvPr id="136" name="Rounded Rectangle 135">
            <a:extLst>
              <a:ext uri="{FF2B5EF4-FFF2-40B4-BE49-F238E27FC236}">
                <a16:creationId xmlns:a16="http://schemas.microsoft.com/office/drawing/2014/main" id="{09802B53-A50E-4044-B5C8-6030D9C22EFA}"/>
              </a:ext>
            </a:extLst>
          </p:cNvPr>
          <p:cNvSpPr/>
          <p:nvPr/>
        </p:nvSpPr>
        <p:spPr>
          <a:xfrm>
            <a:off x="6453840" y="2076246"/>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7" name="Rounded Rectangle 136">
            <a:extLst>
              <a:ext uri="{FF2B5EF4-FFF2-40B4-BE49-F238E27FC236}">
                <a16:creationId xmlns:a16="http://schemas.microsoft.com/office/drawing/2014/main" id="{5153C2D4-5666-BD47-8C36-7D2D0DDBA978}"/>
              </a:ext>
            </a:extLst>
          </p:cNvPr>
          <p:cNvSpPr/>
          <p:nvPr/>
        </p:nvSpPr>
        <p:spPr>
          <a:xfrm>
            <a:off x="6453840" y="3378573"/>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8" name="Rounded Rectangle 137">
            <a:extLst>
              <a:ext uri="{FF2B5EF4-FFF2-40B4-BE49-F238E27FC236}">
                <a16:creationId xmlns:a16="http://schemas.microsoft.com/office/drawing/2014/main" id="{2F34D208-ED56-FB4D-83CB-21435090D437}"/>
              </a:ext>
            </a:extLst>
          </p:cNvPr>
          <p:cNvSpPr/>
          <p:nvPr/>
        </p:nvSpPr>
        <p:spPr>
          <a:xfrm>
            <a:off x="6453840" y="4625482"/>
            <a:ext cx="3992562" cy="969818"/>
          </a:xfrm>
          <a:prstGeom prst="roundRect">
            <a:avLst>
              <a:gd name="adj" fmla="val 50000"/>
            </a:avLst>
          </a:prstGeom>
          <a:solidFill>
            <a:srgbClr val="677BC5">
              <a:alpha val="2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39" name="Rectangle 138">
            <a:extLst>
              <a:ext uri="{FF2B5EF4-FFF2-40B4-BE49-F238E27FC236}">
                <a16:creationId xmlns:a16="http://schemas.microsoft.com/office/drawing/2014/main" id="{A8356EE4-365E-334F-945D-AD823320C190}"/>
              </a:ext>
            </a:extLst>
          </p:cNvPr>
          <p:cNvSpPr/>
          <p:nvPr/>
        </p:nvSpPr>
        <p:spPr>
          <a:xfrm>
            <a:off x="7596894" y="2299549"/>
            <a:ext cx="2663716" cy="523220"/>
          </a:xfrm>
          <a:prstGeom prst="rect">
            <a:avLst/>
          </a:prstGeom>
        </p:spPr>
        <p:txBody>
          <a:bodyPr wrap="square">
            <a:spAutoFit/>
          </a:bodyPr>
          <a:lstStyle/>
          <a:p>
            <a:r>
              <a:rPr lang="en-US" sz="1400" dirty="0">
                <a:ea typeface="Open Sans" panose="020B0606030504020204" pitchFamily="34" charset="0"/>
                <a:cs typeface="Lato Medium" panose="020F0602020204030203" pitchFamily="34" charset="0"/>
              </a:rPr>
              <a:t>Quotes returned within the </a:t>
            </a:r>
            <a:r>
              <a:rPr lang="en-US" sz="1400" b="1" dirty="0">
                <a:ea typeface="Open Sans" panose="020B0606030504020204" pitchFamily="34" charset="0"/>
                <a:cs typeface="Lato Medium" panose="020F0602020204030203" pitchFamily="34" charset="0"/>
              </a:rPr>
              <a:t>same day</a:t>
            </a:r>
          </a:p>
        </p:txBody>
      </p:sp>
      <p:sp>
        <p:nvSpPr>
          <p:cNvPr id="140" name="Oval 139">
            <a:extLst>
              <a:ext uri="{FF2B5EF4-FFF2-40B4-BE49-F238E27FC236}">
                <a16:creationId xmlns:a16="http://schemas.microsoft.com/office/drawing/2014/main" id="{3FEDF8B7-E1C6-644D-88DC-9BD71CCA1BAA}"/>
              </a:ext>
            </a:extLst>
          </p:cNvPr>
          <p:cNvSpPr/>
          <p:nvPr/>
        </p:nvSpPr>
        <p:spPr>
          <a:xfrm>
            <a:off x="6453840" y="2088802"/>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4</a:t>
            </a:r>
          </a:p>
        </p:txBody>
      </p:sp>
      <p:sp>
        <p:nvSpPr>
          <p:cNvPr id="141" name="Oval 140">
            <a:extLst>
              <a:ext uri="{FF2B5EF4-FFF2-40B4-BE49-F238E27FC236}">
                <a16:creationId xmlns:a16="http://schemas.microsoft.com/office/drawing/2014/main" id="{77742095-8BE6-A647-B569-D827E23DC499}"/>
              </a:ext>
            </a:extLst>
          </p:cNvPr>
          <p:cNvSpPr/>
          <p:nvPr/>
        </p:nvSpPr>
        <p:spPr>
          <a:xfrm>
            <a:off x="6453840" y="3391129"/>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5</a:t>
            </a:r>
          </a:p>
        </p:txBody>
      </p:sp>
      <p:sp>
        <p:nvSpPr>
          <p:cNvPr id="142" name="Oval 141">
            <a:extLst>
              <a:ext uri="{FF2B5EF4-FFF2-40B4-BE49-F238E27FC236}">
                <a16:creationId xmlns:a16="http://schemas.microsoft.com/office/drawing/2014/main" id="{ECC43262-B10D-5544-B6FD-9A9108772388}"/>
              </a:ext>
            </a:extLst>
          </p:cNvPr>
          <p:cNvSpPr/>
          <p:nvPr/>
        </p:nvSpPr>
        <p:spPr>
          <a:xfrm>
            <a:off x="6453840" y="4638038"/>
            <a:ext cx="957262" cy="957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rPr>
              <a:t>6</a:t>
            </a:r>
          </a:p>
        </p:txBody>
      </p:sp>
      <p:sp>
        <p:nvSpPr>
          <p:cNvPr id="143" name="Rectangle 142">
            <a:extLst>
              <a:ext uri="{FF2B5EF4-FFF2-40B4-BE49-F238E27FC236}">
                <a16:creationId xmlns:a16="http://schemas.microsoft.com/office/drawing/2014/main" id="{01243DFA-25C7-7048-840D-79097DCD71C4}"/>
              </a:ext>
            </a:extLst>
          </p:cNvPr>
          <p:cNvSpPr/>
          <p:nvPr/>
        </p:nvSpPr>
        <p:spPr>
          <a:xfrm>
            <a:off x="7596894" y="3616892"/>
            <a:ext cx="2663716" cy="523220"/>
          </a:xfrm>
          <a:prstGeom prst="rect">
            <a:avLst/>
          </a:prstGeom>
        </p:spPr>
        <p:txBody>
          <a:bodyPr wrap="square">
            <a:spAutoFit/>
          </a:bodyPr>
          <a:lstStyle/>
          <a:p>
            <a:r>
              <a:rPr lang="en-US" sz="1400" dirty="0">
                <a:ea typeface="Open Sans" panose="020B0606030504020204" pitchFamily="34" charset="0"/>
                <a:cs typeface="Lato Medium" panose="020F0602020204030203" pitchFamily="34" charset="0"/>
              </a:rPr>
              <a:t>Respond to all requests within </a:t>
            </a:r>
            <a:r>
              <a:rPr lang="en-US" sz="1400" b="1" dirty="0">
                <a:ea typeface="Open Sans" panose="020B0606030504020204" pitchFamily="34" charset="0"/>
                <a:cs typeface="Lato Medium" panose="020F0602020204030203" pitchFamily="34" charset="0"/>
              </a:rPr>
              <a:t>2 hours</a:t>
            </a:r>
          </a:p>
        </p:txBody>
      </p:sp>
      <p:sp>
        <p:nvSpPr>
          <p:cNvPr id="144" name="Rectangle 143">
            <a:extLst>
              <a:ext uri="{FF2B5EF4-FFF2-40B4-BE49-F238E27FC236}">
                <a16:creationId xmlns:a16="http://schemas.microsoft.com/office/drawing/2014/main" id="{94EE34D1-D62D-E448-9F35-421EC6A61A3B}"/>
              </a:ext>
            </a:extLst>
          </p:cNvPr>
          <p:cNvSpPr/>
          <p:nvPr/>
        </p:nvSpPr>
        <p:spPr>
          <a:xfrm>
            <a:off x="7583039" y="4863799"/>
            <a:ext cx="2663716" cy="523220"/>
          </a:xfrm>
          <a:prstGeom prst="rect">
            <a:avLst/>
          </a:prstGeom>
        </p:spPr>
        <p:txBody>
          <a:bodyPr wrap="square">
            <a:spAutoFit/>
          </a:bodyPr>
          <a:lstStyle/>
          <a:p>
            <a:r>
              <a:rPr lang="en-US" sz="1400" b="1" dirty="0">
                <a:ea typeface="Open Sans" panose="020B0606030504020204" pitchFamily="34" charset="0"/>
                <a:cs typeface="Lato Medium" panose="020F0602020204030203" pitchFamily="34" charset="0"/>
              </a:rPr>
              <a:t>Immediate</a:t>
            </a:r>
            <a:r>
              <a:rPr lang="en-US" sz="1400" dirty="0">
                <a:ea typeface="Open Sans" panose="020B0606030504020204" pitchFamily="34" charset="0"/>
                <a:cs typeface="Lato Medium" panose="020F0602020204030203" pitchFamily="34" charset="0"/>
              </a:rPr>
              <a:t> response to in-field service calls</a:t>
            </a:r>
          </a:p>
        </p:txBody>
      </p:sp>
    </p:spTree>
    <p:extLst>
      <p:ext uri="{BB962C8B-B14F-4D97-AF65-F5344CB8AC3E}">
        <p14:creationId xmlns:p14="http://schemas.microsoft.com/office/powerpoint/2010/main" val="382584277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677BC4"/>
      </a:accent1>
      <a:accent2>
        <a:srgbClr val="E1E956"/>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677BC4"/>
      </a:accent1>
      <a:accent2>
        <a:srgbClr val="E1E956"/>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3489</TotalTime>
  <Words>1888</Words>
  <Application>Microsoft Office PowerPoint</Application>
  <PresentationFormat>Widescreen</PresentationFormat>
  <Paragraphs>285</Paragraphs>
  <Slides>28</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PMingLiU-ExtB</vt:lpstr>
      <vt:lpstr>Arial</vt:lpstr>
      <vt:lpstr>Calibri</vt:lpstr>
      <vt:lpstr>Calibri Light</vt:lpstr>
      <vt:lpstr>Open Sans</vt:lpstr>
      <vt:lpstr>Office Theme</vt:lpstr>
      <vt:lpstr>PowerPoint Presentation</vt:lpstr>
      <vt:lpstr>PowerPoint Presentation</vt:lpstr>
      <vt:lpstr>Why are we creating a Playbook?</vt:lpstr>
      <vt:lpstr>PowerPoint Presentation</vt:lpstr>
      <vt:lpstr>PowerPoint Presentation</vt:lpstr>
      <vt:lpstr>PowerPoint Presentation</vt:lpstr>
      <vt:lpstr>PowerPoint Presentation</vt:lpstr>
      <vt:lpstr>PowerPoint Presentation</vt:lpstr>
      <vt:lpstr>What you can expect from Total Door Systems</vt:lpstr>
      <vt:lpstr>Who We Are</vt:lpstr>
      <vt:lpstr>PowerPoint Presentation</vt:lpstr>
      <vt:lpstr>How We Work</vt:lpstr>
      <vt:lpstr>PowerPoint Presentation</vt:lpstr>
      <vt:lpstr>PowerPoint Presentation</vt:lpstr>
      <vt:lpstr>Sales Representative Role and Responsibility</vt:lpstr>
      <vt:lpstr>Sales Reps Expectations</vt:lpstr>
      <vt:lpstr>How We Start Selling</vt:lpstr>
      <vt:lpstr>Total Door Systems Rep Advisory Council Advisory Council members are the best way to communicate your needs and insights to us!</vt:lpstr>
      <vt:lpstr>Total Door Systems Rep Advisory Council</vt:lpstr>
      <vt:lpstr>PowerPoint Presentation</vt:lpstr>
      <vt:lpstr>Tools &amp; Resources found on our website</vt:lpstr>
      <vt:lpstr>Sales Tools </vt:lpstr>
      <vt:lpstr>Sales Tools </vt:lpstr>
      <vt:lpstr>PowerPoint Presentation</vt:lpstr>
      <vt:lpstr>Resources</vt:lpstr>
      <vt:lpstr>PowerPoint Presentation</vt:lpstr>
      <vt:lpstr>PowerPoint Presentation</vt:lpstr>
      <vt:lpstr>2022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Butler</dc:creator>
  <cp:lastModifiedBy>Candace Kitchen</cp:lastModifiedBy>
  <cp:revision>243</cp:revision>
  <cp:lastPrinted>2021-11-01T16:36:45Z</cp:lastPrinted>
  <dcterms:modified xsi:type="dcterms:W3CDTF">2022-04-06T17:44:47Z</dcterms:modified>
</cp:coreProperties>
</file>