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305" r:id="rId2"/>
    <p:sldId id="306" r:id="rId3"/>
    <p:sldId id="271" r:id="rId4"/>
    <p:sldId id="261" r:id="rId5"/>
    <p:sldId id="308" r:id="rId6"/>
    <p:sldId id="309" r:id="rId7"/>
    <p:sldId id="262" r:id="rId8"/>
    <p:sldId id="263" r:id="rId9"/>
    <p:sldId id="264" r:id="rId10"/>
    <p:sldId id="265" r:id="rId11"/>
    <p:sldId id="266" r:id="rId12"/>
    <p:sldId id="267" r:id="rId13"/>
    <p:sldId id="268"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7" r:id="rId46"/>
    <p:sldId id="310"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Butler" initials="B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58167" autoAdjust="0"/>
  </p:normalViewPr>
  <p:slideViewPr>
    <p:cSldViewPr snapToGrid="0" showGuides="1">
      <p:cViewPr varScale="1">
        <p:scale>
          <a:sx n="66" d="100"/>
          <a:sy n="66" d="100"/>
        </p:scale>
        <p:origin x="265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5"/>
          </a:xfrm>
          <a:prstGeom prst="rect">
            <a:avLst/>
          </a:prstGeom>
        </p:spPr>
        <p:txBody>
          <a:bodyPr vert="horz" lIns="92830" tIns="46415" rIns="92830" bIns="46415" rtlCol="0"/>
          <a:lstStyle>
            <a:lvl1pPr algn="r">
              <a:defRPr sz="1200"/>
            </a:lvl1pPr>
          </a:lstStyle>
          <a:p>
            <a:fld id="{4380C1A3-B953-4DF8-98E7-92E430DE1BC1}" type="datetimeFigureOut">
              <a:rPr lang="en-US" smtClean="0"/>
              <a:t>5/25/2021</a:t>
            </a:fld>
            <a:endParaRPr lang="en-US"/>
          </a:p>
        </p:txBody>
      </p:sp>
      <p:sp>
        <p:nvSpPr>
          <p:cNvPr id="4" name="Footer Placeholder 3"/>
          <p:cNvSpPr>
            <a:spLocks noGrp="1"/>
          </p:cNvSpPr>
          <p:nvPr>
            <p:ph type="ftr" sz="quarter" idx="2"/>
          </p:nvPr>
        </p:nvSpPr>
        <p:spPr>
          <a:xfrm>
            <a:off x="0" y="8829968"/>
            <a:ext cx="3037840" cy="466434"/>
          </a:xfrm>
          <a:prstGeom prst="rect">
            <a:avLst/>
          </a:prstGeom>
        </p:spPr>
        <p:txBody>
          <a:bodyPr vert="horz" lIns="92830" tIns="46415" rIns="92830" bIns="46415" rtlCol="0" anchor="b"/>
          <a:lstStyle>
            <a:lvl1pPr algn="l">
              <a:defRPr sz="1200"/>
            </a:lvl1pPr>
          </a:lstStyle>
          <a:p>
            <a:r>
              <a:rPr lang="en-US"/>
              <a:t>2017</a:t>
            </a:r>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2830" tIns="46415" rIns="92830" bIns="46415" rtlCol="0" anchor="b"/>
          <a:lstStyle>
            <a:lvl1pPr algn="r">
              <a:defRPr sz="1200"/>
            </a:lvl1pPr>
          </a:lstStyle>
          <a:p>
            <a:fld id="{5804E6A1-24D6-4695-911C-01DFFC8D59D1}" type="slidenum">
              <a:rPr lang="en-US" smtClean="0"/>
              <a:t>‹#›</a:t>
            </a:fld>
            <a:endParaRPr lang="en-US"/>
          </a:p>
        </p:txBody>
      </p:sp>
    </p:spTree>
    <p:extLst>
      <p:ext uri="{BB962C8B-B14F-4D97-AF65-F5344CB8AC3E}">
        <p14:creationId xmlns:p14="http://schemas.microsoft.com/office/powerpoint/2010/main" val="41134208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9BE5585A-06BC-4E1F-B47C-DE6AD8A9FDDA}" type="datetimeFigureOut">
              <a:rPr lang="en-US" smtClean="0"/>
              <a:t>5/25/2021</a:t>
            </a:fld>
            <a:endParaRPr lang="en-US"/>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r>
              <a:rPr lang="en-US"/>
              <a:t>2017</a:t>
            </a:r>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43837952-BC18-4DAE-9C7E-63229BBC1FF9}" type="slidenum">
              <a:rPr lang="en-US" smtClean="0"/>
              <a:t>‹#›</a:t>
            </a:fld>
            <a:endParaRPr lang="en-US"/>
          </a:p>
        </p:txBody>
      </p:sp>
    </p:spTree>
    <p:extLst>
      <p:ext uri="{BB962C8B-B14F-4D97-AF65-F5344CB8AC3E}">
        <p14:creationId xmlns:p14="http://schemas.microsoft.com/office/powerpoint/2010/main" val="111269390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Thank you for attending Total Door’s New Code Requirements for Fire Rated Doors and Hardware Presentation. </a:t>
            </a:r>
            <a:r>
              <a:rPr lang="en-US"/>
              <a:t>We </a:t>
            </a:r>
            <a:r>
              <a:rPr lang="en-US" dirty="0"/>
              <a:t>will take some time at the end of the presentation for a </a:t>
            </a:r>
            <a:r>
              <a:rPr lang="en-US"/>
              <a:t>question-and-answer portion. </a:t>
            </a:r>
            <a:r>
              <a:rPr lang="en-US" dirty="0"/>
              <a:t>Thank you for your time today. </a:t>
            </a:r>
          </a:p>
        </p:txBody>
      </p:sp>
    </p:spTree>
    <p:extLst>
      <p:ext uri="{BB962C8B-B14F-4D97-AF65-F5344CB8AC3E}">
        <p14:creationId xmlns:p14="http://schemas.microsoft.com/office/powerpoint/2010/main" val="689638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positive pressure testing requirements more closely simulate the pressure changes in a real fire. In a real fire, there are internal pressure zones created by the differences in temperature within the fire-filled room. At the ceiling where the air is the hottest, a high-pressure zone occurs. This high pressure creates outward forces on the upper parts of the door.  </a:t>
            </a:r>
          </a:p>
          <a:p>
            <a:endParaRPr lang="en-CA" dirty="0"/>
          </a:p>
          <a:p>
            <a:r>
              <a:rPr lang="en-CA" dirty="0"/>
              <a:t>At the floor where the air is the coolest, the pressure is low. Thus a vacuum occurs, causing air to be drawn into the burning room through the bottom of the door and out near the top of the door. </a:t>
            </a:r>
          </a:p>
          <a:p>
            <a:endParaRPr lang="en-CA" dirty="0"/>
          </a:p>
          <a:p>
            <a:r>
              <a:rPr lang="en-CA" dirty="0"/>
              <a:t>With positive pressure on the furnace side of the test door, hot air and gases are forced out at the top and sides of the door. This puts the door under much greater stress and hastens failure. In order to successfully pass a fire test under the positive pressure requirements, it is necessary for door manufacturers to provide doors with listed and approved seals or gasketing… which we will go over later. </a:t>
            </a:r>
          </a:p>
          <a:p>
            <a:r>
              <a:rPr lang="en-CA" dirty="0"/>
              <a:t>As you can see in the picture on the screen, positive pressure is on the fire side, therefore creating a neutral pressure plane no more than 40” above sill. </a:t>
            </a:r>
          </a:p>
        </p:txBody>
      </p:sp>
    </p:spTree>
    <p:extLst>
      <p:ext uri="{BB962C8B-B14F-4D97-AF65-F5344CB8AC3E}">
        <p14:creationId xmlns:p14="http://schemas.microsoft.com/office/powerpoint/2010/main" val="642300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Fire door assemblies must be positive pressure tested according to UL 10C or NFPA 252 guidelines.</a:t>
            </a:r>
          </a:p>
          <a:p>
            <a:pPr defTabSz="928299">
              <a:defRPr/>
            </a:pPr>
            <a:endParaRPr lang="en-CA" b="0" dirty="0"/>
          </a:p>
          <a:p>
            <a:r>
              <a:rPr lang="en-CA" b="0" dirty="0"/>
              <a:t>IBC Section 716 for Side-hinged or pivoted swinging doors states that </a:t>
            </a:r>
            <a:r>
              <a:rPr lang="en-CA" dirty="0"/>
              <a:t>doors shall be tested in accordance with NFPA 252 or UL 10C. After five minutes into the NFPA 252 test, the neutral pressure level in the furnace shall be established at 40 inches or less above the sill, as we just saw on the last slide.</a:t>
            </a:r>
          </a:p>
          <a:p>
            <a:endParaRPr lang="en-CA" dirty="0"/>
          </a:p>
          <a:p>
            <a:pPr defTabSz="928299">
              <a:defRPr/>
            </a:pPr>
            <a:r>
              <a:rPr lang="en-CA" dirty="0"/>
              <a:t>A “positive pressure” label applied to the door becomes an “assembly” label as opposed to simply just a door body label.</a:t>
            </a:r>
          </a:p>
          <a:p>
            <a:pPr defTabSz="928299">
              <a:defRPr/>
            </a:pPr>
            <a:r>
              <a:rPr lang="en-CA" dirty="0"/>
              <a:t>And what is a fire door assembly? A fire door assembly is a combination of a fire door, frame, hardware, and other accessories that TOGETHER provide a specific degree of fire protection as the opening. This puts the responsibility on the company providing the products. </a:t>
            </a:r>
          </a:p>
        </p:txBody>
      </p:sp>
    </p:spTree>
    <p:extLst>
      <p:ext uri="{BB962C8B-B14F-4D97-AF65-F5344CB8AC3E}">
        <p14:creationId xmlns:p14="http://schemas.microsoft.com/office/powerpoint/2010/main" val="365536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addition to standard fire ratings, doors may also be tested for their ability to limit the smoke migration through door openings. These doors, called draft and smoke control door assemblies, are tested in accordance with UL 1784, the Standard for Safety of Air Leakage Tests of Door Assemblies. </a:t>
            </a:r>
          </a:p>
          <a:p>
            <a:endParaRPr lang="en-CA" dirty="0"/>
          </a:p>
          <a:p>
            <a:r>
              <a:rPr lang="en-CA" dirty="0"/>
              <a:t>Smoke and draft control door assemblies are required in the following applications according to the IBC:</a:t>
            </a:r>
            <a:endParaRPr lang="en-CA" b="1" dirty="0"/>
          </a:p>
          <a:p>
            <a:pPr marL="290093" indent="-290093">
              <a:buFont typeface="Arial" panose="020B0604020202020204" pitchFamily="34" charset="0"/>
              <a:buChar char="•"/>
            </a:pPr>
            <a:r>
              <a:rPr lang="en-CA" dirty="0"/>
              <a:t>Smoke partitions (Section 710.5.2.2)</a:t>
            </a:r>
          </a:p>
          <a:p>
            <a:pPr marL="290093" indent="-290093">
              <a:buFont typeface="Arial" panose="020B0604020202020204" pitchFamily="34" charset="0"/>
              <a:buChar char="•"/>
            </a:pPr>
            <a:r>
              <a:rPr lang="en-CA" dirty="0"/>
              <a:t>Corridors and smoke barriers (Section 716.5.3)</a:t>
            </a:r>
          </a:p>
          <a:p>
            <a:pPr marL="290093" indent="-290093">
              <a:buFont typeface="Arial" panose="020B0604020202020204" pitchFamily="34" charset="0"/>
              <a:buChar char="•"/>
            </a:pPr>
            <a:r>
              <a:rPr lang="en-CA" dirty="0"/>
              <a:t>Fire service access elevator lobbies (Section 3007.6.3) </a:t>
            </a:r>
          </a:p>
          <a:p>
            <a:pPr marL="290093" indent="-290093">
              <a:buFont typeface="Arial" panose="020B0604020202020204" pitchFamily="34" charset="0"/>
              <a:buChar char="•"/>
            </a:pPr>
            <a:r>
              <a:rPr lang="en-CA" dirty="0"/>
              <a:t>Occupant evacuation elevator lobbies (Section 3008.6.3)</a:t>
            </a:r>
          </a:p>
          <a:p>
            <a:pPr marL="0" indent="0">
              <a:buFont typeface="Arial" panose="020B0604020202020204" pitchFamily="34" charset="0"/>
              <a:buNone/>
            </a:pPr>
            <a:r>
              <a:rPr lang="en-CA" dirty="0"/>
              <a:t>Fire service access elevator lobbies and occupant evacuation elevator lobbies are required to be protected with doors that are fire labeled according to UL 1784 without an artificial bottom seal. </a:t>
            </a:r>
          </a:p>
          <a:p>
            <a:pPr marL="0" indent="0">
              <a:buFont typeface="Arial" panose="020B0604020202020204" pitchFamily="34" charset="0"/>
              <a:buNone/>
            </a:pPr>
            <a:r>
              <a:rPr lang="en-CA" dirty="0"/>
              <a:t>Additionally, smoke barriers are required. Smoke barriers are a continuous membrane, either vertical or horizontal, such as a wall, floor, or ceiling assembly, that is designed and constructed to restrict the movement of smoke. And fire barriers are the same, but for fire restriction. </a:t>
            </a:r>
          </a:p>
        </p:txBody>
      </p:sp>
    </p:spTree>
    <p:extLst>
      <p:ext uri="{BB962C8B-B14F-4D97-AF65-F5344CB8AC3E}">
        <p14:creationId xmlns:p14="http://schemas.microsoft.com/office/powerpoint/2010/main" val="498950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sz="800" dirty="0">
                <a:solidFill>
                  <a:srgbClr val="1C1C1C"/>
                </a:solidFill>
                <a:latin typeface="Arial" pitchFamily="34" charset="0"/>
                <a:cs typeface="Arial" pitchFamily="34" charset="0"/>
              </a:rPr>
              <a:t>What are the requirements for a smoke and draft control door?</a:t>
            </a:r>
          </a:p>
          <a:p>
            <a:pPr defTabSz="928299">
              <a:spcBef>
                <a:spcPct val="20000"/>
              </a:spcBef>
              <a:defRPr/>
            </a:pPr>
            <a:endParaRPr lang="en-CA" sz="800" dirty="0">
              <a:solidFill>
                <a:srgbClr val="1C1C1C"/>
              </a:solidFill>
              <a:latin typeface="Arial" pitchFamily="34" charset="0"/>
              <a:cs typeface="Arial" pitchFamily="34" charset="0"/>
            </a:endParaRPr>
          </a:p>
          <a:p>
            <a:pPr defTabSz="928299">
              <a:spcBef>
                <a:spcPct val="20000"/>
              </a:spcBef>
              <a:defRPr/>
            </a:pPr>
            <a:r>
              <a:rPr lang="en-CA" sz="800" b="0" dirty="0">
                <a:solidFill>
                  <a:srgbClr val="1C1C1C"/>
                </a:solidFill>
                <a:latin typeface="Arial" pitchFamily="34" charset="0"/>
                <a:cs typeface="Arial" pitchFamily="34" charset="0"/>
              </a:rPr>
              <a:t>IBC 716.5.3.1 says f</a:t>
            </a:r>
            <a:r>
              <a:rPr lang="en-CA" sz="800" dirty="0">
                <a:solidFill>
                  <a:srgbClr val="1C1C1C"/>
                </a:solidFill>
                <a:latin typeface="Arial" pitchFamily="34" charset="0"/>
                <a:cs typeface="Arial" pitchFamily="34" charset="0"/>
              </a:rPr>
              <a:t>ire door assemblies shall also meet the requirements for a smoke and draft control door assembly tested in accordance with UL 1784. UL 1784 says the air leakage rate of the door assembly shall not exceed 3.0 cubic feet per minute per square foot of door opening at 0.10 inches of water for both the ambient temperature and elevated temperature tests. Installation of smoke doors shall be in accordance with NFPA 105.</a:t>
            </a:r>
          </a:p>
          <a:p>
            <a:pPr defTabSz="928299">
              <a:spcBef>
                <a:spcPct val="20000"/>
              </a:spcBef>
              <a:defRPr/>
            </a:pPr>
            <a:endParaRPr lang="en-CA" sz="800" dirty="0">
              <a:solidFill>
                <a:srgbClr val="1C1C1C"/>
              </a:solidFill>
              <a:latin typeface="Arial" pitchFamily="34" charset="0"/>
              <a:cs typeface="Arial" pitchFamily="34" charset="0"/>
            </a:endParaRPr>
          </a:p>
          <a:p>
            <a:pPr defTabSz="928299">
              <a:spcBef>
                <a:spcPct val="20000"/>
              </a:spcBef>
              <a:defRPr/>
            </a:pPr>
            <a:r>
              <a:rPr lang="en-CA" sz="800" dirty="0">
                <a:solidFill>
                  <a:srgbClr val="1C1C1C"/>
                </a:solidFill>
                <a:latin typeface="Arial" pitchFamily="34" charset="0"/>
                <a:cs typeface="Arial" pitchFamily="34" charset="0"/>
              </a:rPr>
              <a:t>These doors carry a smoke seal (S) label, which appears on the door label following the hourly rating. The requirements for an “S” labeled door mean the door must also have smoke and draft control gasketing. Listed or labeled gasketing is third-party tested and bears a Category H label. </a:t>
            </a:r>
          </a:p>
          <a:p>
            <a:pPr defTabSz="928299">
              <a:spcBef>
                <a:spcPct val="20000"/>
              </a:spcBef>
              <a:defRPr/>
            </a:pPr>
            <a:endParaRPr lang="en-CA" sz="800" dirty="0">
              <a:solidFill>
                <a:srgbClr val="1C1C1C"/>
              </a:solidFill>
              <a:latin typeface="Arial" pitchFamily="34" charset="0"/>
              <a:cs typeface="Arial" pitchFamily="34" charset="0"/>
            </a:endParaRPr>
          </a:p>
          <a:p>
            <a:pPr defTabSz="928299">
              <a:spcBef>
                <a:spcPct val="20000"/>
              </a:spcBef>
              <a:defRPr/>
            </a:pPr>
            <a:r>
              <a:rPr lang="en-CA" sz="800" dirty="0">
                <a:solidFill>
                  <a:srgbClr val="1C1C1C"/>
                </a:solidFill>
                <a:latin typeface="Arial" pitchFamily="34" charset="0"/>
                <a:cs typeface="Arial" pitchFamily="34" charset="0"/>
              </a:rPr>
              <a:t>The fire rated label shall indicate that the door and frame assembly are in compliance when listed or labeled gasketing is also installed. </a:t>
            </a:r>
          </a:p>
          <a:p>
            <a:pPr defTabSz="928299">
              <a:spcBef>
                <a:spcPct val="20000"/>
              </a:spcBef>
              <a:defRPr/>
            </a:pPr>
            <a:endParaRPr lang="en-CA" sz="800" i="1" dirty="0">
              <a:solidFill>
                <a:srgbClr val="1C1C1C"/>
              </a:solidFill>
              <a:latin typeface="Arial" pitchFamily="34" charset="0"/>
              <a:cs typeface="Arial" pitchFamily="34" charset="0"/>
            </a:endParaRPr>
          </a:p>
          <a:p>
            <a:pPr defTabSz="928299">
              <a:spcBef>
                <a:spcPct val="20000"/>
              </a:spcBef>
              <a:defRPr/>
            </a:pPr>
            <a:r>
              <a:rPr lang="en-CA" sz="800" dirty="0">
                <a:solidFill>
                  <a:srgbClr val="1C1C1C"/>
                </a:solidFill>
                <a:latin typeface="Arial" pitchFamily="34" charset="0"/>
                <a:cs typeface="Arial" pitchFamily="34" charset="0"/>
              </a:rPr>
              <a:t>It is important to note that a smoke and draft door assembly can be achieved in two ways. </a:t>
            </a:r>
          </a:p>
          <a:p>
            <a:pPr defTabSz="928299">
              <a:spcBef>
                <a:spcPct val="20000"/>
              </a:spcBef>
              <a:defRPr/>
            </a:pPr>
            <a:r>
              <a:rPr lang="en-CA" sz="800" b="1" dirty="0">
                <a:solidFill>
                  <a:srgbClr val="1C1C1C"/>
                </a:solidFill>
                <a:latin typeface="Arial" pitchFamily="34" charset="0"/>
                <a:cs typeface="Arial" pitchFamily="34" charset="0"/>
              </a:rPr>
              <a:t>First</a:t>
            </a:r>
            <a:r>
              <a:rPr lang="en-CA" sz="800" dirty="0">
                <a:solidFill>
                  <a:srgbClr val="1C1C1C"/>
                </a:solidFill>
                <a:latin typeface="Arial" pitchFamily="34" charset="0"/>
                <a:cs typeface="Arial" pitchFamily="34" charset="0"/>
              </a:rPr>
              <a:t>, an entire door assembly, consisting of specific doors, frames, gasketing, hardware and other accessories, tested as a smoke and draft control door assembly, can be used. In this situation, door assemblies must be installed in accordance with the installation instructions provided with each leakage-labeled component product. A fire door is just the door component of a fire door assembly. </a:t>
            </a:r>
          </a:p>
          <a:p>
            <a:pPr defTabSz="928299">
              <a:spcBef>
                <a:spcPct val="20000"/>
              </a:spcBef>
              <a:defRPr/>
            </a:pPr>
            <a:endParaRPr lang="en-CA" sz="800" dirty="0">
              <a:solidFill>
                <a:srgbClr val="1C1C1C"/>
              </a:solidFill>
              <a:latin typeface="Arial" pitchFamily="34" charset="0"/>
              <a:cs typeface="Arial" pitchFamily="34" charset="0"/>
            </a:endParaRPr>
          </a:p>
          <a:p>
            <a:pPr defTabSz="928299">
              <a:spcBef>
                <a:spcPct val="20000"/>
              </a:spcBef>
              <a:defRPr/>
            </a:pPr>
            <a:r>
              <a:rPr lang="en-CA" sz="800" b="1" dirty="0">
                <a:solidFill>
                  <a:srgbClr val="1C1C1C"/>
                </a:solidFill>
                <a:latin typeface="Arial" pitchFamily="34" charset="0"/>
                <a:cs typeface="Arial" pitchFamily="34" charset="0"/>
              </a:rPr>
              <a:t>Alternatively</a:t>
            </a:r>
            <a:r>
              <a:rPr lang="en-CA" sz="800" dirty="0">
                <a:solidFill>
                  <a:srgbClr val="1C1C1C"/>
                </a:solidFill>
                <a:latin typeface="Arial" pitchFamily="34" charset="0"/>
                <a:cs typeface="Arial" pitchFamily="34" charset="0"/>
              </a:rPr>
              <a:t>, separate components, including a listed swinging fire door (fire tested under positive pressure, and leakage tested as a smoke and draft control door), a listed fire door frame, and listed Category H gasketing material for fire doors, can be used. When separate components are provided instead of a complete tested assembly, the NFPA requirements put the onus on the company providing products to ensure proper components and installation. All components must be labeled separately as well. </a:t>
            </a:r>
          </a:p>
        </p:txBody>
      </p:sp>
    </p:spTree>
    <p:extLst>
      <p:ext uri="{BB962C8B-B14F-4D97-AF65-F5344CB8AC3E}">
        <p14:creationId xmlns:p14="http://schemas.microsoft.com/office/powerpoint/2010/main" val="288431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dirty="0"/>
              <a:t>In some locations, the IBC requires fire doors to be able to minimize the transmission of heat through the fire door. For instance, in high-rise stairwells, if the door can limit transmission of heat, building occupants can safely pass by the door and use the stairwell to escape the building. </a:t>
            </a:r>
          </a:p>
          <a:p>
            <a:endParaRPr lang="en-CA" sz="900" dirty="0"/>
          </a:p>
          <a:p>
            <a:r>
              <a:rPr lang="en-CA" sz="900" dirty="0"/>
              <a:t>The label on these doors will state the hourly rating and a temperature rise rating of either 250°F, 450°F, or 650°F.  </a:t>
            </a:r>
          </a:p>
          <a:p>
            <a:r>
              <a:rPr lang="en-CA" sz="900" dirty="0"/>
              <a:t>The importance of this is because if you were just walking past int eh event of a fire, without a temperature rise core, you would completely burn on the non-fire side of the door. That is how hot is can get. </a:t>
            </a:r>
          </a:p>
          <a:p>
            <a:endParaRPr lang="en-CA" sz="900" dirty="0"/>
          </a:p>
          <a:p>
            <a:r>
              <a:rPr lang="en-CA" sz="900" u="sng" dirty="0"/>
              <a:t>What are exit enclosures and exit passageways? </a:t>
            </a:r>
            <a:r>
              <a:rPr lang="en-CA" sz="900" dirty="0"/>
              <a:t>An exit enclosure is an exit component that is separated from other interior spaces of a building by fire resistance rated construction for a protected path of egress. An exit passageway is the same thing, but it provides a path of egress in a horizontal direction only, whereas an exit enclosure is a vertical or horizontal direction. So, exiting horizontally just means that the path of egress is on the same level. </a:t>
            </a:r>
          </a:p>
          <a:p>
            <a:endParaRPr lang="en-CA" sz="900" b="0" u="none" dirty="0"/>
          </a:p>
          <a:p>
            <a:pPr defTabSz="928299">
              <a:spcBef>
                <a:spcPct val="20000"/>
              </a:spcBef>
              <a:defRPr/>
            </a:pPr>
            <a:r>
              <a:rPr lang="en-CA" sz="900" b="0" u="none" dirty="0">
                <a:solidFill>
                  <a:srgbClr val="1C1C1C"/>
                </a:solidFill>
                <a:latin typeface="Arial" pitchFamily="34" charset="0"/>
                <a:cs typeface="Arial" pitchFamily="34" charset="0"/>
              </a:rPr>
              <a:t>Doors in exit enclosures and exit passageways under the IBC states they shall have a maximum transmitted temperature end point of not more than 450° above </a:t>
            </a:r>
            <a:r>
              <a:rPr lang="en-CA" sz="900" dirty="0">
                <a:solidFill>
                  <a:srgbClr val="1C1C1C"/>
                </a:solidFill>
                <a:latin typeface="Arial" pitchFamily="34" charset="0"/>
                <a:cs typeface="Arial" pitchFamily="34" charset="0"/>
              </a:rPr>
              <a:t>ambient at the end of 30 minutes of standard fire test exposure. </a:t>
            </a:r>
          </a:p>
          <a:p>
            <a:pPr defTabSz="928299">
              <a:spcBef>
                <a:spcPct val="20000"/>
              </a:spcBef>
              <a:defRPr/>
            </a:pPr>
            <a:endParaRPr lang="en-CA" sz="900" dirty="0">
              <a:solidFill>
                <a:srgbClr val="1C1C1C"/>
              </a:solidFill>
              <a:latin typeface="Arial" pitchFamily="34" charset="0"/>
              <a:cs typeface="Arial" pitchFamily="34" charset="0"/>
            </a:endParaRPr>
          </a:p>
          <a:p>
            <a:pPr defTabSz="928299">
              <a:spcBef>
                <a:spcPct val="20000"/>
              </a:spcBef>
              <a:defRPr/>
            </a:pPr>
            <a:r>
              <a:rPr lang="en-CA" sz="900" dirty="0">
                <a:solidFill>
                  <a:srgbClr val="1C1C1C"/>
                </a:solidFill>
                <a:latin typeface="Arial" pitchFamily="34" charset="0"/>
                <a:cs typeface="Arial" pitchFamily="34" charset="0"/>
              </a:rPr>
              <a:t>The exception to that is that the maximum transmitted temperature rise is not required in buildings equipped throughout with an automatic sprinkler system installed in accordance with Section 903.</a:t>
            </a:r>
          </a:p>
          <a:p>
            <a:pPr defTabSz="928299">
              <a:spcBef>
                <a:spcPct val="20000"/>
              </a:spcBef>
              <a:defRPr/>
            </a:pPr>
            <a:endParaRPr lang="en-CA" sz="900" dirty="0">
              <a:solidFill>
                <a:srgbClr val="1C1C1C"/>
              </a:solidFill>
              <a:latin typeface="Arial" pitchFamily="34" charset="0"/>
              <a:cs typeface="Arial" pitchFamily="34" charset="0"/>
            </a:endParaRPr>
          </a:p>
          <a:p>
            <a:pPr defTabSz="928299">
              <a:spcBef>
                <a:spcPct val="20000"/>
              </a:spcBef>
              <a:defRPr/>
            </a:pPr>
            <a:r>
              <a:rPr lang="en-CA" sz="900" dirty="0">
                <a:solidFill>
                  <a:srgbClr val="1C1C1C"/>
                </a:solidFill>
                <a:latin typeface="Arial" pitchFamily="34" charset="0"/>
                <a:cs typeface="Arial" pitchFamily="34" charset="0"/>
              </a:rPr>
              <a:t>This is exactly what you are looking at in the diagram. A temperature rise core will slow the fire side heat temperature, which is much higher, from passing through to the non-fire side for a period of 30 minutes. </a:t>
            </a:r>
          </a:p>
          <a:p>
            <a:endParaRPr lang="en-CA" sz="900" dirty="0"/>
          </a:p>
        </p:txBody>
      </p:sp>
    </p:spTree>
    <p:extLst>
      <p:ext uri="{BB962C8B-B14F-4D97-AF65-F5344CB8AC3E}">
        <p14:creationId xmlns:p14="http://schemas.microsoft.com/office/powerpoint/2010/main" val="2093724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noted earlier when we were discussing smoke and draft control doors, fire tested doors must be labeled with the appropriate test results.</a:t>
            </a:r>
          </a:p>
          <a:p>
            <a:endParaRPr lang="en-CA" dirty="0"/>
          </a:p>
          <a:p>
            <a:r>
              <a:rPr lang="en-CA" b="0" dirty="0"/>
              <a:t>Section 716 also covers labeled protective assemblies. Fire </a:t>
            </a:r>
            <a:r>
              <a:rPr lang="en-CA" dirty="0"/>
              <a:t>door assemblies shall be labeled by an APPROVED agency. The labels shall comply with NFPA 80 and shall be permanently affixed to the door or frame. This will make it simple for code officials and fire marshals when inspecting. </a:t>
            </a:r>
          </a:p>
          <a:p>
            <a:endParaRPr lang="en-CA" dirty="0"/>
          </a:p>
          <a:p>
            <a:r>
              <a:rPr lang="en-CA" dirty="0"/>
              <a:t>Further, fire doors shall be labeled showing the name of the manufacturer or other identification readily traceable back to the manufacturer, the name or trademark of the third-party inspection agency, the </a:t>
            </a:r>
            <a:r>
              <a:rPr lang="en-CA" u="sng" dirty="0"/>
              <a:t>fire protection rating </a:t>
            </a:r>
            <a:r>
              <a:rPr lang="en-CA" dirty="0"/>
              <a:t>and, where it is required for fire doors in exit enclosures and exit passageways. Smoke and draft control doors complying with UL 1784 shall be labeled as such and shall also comply with the IBC. Labels shall be approved and permanently affixed. </a:t>
            </a:r>
            <a:r>
              <a:rPr lang="en-CA" b="1" dirty="0"/>
              <a:t>Lastly, the label shall be applied at the factory or location where fabrication and assembly are performed. </a:t>
            </a:r>
          </a:p>
          <a:p>
            <a:endParaRPr lang="en-US" dirty="0"/>
          </a:p>
        </p:txBody>
      </p:sp>
    </p:spTree>
    <p:extLst>
      <p:ext uri="{BB962C8B-B14F-4D97-AF65-F5344CB8AC3E}">
        <p14:creationId xmlns:p14="http://schemas.microsoft.com/office/powerpoint/2010/main" val="3347841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Oversized doors have specific requirements as well and </a:t>
            </a:r>
            <a:r>
              <a:rPr lang="en-US" dirty="0"/>
              <a:t>shall bear an oversized fire door label by an approved agency or shall be provided with a certificate of inspection furnished by an approved testing agency. When a certificate of inspection is furnished by an approved testing agency, the certificate shall state that the door conforms to the requirements of design, materials, and construction, BUT HAS NOT been subjected to the fire test. </a:t>
            </a:r>
          </a:p>
          <a:p>
            <a:endParaRPr lang="en-US" dirty="0"/>
          </a:p>
          <a:p>
            <a:r>
              <a:rPr lang="en-US" dirty="0"/>
              <a:t>And again, smoke and draft control doors complying with UL 1784 shall be labeled in accordance with Section 716.5.7.1 and shall show the letter “S” on the fire rating label of the door. This marking shall indicate that the door and frame assembly are in compliance when listed or labeled gasketing is also installed.</a:t>
            </a:r>
          </a:p>
          <a:p>
            <a:endParaRPr lang="en-US" b="0" dirty="0"/>
          </a:p>
          <a:p>
            <a:r>
              <a:rPr lang="en-US" b="0" dirty="0"/>
              <a:t>The example label on the screen shows that it is a 3-hour temperature rise fire label and that it is smoke rated because of the “S”. It has been third party approved and clearly states the requirements that it meets, such as UL 10C and the positive pressure test. A fire and smoke label should be that easy to read. </a:t>
            </a:r>
          </a:p>
        </p:txBody>
      </p:sp>
    </p:spTree>
    <p:extLst>
      <p:ext uri="{BB962C8B-B14F-4D97-AF65-F5344CB8AC3E}">
        <p14:creationId xmlns:p14="http://schemas.microsoft.com/office/powerpoint/2010/main" val="115106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sz="1000" dirty="0">
                <a:solidFill>
                  <a:srgbClr val="1C1C1C"/>
                </a:solidFill>
                <a:latin typeface="Arial" pitchFamily="34" charset="0"/>
                <a:cs typeface="Arial" pitchFamily="34" charset="0"/>
              </a:rPr>
              <a:t>NFPA 80, Fire Doors and Other Opening Protectives, includes details for the installation of fire protection rated doors and the maintenance of those doors. Because fire doors are tested and labeled assemblies, field modifications of the door are SEVERELY restricted. Some modifications are allowed with restrictions; one of those is undercutting the door. Under </a:t>
            </a:r>
            <a:r>
              <a:rPr lang="en-CA" sz="1000" b="0" dirty="0">
                <a:solidFill>
                  <a:srgbClr val="1C1C1C"/>
                </a:solidFill>
                <a:latin typeface="Arial" pitchFamily="34" charset="0"/>
                <a:cs typeface="Arial" pitchFamily="34" charset="0"/>
              </a:rPr>
              <a:t>NFPA 80, wood </a:t>
            </a:r>
            <a:r>
              <a:rPr lang="en-CA" sz="1000" dirty="0">
                <a:solidFill>
                  <a:srgbClr val="1C1C1C"/>
                </a:solidFill>
                <a:latin typeface="Arial" pitchFamily="34" charset="0"/>
                <a:cs typeface="Arial" pitchFamily="34" charset="0"/>
              </a:rPr>
              <a:t>and composite doors may be undercut up to ¾-inch in the field. </a:t>
            </a:r>
          </a:p>
          <a:p>
            <a:pPr defTabSz="928299">
              <a:spcBef>
                <a:spcPct val="20000"/>
              </a:spcBef>
              <a:defRPr/>
            </a:pPr>
            <a:endParaRPr lang="en-CA" sz="1000" dirty="0">
              <a:solidFill>
                <a:srgbClr val="1C1C1C"/>
              </a:solidFill>
              <a:latin typeface="Arial" pitchFamily="34" charset="0"/>
              <a:cs typeface="Arial" pitchFamily="34" charset="0"/>
            </a:endParaRPr>
          </a:p>
          <a:p>
            <a:pPr defTabSz="928299">
              <a:spcBef>
                <a:spcPct val="20000"/>
              </a:spcBef>
              <a:defRPr/>
            </a:pPr>
            <a:r>
              <a:rPr lang="en-CA" sz="1000" dirty="0">
                <a:solidFill>
                  <a:srgbClr val="1C1C1C"/>
                </a:solidFill>
                <a:latin typeface="Arial" pitchFamily="34" charset="0"/>
                <a:cs typeface="Arial" pitchFamily="34" charset="0"/>
              </a:rPr>
              <a:t>Doors are often undercut to allow for floor covering that continues under the door. It is important to note that under NFPA 80, there are requirements for the floor covering that extends under a fire rated door. </a:t>
            </a:r>
          </a:p>
          <a:p>
            <a:pPr defTabSz="928299">
              <a:spcBef>
                <a:spcPct val="20000"/>
              </a:spcBef>
              <a:defRPr/>
            </a:pPr>
            <a:r>
              <a:rPr lang="en-CA" sz="1000" dirty="0">
                <a:solidFill>
                  <a:srgbClr val="1C1C1C"/>
                </a:solidFill>
                <a:latin typeface="Arial" pitchFamily="34" charset="0"/>
                <a:cs typeface="Arial" pitchFamily="34" charset="0"/>
              </a:rPr>
              <a:t>A proper undercut is important as it relates to UL1784 compliance. UL 1784 requires testing without an artificial bottom seal. This means that when tested, there must be a </a:t>
            </a:r>
            <a:r>
              <a:rPr lang="en-CA" sz="1000" u="sng" dirty="0">
                <a:solidFill>
                  <a:srgbClr val="1C1C1C"/>
                </a:solidFill>
                <a:latin typeface="Arial" pitchFamily="34" charset="0"/>
                <a:cs typeface="Arial" pitchFamily="34" charset="0"/>
              </a:rPr>
              <a:t>system</a:t>
            </a:r>
            <a:r>
              <a:rPr lang="en-CA" sz="1000" dirty="0">
                <a:solidFill>
                  <a:srgbClr val="1C1C1C"/>
                </a:solidFill>
                <a:latin typeface="Arial" pitchFamily="34" charset="0"/>
                <a:cs typeface="Arial" pitchFamily="34" charset="0"/>
              </a:rPr>
              <a:t> with all fire door hardware on the fire rated assembly and there cannot be an artificial bottom seal.</a:t>
            </a:r>
          </a:p>
          <a:p>
            <a:pPr defTabSz="928299">
              <a:spcBef>
                <a:spcPct val="20000"/>
              </a:spcBef>
              <a:defRPr/>
            </a:pPr>
            <a:endParaRPr lang="en-CA" sz="1000" b="0" dirty="0">
              <a:solidFill>
                <a:srgbClr val="1C1C1C"/>
              </a:solidFill>
              <a:latin typeface="Arial" pitchFamily="34" charset="0"/>
              <a:cs typeface="Arial" pitchFamily="34" charset="0"/>
            </a:endParaRPr>
          </a:p>
          <a:p>
            <a:pPr defTabSz="928299">
              <a:spcBef>
                <a:spcPct val="20000"/>
              </a:spcBef>
              <a:defRPr/>
            </a:pPr>
            <a:r>
              <a:rPr lang="en-CA" sz="1000" b="0" dirty="0">
                <a:solidFill>
                  <a:srgbClr val="1C1C1C"/>
                </a:solidFill>
                <a:latin typeface="Arial" pitchFamily="34" charset="0"/>
                <a:cs typeface="Arial" pitchFamily="34" charset="0"/>
              </a:rPr>
              <a:t>So, NFPA 80 states that combustible </a:t>
            </a:r>
            <a:r>
              <a:rPr lang="en-CA" sz="1000" dirty="0">
                <a:solidFill>
                  <a:srgbClr val="1C1C1C"/>
                </a:solidFill>
                <a:latin typeface="Arial" pitchFamily="34" charset="0"/>
                <a:cs typeface="Arial" pitchFamily="34" charset="0"/>
              </a:rPr>
              <a:t>floor coverings shall be permitted to extend through openings required to be protected by 1½-hour, 1-hour, or ¾-hour rated fire protection fire door assemblies without a sill where they have a minimum critical radiant flux </a:t>
            </a:r>
            <a:r>
              <a:rPr lang="en-CA" sz="1000" b="0" dirty="0">
                <a:solidFill>
                  <a:srgbClr val="1C1C1C"/>
                </a:solidFill>
                <a:highlight>
                  <a:srgbClr val="FFFF00"/>
                </a:highlight>
                <a:latin typeface="Arial" pitchFamily="34" charset="0"/>
                <a:cs typeface="Arial" pitchFamily="34" charset="0"/>
              </a:rPr>
              <a:t>of 0.22 watts/cm. This is </a:t>
            </a:r>
            <a:r>
              <a:rPr lang="en-CA" sz="1000" b="0" dirty="0">
                <a:solidFill>
                  <a:srgbClr val="1C1C1C"/>
                </a:solidFill>
                <a:latin typeface="Arial" pitchFamily="34" charset="0"/>
                <a:cs typeface="Arial" pitchFamily="34" charset="0"/>
              </a:rPr>
              <a:t>in </a:t>
            </a:r>
            <a:r>
              <a:rPr lang="en-CA" sz="1000" dirty="0">
                <a:solidFill>
                  <a:srgbClr val="1C1C1C"/>
                </a:solidFill>
                <a:latin typeface="Arial" pitchFamily="34" charset="0"/>
                <a:cs typeface="Arial" pitchFamily="34" charset="0"/>
              </a:rPr>
              <a:t>accordance with NFPA 253, Standard Method of Test for Critical Radiant Flux of Floor Covering Systems Using a Radiant Heat Energy Source.</a:t>
            </a:r>
          </a:p>
          <a:p>
            <a:pPr defTabSz="928299">
              <a:spcBef>
                <a:spcPct val="20000"/>
              </a:spcBef>
              <a:defRPr/>
            </a:pPr>
            <a:r>
              <a:rPr lang="en-CA" sz="1000" dirty="0">
                <a:solidFill>
                  <a:srgbClr val="1C1C1C"/>
                </a:solidFill>
                <a:latin typeface="Arial" pitchFamily="34" charset="0"/>
                <a:cs typeface="Arial" pitchFamily="34" charset="0"/>
              </a:rPr>
              <a:t>Even further, combustible floor coverings shall NOT extend through openings protected by 3-hour rated fire protection door assemblies. For example, carpet may not extend under a 3 hour rated door. There must be a break in the carpet. </a:t>
            </a:r>
          </a:p>
        </p:txBody>
      </p:sp>
    </p:spTree>
    <p:extLst>
      <p:ext uri="{BB962C8B-B14F-4D97-AF65-F5344CB8AC3E}">
        <p14:creationId xmlns:p14="http://schemas.microsoft.com/office/powerpoint/2010/main" val="1385609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sz="900" b="0" dirty="0">
                <a:solidFill>
                  <a:srgbClr val="1C1C1C"/>
                </a:solidFill>
                <a:latin typeface="Arial" pitchFamily="34" charset="0"/>
                <a:cs typeface="Arial" pitchFamily="34" charset="0"/>
              </a:rPr>
              <a:t>IBC section 1024 is for luminous egress path markings. </a:t>
            </a:r>
            <a:r>
              <a:rPr lang="en-CA" sz="900" dirty="0">
                <a:solidFill>
                  <a:srgbClr val="1C1C1C"/>
                </a:solidFill>
                <a:latin typeface="Arial" pitchFamily="34" charset="0"/>
                <a:cs typeface="Arial" pitchFamily="34" charset="0"/>
              </a:rPr>
              <a:t>Approved luminous egress path markings delineating the exit path shall be provided in high-rise buildings of Group A, B, E, I, M, and R-1 occupancies in accordance with Sections 1024.1 through 1024.5. </a:t>
            </a:r>
          </a:p>
          <a:p>
            <a:pPr defTabSz="928299">
              <a:spcBef>
                <a:spcPct val="20000"/>
              </a:spcBef>
              <a:defRPr/>
            </a:pPr>
            <a:r>
              <a:rPr lang="en-CA" sz="900" dirty="0">
                <a:solidFill>
                  <a:srgbClr val="1C1C1C"/>
                </a:solidFill>
                <a:latin typeface="Arial" pitchFamily="34" charset="0"/>
                <a:cs typeface="Arial" pitchFamily="34" charset="0"/>
              </a:rPr>
              <a:t>An exception to this is that luminous egress path markings shall not be required on the level of exit discharge in lobbies that serve as part of the exit path in accordance with Section 1027.1. </a:t>
            </a:r>
          </a:p>
          <a:p>
            <a:pPr defTabSz="928299">
              <a:spcBef>
                <a:spcPct val="20000"/>
              </a:spcBef>
              <a:defRPr/>
            </a:pPr>
            <a:r>
              <a:rPr lang="en-CA" sz="900" dirty="0">
                <a:solidFill>
                  <a:srgbClr val="1C1C1C"/>
                </a:solidFill>
                <a:latin typeface="Arial" pitchFamily="34" charset="0"/>
                <a:cs typeface="Arial" pitchFamily="34" charset="0"/>
              </a:rPr>
              <a:t>So what does that mean? High-rise buildings in Groups A, B, E, I, M, and R-1 (other groups are likely not going to be high-rise), must have luminescent or photoluminescent markings for the exit path. </a:t>
            </a:r>
          </a:p>
          <a:p>
            <a:pPr defTabSz="928299">
              <a:spcBef>
                <a:spcPct val="20000"/>
              </a:spcBef>
              <a:defRPr/>
            </a:pPr>
            <a:endParaRPr lang="en-CA" sz="900" b="1" dirty="0">
              <a:solidFill>
                <a:srgbClr val="1C1C1C"/>
              </a:solidFill>
              <a:latin typeface="Arial" pitchFamily="34" charset="0"/>
              <a:cs typeface="Arial" pitchFamily="34" charset="0"/>
            </a:endParaRPr>
          </a:p>
          <a:p>
            <a:pPr defTabSz="928299">
              <a:spcBef>
                <a:spcPct val="20000"/>
              </a:spcBef>
              <a:defRPr/>
            </a:pPr>
            <a:r>
              <a:rPr lang="en-CA" sz="900" b="0" dirty="0">
                <a:solidFill>
                  <a:srgbClr val="1C1C1C"/>
                </a:solidFill>
                <a:latin typeface="Arial" pitchFamily="34" charset="0"/>
                <a:cs typeface="Arial" pitchFamily="34" charset="0"/>
              </a:rPr>
              <a:t>1024.2 in the IBC specially references markings within exit components. </a:t>
            </a:r>
          </a:p>
          <a:p>
            <a:pPr defTabSz="928299">
              <a:spcBef>
                <a:spcPct val="20000"/>
              </a:spcBef>
              <a:defRPr/>
            </a:pPr>
            <a:r>
              <a:rPr lang="en-CA" sz="900" dirty="0">
                <a:solidFill>
                  <a:srgbClr val="1C1C1C"/>
                </a:solidFill>
                <a:latin typeface="Arial" pitchFamily="34" charset="0"/>
                <a:cs typeface="Arial" pitchFamily="34" charset="0"/>
              </a:rPr>
              <a:t>Egress path markings shall be provided in interior exit stairways, interior exit ramps, and exit passageways, in accordance with Sections 1024.2.1 through 1024.2.6. </a:t>
            </a:r>
          </a:p>
          <a:p>
            <a:pPr defTabSz="928299">
              <a:spcBef>
                <a:spcPct val="20000"/>
              </a:spcBef>
              <a:defRPr/>
            </a:pPr>
            <a:endParaRPr lang="en-CA" sz="900" dirty="0">
              <a:solidFill>
                <a:srgbClr val="1C1C1C"/>
              </a:solidFill>
              <a:latin typeface="Arial" pitchFamily="34" charset="0"/>
              <a:cs typeface="Arial" pitchFamily="34" charset="0"/>
            </a:endParaRPr>
          </a:p>
          <a:p>
            <a:pPr defTabSz="928299">
              <a:spcBef>
                <a:spcPct val="20000"/>
              </a:spcBef>
              <a:defRPr/>
            </a:pPr>
            <a:r>
              <a:rPr lang="en-CA" sz="900" dirty="0">
                <a:solidFill>
                  <a:srgbClr val="1C1C1C"/>
                </a:solidFill>
                <a:latin typeface="Arial" pitchFamily="34" charset="0"/>
                <a:cs typeface="Arial" pitchFamily="34" charset="0"/>
              </a:rPr>
              <a:t>So, what are the requirements of the markings? </a:t>
            </a:r>
          </a:p>
          <a:p>
            <a:pPr defTabSz="928299">
              <a:spcBef>
                <a:spcPct val="20000"/>
              </a:spcBef>
              <a:defRPr/>
            </a:pPr>
            <a:endParaRPr lang="en-CA" sz="900" dirty="0">
              <a:solidFill>
                <a:srgbClr val="1C1C1C"/>
              </a:solidFill>
              <a:latin typeface="Arial" pitchFamily="34" charset="0"/>
              <a:cs typeface="Arial" pitchFamily="34" charset="0"/>
            </a:endParaRPr>
          </a:p>
          <a:p>
            <a:pPr defTabSz="928299">
              <a:spcBef>
                <a:spcPct val="20000"/>
              </a:spcBef>
              <a:defRPr/>
            </a:pPr>
            <a:r>
              <a:rPr lang="en-CA" sz="900" dirty="0">
                <a:solidFill>
                  <a:srgbClr val="1C1C1C"/>
                </a:solidFill>
                <a:latin typeface="Arial" pitchFamily="34" charset="0"/>
                <a:cs typeface="Arial" pitchFamily="34" charset="0"/>
              </a:rPr>
              <a:t>Section 1024.2.6 covers the marking required for doors within an exit path. Doors through which occupants must pass in order to complete the exit path shall be provided with markings complying with the following:</a:t>
            </a:r>
          </a:p>
          <a:p>
            <a:pPr marL="290093" indent="-290093" defTabSz="928299">
              <a:spcBef>
                <a:spcPct val="20000"/>
              </a:spcBef>
              <a:buFont typeface="Arial" pitchFamily="34" charset="0"/>
              <a:buChar char="•"/>
              <a:defRPr/>
            </a:pPr>
            <a:r>
              <a:rPr lang="en-CA" sz="900" dirty="0">
                <a:solidFill>
                  <a:srgbClr val="1C1C1C"/>
                </a:solidFill>
                <a:latin typeface="Arial" pitchFamily="34" charset="0"/>
                <a:cs typeface="Arial" pitchFamily="34" charset="0"/>
              </a:rPr>
              <a:t>A low-location luminous emergency exit symbol complying with NFPA 170. The exit symbol shall be a minimum of 4 inches in height and shall be mounted on the door, centered horizontally, with the top of the symbol no higher than 18 inches above the finished floor.</a:t>
            </a:r>
          </a:p>
          <a:p>
            <a:pPr marL="290093" indent="-290093" defTabSz="928299">
              <a:spcBef>
                <a:spcPct val="20000"/>
              </a:spcBef>
              <a:buFont typeface="Arial" pitchFamily="34" charset="0"/>
              <a:buChar char="•"/>
              <a:defRPr/>
            </a:pPr>
            <a:r>
              <a:rPr lang="en-CA" sz="900" dirty="0">
                <a:solidFill>
                  <a:srgbClr val="1C1C1C"/>
                </a:solidFill>
                <a:latin typeface="Arial" pitchFamily="34" charset="0"/>
                <a:cs typeface="Arial" pitchFamily="34" charset="0"/>
              </a:rPr>
              <a:t>Hardware marked with no less than 16 square inches of luminous material. </a:t>
            </a:r>
          </a:p>
          <a:p>
            <a:pPr marL="290093" indent="-290093" defTabSz="928299">
              <a:spcBef>
                <a:spcPct val="20000"/>
              </a:spcBef>
              <a:buFont typeface="Arial" pitchFamily="34" charset="0"/>
              <a:buChar char="•"/>
              <a:defRPr/>
            </a:pPr>
            <a:r>
              <a:rPr lang="en-CA" sz="900" dirty="0">
                <a:solidFill>
                  <a:srgbClr val="1C1C1C"/>
                </a:solidFill>
                <a:latin typeface="Arial" pitchFamily="34" charset="0"/>
                <a:cs typeface="Arial" pitchFamily="34" charset="0"/>
              </a:rPr>
              <a:t>Door frame markings marked with a solid and continuous 1-inch- to 2-inch-wide stripe.</a:t>
            </a:r>
          </a:p>
          <a:p>
            <a:pPr marL="290093" indent="-290093" defTabSz="928299">
              <a:spcBef>
                <a:spcPct val="20000"/>
              </a:spcBef>
              <a:buFont typeface="Arial" pitchFamily="34" charset="0"/>
              <a:buChar char="•"/>
              <a:defRPr/>
            </a:pPr>
            <a:endParaRPr lang="en-CA" sz="900" dirty="0">
              <a:solidFill>
                <a:srgbClr val="1C1C1C"/>
              </a:solidFill>
              <a:latin typeface="Arial" pitchFamily="34" charset="0"/>
              <a:cs typeface="Arial" pitchFamily="34" charset="0"/>
            </a:endParaRPr>
          </a:p>
          <a:p>
            <a:pPr marL="0" indent="0" defTabSz="928299">
              <a:spcBef>
                <a:spcPct val="20000"/>
              </a:spcBef>
              <a:buFont typeface="Arial" pitchFamily="34" charset="0"/>
              <a:buNone/>
              <a:defRPr/>
            </a:pPr>
            <a:r>
              <a:rPr lang="en-CA" sz="900" dirty="0">
                <a:solidFill>
                  <a:srgbClr val="1C1C1C"/>
                </a:solidFill>
                <a:latin typeface="Arial" pitchFamily="34" charset="0"/>
                <a:cs typeface="Arial" pitchFamily="34" charset="0"/>
              </a:rPr>
              <a:t>In the image on the screen you can see the emergency exit symbol on the door (which is the square) near the bottom, the hardware markings for the panic and the lever, and the door frame luminescent stripes that are blown up for better imaging. </a:t>
            </a:r>
          </a:p>
        </p:txBody>
      </p:sp>
    </p:spTree>
    <p:extLst>
      <p:ext uri="{BB962C8B-B14F-4D97-AF65-F5344CB8AC3E}">
        <p14:creationId xmlns:p14="http://schemas.microsoft.com/office/powerpoint/2010/main" val="2508824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sz="1000" b="0" u="none" dirty="0"/>
              <a:t>Means of egress is a continuous </a:t>
            </a:r>
            <a:r>
              <a:rPr lang="en-CA" sz="1000" dirty="0"/>
              <a:t>and unobstructed path of vertical and horizontal egress travel from any occupied portion of a building or structure to a public way. A means of egress consists of three separate and distinct parts: the exit access, the exit, and the exit discharge. </a:t>
            </a:r>
          </a:p>
          <a:p>
            <a:pPr defTabSz="928299">
              <a:spcBef>
                <a:spcPct val="20000"/>
              </a:spcBef>
              <a:defRPr/>
            </a:pPr>
            <a:endParaRPr lang="en-CA" sz="1000" dirty="0">
              <a:solidFill>
                <a:srgbClr val="1C1C1C"/>
              </a:solidFill>
              <a:latin typeface="Arial" pitchFamily="34" charset="0"/>
              <a:cs typeface="Arial" pitchFamily="34" charset="0"/>
            </a:endParaRPr>
          </a:p>
          <a:p>
            <a:pPr defTabSz="928299">
              <a:spcBef>
                <a:spcPct val="20000"/>
              </a:spcBef>
              <a:defRPr/>
            </a:pPr>
            <a:r>
              <a:rPr lang="en-CA" sz="1000" dirty="0">
                <a:solidFill>
                  <a:srgbClr val="1C1C1C"/>
                </a:solidFill>
                <a:latin typeface="Arial" pitchFamily="34" charset="0"/>
                <a:cs typeface="Arial" pitchFamily="34" charset="0"/>
              </a:rPr>
              <a:t>Building codes not only regulate number of exits for each building type and occupancy, but also the exit widths. Exit widths are a critical determinant of the capacity of any egress system. </a:t>
            </a:r>
          </a:p>
          <a:p>
            <a:pPr defTabSz="928299">
              <a:spcBef>
                <a:spcPct val="20000"/>
              </a:spcBef>
              <a:defRPr/>
            </a:pPr>
            <a:endParaRPr lang="en-CA" sz="1000" dirty="0">
              <a:solidFill>
                <a:srgbClr val="1C1C1C"/>
              </a:solidFill>
              <a:latin typeface="Arial" pitchFamily="34" charset="0"/>
              <a:cs typeface="Arial" pitchFamily="34" charset="0"/>
            </a:endParaRPr>
          </a:p>
          <a:p>
            <a:pPr defTabSz="928299">
              <a:spcBef>
                <a:spcPct val="20000"/>
              </a:spcBef>
              <a:defRPr/>
            </a:pPr>
            <a:r>
              <a:rPr lang="en-CA" sz="1000" b="0" dirty="0">
                <a:solidFill>
                  <a:srgbClr val="1C1C1C"/>
                </a:solidFill>
                <a:latin typeface="Arial" pitchFamily="34" charset="0"/>
                <a:cs typeface="Arial" pitchFamily="34" charset="0"/>
              </a:rPr>
              <a:t>IBC 1005 covers egress widths.</a:t>
            </a:r>
            <a:r>
              <a:rPr lang="en-CA" sz="1000" dirty="0">
                <a:solidFill>
                  <a:srgbClr val="1C1C1C"/>
                </a:solidFill>
                <a:latin typeface="Arial" pitchFamily="34" charset="0"/>
                <a:cs typeface="Arial" pitchFamily="34" charset="0"/>
              </a:rPr>
              <a:t> The total width of means of egress in inches shall not be less than the total occupant load served by the means of egress multiplied by 0.3 inches per occupant for stairways and by 0.2 inches per occupant for other egress components. The width shall not be less than specified elsewhere in this code. Multiple means of egress shall be sized such that the loss of any one means of egress shall not reduce the available capacity to less than 50 percent of the required capacity. </a:t>
            </a:r>
            <a:r>
              <a:rPr lang="en-CA" sz="1000" dirty="0"/>
              <a:t>Minimum width or required capacity of the </a:t>
            </a:r>
            <a:r>
              <a:rPr lang="en-CA" sz="1000" i="1" dirty="0"/>
              <a:t>means of egress </a:t>
            </a:r>
            <a:r>
              <a:rPr lang="en-CA" sz="1000" dirty="0"/>
              <a:t>required from any story of a building shall not be reduced along the path of egress travel until arrival at the public way.</a:t>
            </a:r>
          </a:p>
          <a:p>
            <a:pPr defTabSz="928299">
              <a:spcBef>
                <a:spcPct val="20000"/>
              </a:spcBef>
              <a:defRPr/>
            </a:pPr>
            <a:endParaRPr lang="en-CA" sz="1000" dirty="0">
              <a:solidFill>
                <a:srgbClr val="1C1C1C"/>
              </a:solidFill>
              <a:latin typeface="Arial" pitchFamily="34" charset="0"/>
              <a:cs typeface="Arial" pitchFamily="34" charset="0"/>
            </a:endParaRPr>
          </a:p>
          <a:p>
            <a:pPr defTabSz="928299">
              <a:spcBef>
                <a:spcPct val="20000"/>
              </a:spcBef>
              <a:defRPr/>
            </a:pPr>
            <a:r>
              <a:rPr lang="en-CA" sz="1000" dirty="0">
                <a:solidFill>
                  <a:srgbClr val="1C1C1C"/>
                </a:solidFill>
                <a:latin typeface="Arial" pitchFamily="34" charset="0"/>
                <a:cs typeface="Arial" pitchFamily="34" charset="0"/>
              </a:rPr>
              <a:t>ADA guidelines also covers this. If the doors form part of a means of egress </a:t>
            </a:r>
            <a:r>
              <a:rPr lang="en-CA" sz="1000" b="1" dirty="0">
                <a:solidFill>
                  <a:srgbClr val="1C1C1C"/>
                </a:solidFill>
                <a:latin typeface="Arial" pitchFamily="34" charset="0"/>
                <a:cs typeface="Arial" pitchFamily="34" charset="0"/>
              </a:rPr>
              <a:t>and</a:t>
            </a:r>
            <a:r>
              <a:rPr lang="en-CA" sz="1000" dirty="0">
                <a:solidFill>
                  <a:srgbClr val="1C1C1C"/>
                </a:solidFill>
                <a:latin typeface="Arial" pitchFamily="34" charset="0"/>
                <a:cs typeface="Arial" pitchFamily="34" charset="0"/>
              </a:rPr>
              <a:t> an accessible route, then the ADA Guidelines require a minimum clear opening of 32 inches.</a:t>
            </a:r>
          </a:p>
          <a:p>
            <a:pPr defTabSz="928299">
              <a:spcBef>
                <a:spcPct val="20000"/>
              </a:spcBef>
              <a:defRPr/>
            </a:pPr>
            <a:r>
              <a:rPr lang="en-CA" sz="1000" dirty="0">
                <a:solidFill>
                  <a:srgbClr val="1C1C1C"/>
                </a:solidFill>
                <a:latin typeface="Arial" pitchFamily="34" charset="0"/>
                <a:cs typeface="Arial" pitchFamily="34" charset="0"/>
              </a:rPr>
              <a:t>So, one leaf of a pair of doors or a single leaf for a single door must have a 32” clear opening. </a:t>
            </a:r>
          </a:p>
        </p:txBody>
      </p:sp>
    </p:spTree>
    <p:extLst>
      <p:ext uri="{BB962C8B-B14F-4D97-AF65-F5344CB8AC3E}">
        <p14:creationId xmlns:p14="http://schemas.microsoft.com/office/powerpoint/2010/main" val="341006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now begins the AIA portion of the presentation. The New Code Requirements for Fire Rated Doors and Hardware Course is eligible for 1.0 Learning Unit/Health, Safety, Welfare Hour. We will address any questions at the end of the presentation. </a:t>
            </a:r>
          </a:p>
        </p:txBody>
      </p:sp>
    </p:spTree>
    <p:extLst>
      <p:ext uri="{BB962C8B-B14F-4D97-AF65-F5344CB8AC3E}">
        <p14:creationId xmlns:p14="http://schemas.microsoft.com/office/powerpoint/2010/main" val="102891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In a building that is not Group H or I-2, that has an automatic sprinkler system and an emergency voice/alarm communication system, has a different multiplier for measuring minimum required egress. </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Here is an example:</a:t>
            </a:r>
          </a:p>
          <a:p>
            <a:pPr defTabSz="928299">
              <a:spcBef>
                <a:spcPct val="20000"/>
              </a:spcBef>
              <a:defRPr/>
            </a:pPr>
            <a:r>
              <a:rPr lang="en-CA" dirty="0">
                <a:solidFill>
                  <a:srgbClr val="1C1C1C"/>
                </a:solidFill>
                <a:latin typeface="Arial" pitchFamily="34" charset="0"/>
                <a:cs typeface="Arial" pitchFamily="34" charset="0"/>
              </a:rPr>
              <a:t>If the doors fall under “other egress components”, the egress width capacity multiplier changes from .3 to .15 inches x occupant load. </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So, given that the example building is fully sprinklered, a two-story office building, 460 occupant load per floor and two stairways on the second floor, you would calculate the minimum egress width or other egress components by taking:</a:t>
            </a:r>
          </a:p>
          <a:p>
            <a:pPr defTabSz="928299">
              <a:spcBef>
                <a:spcPct val="20000"/>
              </a:spcBef>
              <a:defRPr/>
            </a:pPr>
            <a:r>
              <a:rPr lang="en-CA" dirty="0">
                <a:solidFill>
                  <a:srgbClr val="1C1C1C"/>
                </a:solidFill>
                <a:latin typeface="Arial" pitchFamily="34" charset="0"/>
                <a:cs typeface="Arial" pitchFamily="34" charset="0"/>
              </a:rPr>
              <a:t>Egress: 230 X 0.15 (the new multiplier) = 34.5" minimum width </a:t>
            </a:r>
          </a:p>
          <a:p>
            <a:pPr defTabSz="928299">
              <a:spcBef>
                <a:spcPct val="20000"/>
              </a:spcBef>
              <a:defRPr/>
            </a:pPr>
            <a:r>
              <a:rPr lang="en-CA" dirty="0">
                <a:solidFill>
                  <a:srgbClr val="1C1C1C"/>
                </a:solidFill>
                <a:latin typeface="Arial" pitchFamily="34" charset="0"/>
                <a:cs typeface="Arial" pitchFamily="34" charset="0"/>
              </a:rPr>
              <a:t>Stairway: 230 X 0.2 (the new multiplier) = 46" minimum width (each stairway)</a:t>
            </a:r>
          </a:p>
        </p:txBody>
      </p:sp>
    </p:spTree>
    <p:extLst>
      <p:ext uri="{BB962C8B-B14F-4D97-AF65-F5344CB8AC3E}">
        <p14:creationId xmlns:p14="http://schemas.microsoft.com/office/powerpoint/2010/main" val="777793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Doors and hardware are given a limited allowance for encroachment into this calculated width. IBC 2015 Section 1005.7 contains similar requirements in egress width and encroachment requirements:</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Doors, when fully opened, and handrails shall not reduce the required means of egress width by more than 7 inches. Doors in any position shall not reduce the required width by more than one-half. </a:t>
            </a:r>
          </a:p>
          <a:p>
            <a:pPr defTabSz="928299">
              <a:spcBef>
                <a:spcPct val="20000"/>
              </a:spcBef>
              <a:defRPr/>
            </a:pPr>
            <a:r>
              <a:rPr lang="en-CA" dirty="0">
                <a:solidFill>
                  <a:srgbClr val="1C1C1C"/>
                </a:solidFill>
                <a:latin typeface="Arial" pitchFamily="34" charset="0"/>
                <a:cs typeface="Arial" pitchFamily="34" charset="0"/>
              </a:rPr>
              <a:t>Exception: The restrictions on a door swing shall not apply to doors within individual dwelling units and sleeping units of Group R-2 and dwelling units of Group R-3. </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This means that you would measure from the leading edge of the door and if the corridor width is reduced by more than 7” when open, the door is considered to be encroaching on the corridor. Additionally, if the door is open, from the leading edge, the door cannot reduce the required width by more than 50%.</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Hardware should be mounted between 34 and 48 inches off the floor AND the hardware is mounted to the side of the door facing the corridor width.</a:t>
            </a:r>
          </a:p>
          <a:p>
            <a:pPr defTabSz="928299">
              <a:spcBef>
                <a:spcPct val="20000"/>
              </a:spcBef>
              <a:defRPr/>
            </a:pPr>
            <a:endParaRPr lang="en-CA" dirty="0">
              <a:solidFill>
                <a:srgbClr val="1C1C1C"/>
              </a:solidFill>
              <a:latin typeface="Arial" pitchFamily="34" charset="0"/>
              <a:cs typeface="Arial" pitchFamily="34" charset="0"/>
            </a:endParaRPr>
          </a:p>
        </p:txBody>
      </p:sp>
    </p:spTree>
    <p:extLst>
      <p:ext uri="{BB962C8B-B14F-4D97-AF65-F5344CB8AC3E}">
        <p14:creationId xmlns:p14="http://schemas.microsoft.com/office/powerpoint/2010/main" val="3811174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b="0" dirty="0">
                <a:solidFill>
                  <a:srgbClr val="1C1C1C"/>
                </a:solidFill>
                <a:latin typeface="Arial" pitchFamily="34" charset="0"/>
                <a:cs typeface="Arial" pitchFamily="34" charset="0"/>
              </a:rPr>
              <a:t>In chapter 10 the IBC talks about the size of the doors. </a:t>
            </a:r>
          </a:p>
          <a:p>
            <a:pPr defTabSz="928299">
              <a:spcBef>
                <a:spcPct val="20000"/>
              </a:spcBef>
              <a:defRPr/>
            </a:pPr>
            <a:endParaRPr lang="en-CA" b="0" dirty="0">
              <a:solidFill>
                <a:srgbClr val="1C1C1C"/>
              </a:solidFill>
              <a:latin typeface="Arial" pitchFamily="34" charset="0"/>
              <a:cs typeface="Arial" pitchFamily="34" charset="0"/>
            </a:endParaRPr>
          </a:p>
          <a:p>
            <a:pPr defTabSz="928299">
              <a:spcBef>
                <a:spcPct val="20000"/>
              </a:spcBef>
              <a:defRPr/>
            </a:pPr>
            <a:r>
              <a:rPr lang="en-CA" b="0" dirty="0">
                <a:solidFill>
                  <a:srgbClr val="1C1C1C"/>
                </a:solidFill>
                <a:latin typeface="Arial" pitchFamily="34" charset="0"/>
                <a:cs typeface="Arial" pitchFamily="34" charset="0"/>
              </a:rPr>
              <a:t>There is a minimum clear width for a door opening. It is measured from the face of the door in the open position to the stop when open 90 degrees. At least one door leaf must have a 32 inch clear opening. The maximum width of a swinging door leaf is 48 inches unless otherwise tested. Door opening height cannot be less than 80 inches. </a:t>
            </a:r>
          </a:p>
          <a:p>
            <a:pPr defTabSz="928299">
              <a:spcBef>
                <a:spcPct val="20000"/>
              </a:spcBef>
              <a:defRPr/>
            </a:pPr>
            <a:endParaRPr lang="en-CA" b="0" dirty="0">
              <a:solidFill>
                <a:srgbClr val="1C1C1C"/>
              </a:solidFill>
              <a:latin typeface="Arial" pitchFamily="34" charset="0"/>
              <a:cs typeface="Arial" pitchFamily="34" charset="0"/>
            </a:endParaRPr>
          </a:p>
          <a:p>
            <a:pPr defTabSz="928299">
              <a:spcBef>
                <a:spcPct val="20000"/>
              </a:spcBef>
              <a:defRPr/>
            </a:pPr>
            <a:r>
              <a:rPr lang="en-CA" b="0" dirty="0">
                <a:solidFill>
                  <a:srgbClr val="1C1C1C"/>
                </a:solidFill>
                <a:latin typeface="Arial" pitchFamily="34" charset="0"/>
                <a:cs typeface="Arial" pitchFamily="34" charset="0"/>
              </a:rPr>
              <a:t>There are also stipulations on the projections into clear the width. </a:t>
            </a:r>
            <a:r>
              <a:rPr lang="en-CA" dirty="0">
                <a:solidFill>
                  <a:srgbClr val="1C1C1C"/>
                </a:solidFill>
                <a:latin typeface="Arial" pitchFamily="34" charset="0"/>
                <a:cs typeface="Arial" pitchFamily="34" charset="0"/>
              </a:rPr>
              <a:t>There shall not be projections into the required clear width lower than 34 inches above the floor or ground. IF there is a projection in to the clear opening width between 34 and 80 inches, it cannot exceed 4 inches. </a:t>
            </a:r>
          </a:p>
        </p:txBody>
      </p:sp>
    </p:spTree>
    <p:extLst>
      <p:ext uri="{BB962C8B-B14F-4D97-AF65-F5344CB8AC3E}">
        <p14:creationId xmlns:p14="http://schemas.microsoft.com/office/powerpoint/2010/main" val="105606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Americans with Disabilities Act (ADA) Guidelines and the NFPA guidelines impact clear door width</a:t>
            </a:r>
            <a:r>
              <a:rPr lang="en-US" baseline="0" dirty="0"/>
              <a:t>.</a:t>
            </a:r>
          </a:p>
          <a:p>
            <a:endParaRPr lang="en-US" baseline="0" dirty="0"/>
          </a:p>
          <a:p>
            <a:r>
              <a:rPr lang="en-US" dirty="0"/>
              <a:t>As stated previously, ADA Guidelines require a minimum clear opening of 32 inches with the door open 90 degrees, </a:t>
            </a:r>
            <a:r>
              <a:rPr lang="en-CA" dirty="0"/>
              <a:t>measured between the face of the door and the opposite stop. </a:t>
            </a:r>
          </a:p>
          <a:p>
            <a:endParaRPr lang="en-US" dirty="0"/>
          </a:p>
          <a:p>
            <a:r>
              <a:rPr lang="en-CA" dirty="0"/>
              <a:t>NFPA 101 Section</a:t>
            </a:r>
            <a:r>
              <a:rPr lang="en-CA" baseline="0" dirty="0"/>
              <a:t> </a:t>
            </a:r>
            <a:r>
              <a:rPr lang="en-CA" dirty="0"/>
              <a:t>7 states if the paired openings are on operators, they do not have to comply with 32" min opening size, BUT they cannot be narrower than 30“ clear opening. Therefore, safely adhering to the ADA guidelines for 32” clear opening is a safe bet. </a:t>
            </a:r>
          </a:p>
        </p:txBody>
      </p:sp>
    </p:spTree>
    <p:extLst>
      <p:ext uri="{BB962C8B-B14F-4D97-AF65-F5344CB8AC3E}">
        <p14:creationId xmlns:p14="http://schemas.microsoft.com/office/powerpoint/2010/main" val="2662980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For mounting height of door hardware, the IBC and NFPA are very similar, but the NFPA allows for a lower mounting height for existing installations. </a:t>
            </a:r>
          </a:p>
          <a:p>
            <a:pPr defTabSz="928299">
              <a:spcBef>
                <a:spcPct val="20000"/>
              </a:spcBef>
              <a:defRPr/>
            </a:pPr>
            <a:endParaRPr lang="en-CA" b="1"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In chapter 10 section 8, the hardware height is discussed. Door handles, pulls, latches, locks, and other operating devices shall be installed 34 inches minimum and 48 inches maximum above the finished floor. Locks used only for security purposes and not used for normal operation are permitted at any height. </a:t>
            </a:r>
          </a:p>
          <a:p>
            <a:endParaRPr lang="en-US" dirty="0"/>
          </a:p>
          <a:p>
            <a:pPr defTabSz="928299">
              <a:spcBef>
                <a:spcPct val="20000"/>
              </a:spcBef>
              <a:defRPr/>
            </a:pPr>
            <a:r>
              <a:rPr lang="en-CA" b="0" dirty="0">
                <a:solidFill>
                  <a:srgbClr val="1C1C1C"/>
                </a:solidFill>
                <a:latin typeface="Arial" pitchFamily="34" charset="0"/>
                <a:cs typeface="Arial" pitchFamily="34" charset="0"/>
              </a:rPr>
              <a:t>Even further, those </a:t>
            </a:r>
            <a:r>
              <a:rPr lang="en-CA" dirty="0">
                <a:solidFill>
                  <a:srgbClr val="1C1C1C"/>
                </a:solidFill>
                <a:latin typeface="Arial" pitchFamily="34" charset="0"/>
                <a:cs typeface="Arial" pitchFamily="34" charset="0"/>
              </a:rPr>
              <a:t>operating devices on doors are required to be accessible by Chapter 11 and shall not require tight grasping, tight pinching, or twisting of the wrist to operate. </a:t>
            </a:r>
          </a:p>
        </p:txBody>
      </p:sp>
    </p:spTree>
    <p:extLst>
      <p:ext uri="{BB962C8B-B14F-4D97-AF65-F5344CB8AC3E}">
        <p14:creationId xmlns:p14="http://schemas.microsoft.com/office/powerpoint/2010/main" val="66355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Fire rated doors are built to resist heat and smoke. The function is to save lives…..to contain smoke and sometimes heat from building occupants, so following the fire door requirements is extremely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where are fire doors required?</a:t>
            </a:r>
          </a:p>
          <a:p>
            <a:endParaRPr lang="en-US" dirty="0"/>
          </a:p>
        </p:txBody>
      </p:sp>
    </p:spTree>
    <p:extLst>
      <p:ext uri="{BB962C8B-B14F-4D97-AF65-F5344CB8AC3E}">
        <p14:creationId xmlns:p14="http://schemas.microsoft.com/office/powerpoint/2010/main" val="3483588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sz="900" dirty="0">
                <a:solidFill>
                  <a:srgbClr val="1C1C1C"/>
                </a:solidFill>
                <a:latin typeface="Arial" pitchFamily="34" charset="0"/>
                <a:cs typeface="Arial" pitchFamily="34" charset="0"/>
              </a:rPr>
              <a:t>Fire and smoke rated doors are required for openings in </a:t>
            </a:r>
            <a:r>
              <a:rPr lang="en-CA" sz="900" u="sng" dirty="0">
                <a:solidFill>
                  <a:srgbClr val="1C1C1C"/>
                </a:solidFill>
                <a:latin typeface="Arial" pitchFamily="34" charset="0"/>
                <a:cs typeface="Arial" pitchFamily="34" charset="0"/>
              </a:rPr>
              <a:t>fire partitions</a:t>
            </a:r>
            <a:r>
              <a:rPr lang="en-CA" sz="900" dirty="0">
                <a:solidFill>
                  <a:srgbClr val="1C1C1C"/>
                </a:solidFill>
                <a:latin typeface="Arial" pitchFamily="34" charset="0"/>
                <a:cs typeface="Arial" pitchFamily="34" charset="0"/>
              </a:rPr>
              <a:t>, smoke partitions, </a:t>
            </a:r>
            <a:r>
              <a:rPr lang="en-CA" sz="900" u="sng" dirty="0">
                <a:solidFill>
                  <a:srgbClr val="1C1C1C"/>
                </a:solidFill>
                <a:latin typeface="Arial" pitchFamily="34" charset="0"/>
                <a:cs typeface="Arial" pitchFamily="34" charset="0"/>
              </a:rPr>
              <a:t>smoke barrier</a:t>
            </a:r>
            <a:r>
              <a:rPr lang="en-CA" sz="900" dirty="0">
                <a:solidFill>
                  <a:srgbClr val="1C1C1C"/>
                </a:solidFill>
                <a:latin typeface="Arial" pitchFamily="34" charset="0"/>
                <a:cs typeface="Arial" pitchFamily="34" charset="0"/>
              </a:rPr>
              <a:t>s, </a:t>
            </a:r>
            <a:r>
              <a:rPr lang="en-CA" sz="900" u="sng" dirty="0">
                <a:solidFill>
                  <a:srgbClr val="1C1C1C"/>
                </a:solidFill>
                <a:latin typeface="Arial" pitchFamily="34" charset="0"/>
                <a:cs typeface="Arial" pitchFamily="34" charset="0"/>
              </a:rPr>
              <a:t>fire walls</a:t>
            </a:r>
            <a:r>
              <a:rPr lang="en-CA" sz="900" dirty="0">
                <a:solidFill>
                  <a:srgbClr val="1C1C1C"/>
                </a:solidFill>
                <a:latin typeface="Arial" pitchFamily="34" charset="0"/>
                <a:cs typeface="Arial" pitchFamily="34" charset="0"/>
              </a:rPr>
              <a:t>, exit enclosures, exit passageways, </a:t>
            </a:r>
            <a:r>
              <a:rPr lang="en-CA" sz="900" u="sng" dirty="0">
                <a:solidFill>
                  <a:srgbClr val="1C1C1C"/>
                </a:solidFill>
                <a:latin typeface="Arial" pitchFamily="34" charset="0"/>
                <a:cs typeface="Arial" pitchFamily="34" charset="0"/>
              </a:rPr>
              <a:t>horizontal exits</a:t>
            </a:r>
            <a:r>
              <a:rPr lang="en-CA" sz="900" dirty="0">
                <a:solidFill>
                  <a:srgbClr val="1C1C1C"/>
                </a:solidFill>
                <a:latin typeface="Arial" pitchFamily="34" charset="0"/>
                <a:cs typeface="Arial" pitchFamily="34" charset="0"/>
              </a:rPr>
              <a:t>, and means of egress doors.</a:t>
            </a:r>
          </a:p>
          <a:p>
            <a:pPr defTabSz="928299">
              <a:spcBef>
                <a:spcPct val="20000"/>
              </a:spcBef>
              <a:defRPr/>
            </a:pPr>
            <a:r>
              <a:rPr lang="en-CA" sz="900" dirty="0">
                <a:solidFill>
                  <a:srgbClr val="1C1C1C"/>
                </a:solidFill>
                <a:latin typeface="Arial" pitchFamily="34" charset="0"/>
                <a:cs typeface="Arial" pitchFamily="34" charset="0"/>
              </a:rPr>
              <a:t>A fire partition is a vertical assembly of materials designed to restrict the spread of fire in which openings are protected. </a:t>
            </a:r>
          </a:p>
          <a:p>
            <a:pPr defTabSz="928299">
              <a:spcBef>
                <a:spcPct val="20000"/>
              </a:spcBef>
              <a:defRPr/>
            </a:pPr>
            <a:endParaRPr lang="en-CA" sz="900" dirty="0">
              <a:solidFill>
                <a:srgbClr val="1C1C1C"/>
              </a:solidFill>
              <a:latin typeface="Arial" pitchFamily="34" charset="0"/>
              <a:cs typeface="Arial" pitchFamily="34" charset="0"/>
            </a:endParaRPr>
          </a:p>
          <a:p>
            <a:pPr defTabSz="928299">
              <a:spcBef>
                <a:spcPct val="20000"/>
              </a:spcBef>
              <a:defRPr/>
            </a:pPr>
            <a:r>
              <a:rPr lang="en-CA" sz="900" dirty="0">
                <a:solidFill>
                  <a:srgbClr val="1C1C1C"/>
                </a:solidFill>
                <a:latin typeface="Arial" pitchFamily="34" charset="0"/>
                <a:cs typeface="Arial" pitchFamily="34" charset="0"/>
              </a:rPr>
              <a:t>The slide shows locations where fire and smoke rated swinging doors may be required.</a:t>
            </a:r>
          </a:p>
          <a:p>
            <a:pPr defTabSz="928299">
              <a:spcBef>
                <a:spcPct val="20000"/>
              </a:spcBef>
              <a:defRPr/>
            </a:pPr>
            <a:endParaRPr lang="en-CA" sz="900" dirty="0">
              <a:solidFill>
                <a:srgbClr val="1C1C1C"/>
              </a:solidFill>
              <a:latin typeface="Arial" pitchFamily="34" charset="0"/>
              <a:cs typeface="Arial" pitchFamily="34" charset="0"/>
            </a:endParaRPr>
          </a:p>
          <a:p>
            <a:pPr defTabSz="928299">
              <a:spcBef>
                <a:spcPct val="20000"/>
              </a:spcBef>
              <a:defRPr/>
            </a:pPr>
            <a:r>
              <a:rPr lang="en-US" sz="900" dirty="0">
                <a:solidFill>
                  <a:srgbClr val="1C1C1C"/>
                </a:solidFill>
                <a:latin typeface="Arial" pitchFamily="34" charset="0"/>
                <a:cs typeface="Arial" pitchFamily="34" charset="0"/>
              </a:rPr>
              <a:t>And while everything we are talking about is a summary of an extensive list, it does not replace a thorough code review. </a:t>
            </a:r>
          </a:p>
          <a:p>
            <a:pPr defTabSz="928299">
              <a:spcBef>
                <a:spcPct val="20000"/>
              </a:spcBef>
              <a:defRPr/>
            </a:pPr>
            <a:endParaRPr lang="en-CA" sz="900" dirty="0">
              <a:solidFill>
                <a:srgbClr val="1C1C1C"/>
              </a:solidFill>
              <a:latin typeface="Arial" pitchFamily="34" charset="0"/>
              <a:cs typeface="Arial" pitchFamily="34" charset="0"/>
            </a:endParaRPr>
          </a:p>
        </p:txBody>
      </p:sp>
    </p:spTree>
    <p:extLst>
      <p:ext uri="{BB962C8B-B14F-4D97-AF65-F5344CB8AC3E}">
        <p14:creationId xmlns:p14="http://schemas.microsoft.com/office/powerpoint/2010/main" val="2996130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Means of egress doors must be clearly identifiable as such. </a:t>
            </a:r>
          </a:p>
          <a:p>
            <a:r>
              <a:rPr lang="en-CA" b="0" dirty="0"/>
              <a:t>IBC chapter 10 and chapter 8 refers to the following. Me</a:t>
            </a:r>
            <a:r>
              <a:rPr lang="en-CA" dirty="0"/>
              <a:t>ans of egress doors must be readily distinguishable from the adjacent construction and finishes such that the doors are easily recognizable as doors. Mirrors or similar reflecting materials shall not be used on means of egress doors. Means of egress doors shall not be concealed by curtains, drapes, decorations or similar materials. </a:t>
            </a:r>
          </a:p>
          <a:p>
            <a:endParaRPr lang="en-CA" dirty="0"/>
          </a:p>
          <a:p>
            <a:pPr defTabSz="928299">
              <a:spcBef>
                <a:spcPct val="20000"/>
              </a:spcBef>
              <a:defRPr/>
            </a:pPr>
            <a:r>
              <a:rPr lang="en-CA" dirty="0">
                <a:solidFill>
                  <a:srgbClr val="1C1C1C"/>
                </a:solidFill>
                <a:latin typeface="Arial" pitchFamily="34" charset="0"/>
                <a:cs typeface="Arial" pitchFamily="34" charset="0"/>
              </a:rPr>
              <a:t>As previously mentioned, means of egress consists of three separate and distinct parts: the exit access, the exit, and the exit discharge. Exit passageways and exit enclosures form part of the means of egress. Openings and penetrations within the exit passageway and exit enclosure must meet the requirements of Section 716 of the IBC. </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As we saw earlier, fire doors in exit passageways and exit enclosures must be temperature rated doors.</a:t>
            </a:r>
          </a:p>
        </p:txBody>
      </p:sp>
    </p:spTree>
    <p:extLst>
      <p:ext uri="{BB962C8B-B14F-4D97-AF65-F5344CB8AC3E}">
        <p14:creationId xmlns:p14="http://schemas.microsoft.com/office/powerpoint/2010/main" val="3406116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sz="1000" dirty="0">
                <a:solidFill>
                  <a:srgbClr val="1C1C1C"/>
                </a:solidFill>
                <a:latin typeface="Arial" pitchFamily="34" charset="0"/>
                <a:cs typeface="Arial" pitchFamily="34" charset="0"/>
              </a:rPr>
              <a:t>The goal of fire and life safety aspects of the IBC is to compartmentalize buildings with fire rated walls, floors, and doors, restricting the movement of smoke and fire. Elevator </a:t>
            </a:r>
            <a:r>
              <a:rPr lang="en-CA" sz="1000" u="sng" dirty="0">
                <a:solidFill>
                  <a:srgbClr val="1C1C1C"/>
                </a:solidFill>
                <a:latin typeface="Arial" pitchFamily="34" charset="0"/>
                <a:cs typeface="Arial" pitchFamily="34" charset="0"/>
              </a:rPr>
              <a:t>shafts</a:t>
            </a:r>
            <a:r>
              <a:rPr lang="en-CA" sz="1000" dirty="0">
                <a:solidFill>
                  <a:srgbClr val="1C1C1C"/>
                </a:solidFill>
                <a:latin typeface="Arial" pitchFamily="34" charset="0"/>
                <a:cs typeface="Arial" pitchFamily="34" charset="0"/>
              </a:rPr>
              <a:t> work against this principle, penetrating floor-to-floor separations. These areas are specifically addressed within the code. </a:t>
            </a:r>
          </a:p>
          <a:p>
            <a:pPr defTabSz="928299">
              <a:spcBef>
                <a:spcPct val="20000"/>
              </a:spcBef>
              <a:defRPr/>
            </a:pPr>
            <a:r>
              <a:rPr lang="en-CA" sz="1000" dirty="0">
                <a:solidFill>
                  <a:srgbClr val="1C1C1C"/>
                </a:solidFill>
                <a:latin typeface="Arial" pitchFamily="34" charset="0"/>
                <a:cs typeface="Arial" pitchFamily="34" charset="0"/>
              </a:rPr>
              <a:t>Shaft enclosures are the walls or construction that form the boundaries of the shaft and the shaft is what connects vertical openings in successive floors. </a:t>
            </a:r>
          </a:p>
          <a:p>
            <a:pPr defTabSz="928299">
              <a:spcBef>
                <a:spcPct val="20000"/>
              </a:spcBef>
              <a:defRPr/>
            </a:pPr>
            <a:endParaRPr lang="en-CA" sz="1000" dirty="0">
              <a:solidFill>
                <a:srgbClr val="1C1C1C"/>
              </a:solidFill>
              <a:latin typeface="Arial" pitchFamily="34" charset="0"/>
              <a:cs typeface="Arial" pitchFamily="34" charset="0"/>
            </a:endParaRPr>
          </a:p>
          <a:p>
            <a:pPr defTabSz="928299">
              <a:spcBef>
                <a:spcPct val="20000"/>
              </a:spcBef>
              <a:defRPr/>
            </a:pPr>
            <a:r>
              <a:rPr lang="en-CA" sz="1000" dirty="0">
                <a:solidFill>
                  <a:srgbClr val="1C1C1C"/>
                </a:solidFill>
                <a:latin typeface="Arial" pitchFamily="34" charset="0"/>
                <a:cs typeface="Arial" pitchFamily="34" charset="0"/>
              </a:rPr>
              <a:t>Chapter 30, section 6 states that an enclosed elevator lobby shall be provided at each floor where an </a:t>
            </a:r>
            <a:r>
              <a:rPr lang="en-CA" sz="1000" u="sng" dirty="0">
                <a:solidFill>
                  <a:srgbClr val="1C1C1C"/>
                </a:solidFill>
                <a:latin typeface="Arial" pitchFamily="34" charset="0"/>
                <a:cs typeface="Arial" pitchFamily="34" charset="0"/>
              </a:rPr>
              <a:t>elevator hoistway </a:t>
            </a:r>
            <a:r>
              <a:rPr lang="en-CA" sz="1000" dirty="0">
                <a:solidFill>
                  <a:srgbClr val="1C1C1C"/>
                </a:solidFill>
                <a:latin typeface="Arial" pitchFamily="34" charset="0"/>
                <a:cs typeface="Arial" pitchFamily="34" charset="0"/>
              </a:rPr>
              <a:t>connects more than three stories. The lobby shall separate the elevator hoistway shaft enclosure doors from each floor by fire partitions or smoke partitions with buildings equipped throughout with an </a:t>
            </a:r>
            <a:r>
              <a:rPr lang="en-CA" sz="1000" i="1" dirty="0">
                <a:solidFill>
                  <a:srgbClr val="1C1C1C"/>
                </a:solidFill>
                <a:latin typeface="Arial" pitchFamily="34" charset="0"/>
                <a:cs typeface="Arial" pitchFamily="34" charset="0"/>
              </a:rPr>
              <a:t>automatic sprinkler system</a:t>
            </a:r>
            <a:r>
              <a:rPr lang="en-CA" sz="1000" dirty="0">
                <a:solidFill>
                  <a:srgbClr val="1C1C1C"/>
                </a:solidFill>
                <a:latin typeface="Arial" pitchFamily="34" charset="0"/>
                <a:cs typeface="Arial" pitchFamily="34" charset="0"/>
              </a:rPr>
              <a:t>. There are some exceptions to this specific code that should be looked at. </a:t>
            </a:r>
          </a:p>
          <a:p>
            <a:pPr defTabSz="928299">
              <a:spcBef>
                <a:spcPct val="20000"/>
              </a:spcBef>
              <a:defRPr/>
            </a:pPr>
            <a:endParaRPr lang="en-CA" sz="1000" dirty="0">
              <a:solidFill>
                <a:srgbClr val="1C1C1C"/>
              </a:solidFill>
              <a:latin typeface="Arial" pitchFamily="34" charset="0"/>
              <a:cs typeface="Arial" pitchFamily="34" charset="0"/>
            </a:endParaRPr>
          </a:p>
          <a:p>
            <a:pPr defTabSz="928299">
              <a:spcBef>
                <a:spcPct val="20000"/>
              </a:spcBef>
              <a:defRPr/>
            </a:pPr>
            <a:r>
              <a:rPr lang="en-CA" sz="1000" dirty="0">
                <a:solidFill>
                  <a:srgbClr val="1C1C1C"/>
                </a:solidFill>
                <a:latin typeface="Arial" pitchFamily="34" charset="0"/>
                <a:cs typeface="Arial" pitchFamily="34" charset="0"/>
              </a:rPr>
              <a:t>Chapter 30, section 7 states the fire service access elevator lobby shall be enclosed with a </a:t>
            </a:r>
            <a:r>
              <a:rPr lang="en-CA" sz="1000" i="1" dirty="0">
                <a:solidFill>
                  <a:srgbClr val="1C1C1C"/>
                </a:solidFill>
                <a:latin typeface="Arial" pitchFamily="34" charset="0"/>
                <a:cs typeface="Arial" pitchFamily="34" charset="0"/>
              </a:rPr>
              <a:t>smoke barrier </a:t>
            </a:r>
            <a:r>
              <a:rPr lang="en-CA" sz="1000" dirty="0">
                <a:solidFill>
                  <a:srgbClr val="1C1C1C"/>
                </a:solidFill>
                <a:latin typeface="Arial" pitchFamily="34" charset="0"/>
                <a:cs typeface="Arial" pitchFamily="34" charset="0"/>
              </a:rPr>
              <a:t>having a </a:t>
            </a:r>
            <a:r>
              <a:rPr lang="en-CA" sz="1000" i="1" dirty="0">
                <a:solidFill>
                  <a:srgbClr val="1C1C1C"/>
                </a:solidFill>
                <a:latin typeface="Arial" pitchFamily="34" charset="0"/>
                <a:cs typeface="Arial" pitchFamily="34" charset="0"/>
              </a:rPr>
              <a:t>fire-resistance rating </a:t>
            </a:r>
            <a:r>
              <a:rPr lang="en-CA" sz="1000" dirty="0">
                <a:solidFill>
                  <a:srgbClr val="1C1C1C"/>
                </a:solidFill>
                <a:latin typeface="Arial" pitchFamily="34" charset="0"/>
                <a:cs typeface="Arial" pitchFamily="34" charset="0"/>
              </a:rPr>
              <a:t>of not less than 1 hour.</a:t>
            </a:r>
          </a:p>
          <a:p>
            <a:pPr defTabSz="928299">
              <a:spcBef>
                <a:spcPct val="20000"/>
              </a:spcBef>
              <a:defRPr/>
            </a:pPr>
            <a:endParaRPr lang="en-CA" sz="1000" dirty="0">
              <a:solidFill>
                <a:srgbClr val="1C1C1C"/>
              </a:solidFill>
              <a:latin typeface="Arial" pitchFamily="34" charset="0"/>
              <a:cs typeface="Arial" pitchFamily="34" charset="0"/>
            </a:endParaRPr>
          </a:p>
          <a:p>
            <a:pPr defTabSz="928299">
              <a:spcBef>
                <a:spcPct val="20000"/>
              </a:spcBef>
              <a:defRPr/>
            </a:pPr>
            <a:r>
              <a:rPr lang="en-CA" sz="1000" b="0" dirty="0">
                <a:solidFill>
                  <a:srgbClr val="1C1C1C"/>
                </a:solidFill>
                <a:latin typeface="Arial" pitchFamily="34" charset="0"/>
                <a:cs typeface="Arial" pitchFamily="34" charset="0"/>
              </a:rPr>
              <a:t>Chapter 30, section 8 says the same about occupant evacuation elevator lobbies that section 7 says about fire service access elevator lobbies.</a:t>
            </a:r>
          </a:p>
        </p:txBody>
      </p:sp>
    </p:spTree>
    <p:extLst>
      <p:ext uri="{BB962C8B-B14F-4D97-AF65-F5344CB8AC3E}">
        <p14:creationId xmlns:p14="http://schemas.microsoft.com/office/powerpoint/2010/main" val="1320134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Doors protecting elevator lobby enclosure fire partition walls must meet the following requirements (also from chapter 30):</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Other than doors to the hoistway, elevator control room or elevator control space, each doorway to a fire service access elevator lobby shall be provided with a ¾-hour </a:t>
            </a:r>
            <a:r>
              <a:rPr lang="en-CA" i="1" dirty="0">
                <a:solidFill>
                  <a:srgbClr val="1C1C1C"/>
                </a:solidFill>
                <a:latin typeface="Arial" pitchFamily="34" charset="0"/>
                <a:cs typeface="Arial" pitchFamily="34" charset="0"/>
              </a:rPr>
              <a:t>fire door assembly </a:t>
            </a:r>
            <a:r>
              <a:rPr lang="en-CA" dirty="0">
                <a:solidFill>
                  <a:srgbClr val="1C1C1C"/>
                </a:solidFill>
                <a:latin typeface="Arial" pitchFamily="34" charset="0"/>
                <a:cs typeface="Arial" pitchFamily="34" charset="0"/>
              </a:rPr>
              <a:t>complying with Section 716. The </a:t>
            </a:r>
            <a:r>
              <a:rPr lang="en-CA" i="1" dirty="0">
                <a:solidFill>
                  <a:srgbClr val="1C1C1C"/>
                </a:solidFill>
                <a:latin typeface="Arial" pitchFamily="34" charset="0"/>
                <a:cs typeface="Arial" pitchFamily="34" charset="0"/>
              </a:rPr>
              <a:t>fire door assembly </a:t>
            </a:r>
            <a:r>
              <a:rPr lang="en-CA" dirty="0">
                <a:solidFill>
                  <a:srgbClr val="1C1C1C"/>
                </a:solidFill>
                <a:latin typeface="Arial" pitchFamily="34" charset="0"/>
                <a:cs typeface="Arial" pitchFamily="34" charset="0"/>
              </a:rPr>
              <a:t>shall comply with the smoke and draft control door assembly requirements with the UL 1784 test conducted </a:t>
            </a:r>
            <a:r>
              <a:rPr lang="en-CA" u="sng" dirty="0">
                <a:solidFill>
                  <a:srgbClr val="1C1C1C"/>
                </a:solidFill>
                <a:latin typeface="Arial" pitchFamily="34" charset="0"/>
                <a:cs typeface="Arial" pitchFamily="34" charset="0"/>
              </a:rPr>
              <a:t>without the artificial bottom seal</a:t>
            </a:r>
            <a:r>
              <a:rPr lang="en-CA" dirty="0">
                <a:solidFill>
                  <a:srgbClr val="1C1C1C"/>
                </a:solidFill>
                <a:latin typeface="Arial" pitchFamily="34" charset="0"/>
                <a:cs typeface="Arial" pitchFamily="34" charset="0"/>
              </a:rPr>
              <a:t>.</a:t>
            </a:r>
            <a:r>
              <a:rPr lang="en-CA" b="1" dirty="0">
                <a:solidFill>
                  <a:srgbClr val="1C1C1C"/>
                </a:solidFill>
                <a:latin typeface="Arial" pitchFamily="34" charset="0"/>
                <a:cs typeface="Arial" pitchFamily="34" charset="0"/>
              </a:rPr>
              <a:t> </a:t>
            </a:r>
          </a:p>
          <a:p>
            <a:pPr defTabSz="928299">
              <a:spcBef>
                <a:spcPct val="20000"/>
              </a:spcBef>
              <a:defRPr/>
            </a:pPr>
            <a:endParaRPr lang="en-CA" b="1" dirty="0">
              <a:solidFill>
                <a:srgbClr val="1C1C1C"/>
              </a:solidFill>
              <a:latin typeface="Arial" pitchFamily="34" charset="0"/>
              <a:cs typeface="Arial" pitchFamily="34" charset="0"/>
            </a:endParaRPr>
          </a:p>
          <a:p>
            <a:pPr defTabSz="928299">
              <a:spcBef>
                <a:spcPct val="20000"/>
              </a:spcBef>
              <a:defRPr/>
            </a:pPr>
            <a:r>
              <a:rPr lang="en-CA" b="0" dirty="0">
                <a:solidFill>
                  <a:srgbClr val="1C1C1C"/>
                </a:solidFill>
                <a:latin typeface="Arial" pitchFamily="34" charset="0"/>
                <a:cs typeface="Arial" pitchFamily="34" charset="0"/>
              </a:rPr>
              <a:t>The exact same thing is said about the fire door assemblies for occupant evacuation elevators. </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The difference in regard to occupant evacuation elevators is that a vision panel shall be installed in each fire door assembly protecting the lobby doorway. The vision panel shall consist of fire-protection-rated glazing and shall be located to furnish clear vision of the occupant evacuation elevator lobby. </a:t>
            </a:r>
            <a:endParaRPr lang="en-CA" b="1" dirty="0">
              <a:solidFill>
                <a:srgbClr val="1C1C1C"/>
              </a:solidFill>
              <a:latin typeface="Arial" pitchFamily="34" charset="0"/>
              <a:cs typeface="Arial" pitchFamily="34" charset="0"/>
            </a:endParaRPr>
          </a:p>
        </p:txBody>
      </p:sp>
    </p:spTree>
    <p:extLst>
      <p:ext uri="{BB962C8B-B14F-4D97-AF65-F5344CB8AC3E}">
        <p14:creationId xmlns:p14="http://schemas.microsoft.com/office/powerpoint/2010/main" val="124757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course will reference the IBC 2012 and 2015, NFPA (National Fire Protection Association), and ADAAG (Americans with Disabilities Act Accessibility Guidelines). </a:t>
            </a:r>
          </a:p>
          <a:p>
            <a:endParaRPr lang="en-US" dirty="0"/>
          </a:p>
          <a:p>
            <a:r>
              <a:rPr lang="en-US" dirty="0"/>
              <a:t>To ensure that our intent matches our outcome, we have developed the following learning objectives:</a:t>
            </a:r>
          </a:p>
          <a:p>
            <a:pPr marL="174056" indent="-174056">
              <a:buFont typeface="Arial" panose="020B0604020202020204" pitchFamily="34" charset="0"/>
              <a:buChar char="•"/>
            </a:pPr>
            <a:r>
              <a:rPr lang="en-US" dirty="0"/>
              <a:t>Identify the sections of the IBC that cover testing and labeling of fire rated doors, as well as how rated doors can minimize the impact of fire and its effects on people, property, and the environment. </a:t>
            </a:r>
          </a:p>
          <a:p>
            <a:pPr marL="174056" indent="-174056">
              <a:buFont typeface="Arial" panose="020B0604020202020204" pitchFamily="34" charset="0"/>
              <a:buChar char="•"/>
            </a:pPr>
            <a:r>
              <a:rPr lang="en-US" dirty="0"/>
              <a:t>How smoke and draft doors enhance the safety and testing and rating for the doors.</a:t>
            </a:r>
          </a:p>
          <a:p>
            <a:pPr marL="174056" indent="-174056">
              <a:buFont typeface="Arial" panose="020B0604020202020204" pitchFamily="34" charset="0"/>
              <a:buChar char="•"/>
            </a:pPr>
            <a:r>
              <a:rPr lang="en-US" dirty="0"/>
              <a:t>How life safety issues are addressed in the code.</a:t>
            </a:r>
          </a:p>
          <a:p>
            <a:pPr marL="174056" indent="-174056">
              <a:buFont typeface="Arial" panose="020B0604020202020204" pitchFamily="34" charset="0"/>
              <a:buChar char="•"/>
            </a:pPr>
            <a:r>
              <a:rPr lang="en-US" dirty="0"/>
              <a:t>Describe the two rating types for fire door glazing and their role in fire protection.</a:t>
            </a:r>
          </a:p>
          <a:p>
            <a:pPr marL="174056" indent="-174056">
              <a:buFont typeface="Arial" panose="020B0604020202020204" pitchFamily="34" charset="0"/>
              <a:buChar char="•"/>
            </a:pPr>
            <a:endParaRPr lang="en-US" dirty="0"/>
          </a:p>
        </p:txBody>
      </p:sp>
    </p:spTree>
    <p:extLst>
      <p:ext uri="{BB962C8B-B14F-4D97-AF65-F5344CB8AC3E}">
        <p14:creationId xmlns:p14="http://schemas.microsoft.com/office/powerpoint/2010/main" val="1601187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An alternative to an elevator lobby, is additional doors that are provided at the hoistway opening.</a:t>
            </a:r>
          </a:p>
          <a:p>
            <a:pPr defTabSz="928299">
              <a:spcBef>
                <a:spcPct val="20000"/>
              </a:spcBef>
              <a:defRPr/>
            </a:pPr>
            <a:endParaRPr lang="en-US" dirty="0"/>
          </a:p>
          <a:p>
            <a:pPr defTabSz="928299">
              <a:spcBef>
                <a:spcPct val="20000"/>
              </a:spcBef>
              <a:defRPr/>
            </a:pPr>
            <a:r>
              <a:rPr lang="en-CA" b="0" dirty="0">
                <a:solidFill>
                  <a:srgbClr val="1C1C1C"/>
                </a:solidFill>
                <a:latin typeface="Arial" pitchFamily="34" charset="0"/>
                <a:cs typeface="Arial" pitchFamily="34" charset="0"/>
              </a:rPr>
              <a:t>In chapter 30, one of the exceptions I mentioned, specifically exception number 3, is that an enclosed </a:t>
            </a:r>
            <a:r>
              <a:rPr lang="en-CA" dirty="0">
                <a:solidFill>
                  <a:srgbClr val="1C1C1C"/>
                </a:solidFill>
                <a:latin typeface="Arial" pitchFamily="34" charset="0"/>
                <a:cs typeface="Arial" pitchFamily="34" charset="0"/>
              </a:rPr>
              <a:t>elevator lobby is not required where additional doors are provided at the hoistway opening. Again, such doors shall comply with the smoke and draft control door assembly requirements in Section 716 when tested in accordance with UL 1784 without an artificial bottom seal.</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sz="1200" kern="1200" dirty="0">
                <a:solidFill>
                  <a:srgbClr val="1C1C1C"/>
                </a:solidFill>
                <a:latin typeface="Arial" pitchFamily="34" charset="0"/>
                <a:ea typeface="+mn-ea"/>
                <a:cs typeface="Arial" pitchFamily="34" charset="0"/>
              </a:rPr>
              <a:t>Doors at the elevator shaft must be readily </a:t>
            </a:r>
            <a:r>
              <a:rPr lang="en-CA" dirty="0">
                <a:solidFill>
                  <a:srgbClr val="1C1C1C"/>
                </a:solidFill>
                <a:latin typeface="Arial" pitchFamily="34" charset="0"/>
                <a:cs typeface="Arial" pitchFamily="34" charset="0"/>
              </a:rPr>
              <a:t>openable from the elevator side without a key, tool, special knowledge, or effort.</a:t>
            </a:r>
          </a:p>
          <a:p>
            <a:pPr defTabSz="928299">
              <a:spcBef>
                <a:spcPct val="20000"/>
              </a:spcBef>
              <a:defRPr/>
            </a:pPr>
            <a:r>
              <a:rPr lang="en-CA" sz="1600" dirty="0">
                <a:solidFill>
                  <a:srgbClr val="1C1C1C"/>
                </a:solidFill>
                <a:latin typeface="Arial" pitchFamily="34" charset="0"/>
                <a:cs typeface="Arial" pitchFamily="34" charset="0"/>
              </a:rPr>
              <a:t>The picture on the right is a good example because if the doors closed due to a fire and you were stuck in the elevator shaft, you would easily be able to push the door open and get out because it is a swing door with a panic bar. </a:t>
            </a:r>
            <a:endParaRPr lang="en-US" sz="1600" dirty="0">
              <a:solidFill>
                <a:srgbClr val="1C1C1C"/>
              </a:solidFill>
              <a:latin typeface="Arial" pitchFamily="34" charset="0"/>
              <a:cs typeface="Arial" pitchFamily="34" charset="0"/>
            </a:endParaRPr>
          </a:p>
        </p:txBody>
      </p:sp>
    </p:spTree>
    <p:extLst>
      <p:ext uri="{BB962C8B-B14F-4D97-AF65-F5344CB8AC3E}">
        <p14:creationId xmlns:p14="http://schemas.microsoft.com/office/powerpoint/2010/main" val="1409653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b="0" dirty="0">
                <a:solidFill>
                  <a:prstClr val="black"/>
                </a:solidFill>
                <a:latin typeface="+mn-lt"/>
                <a:cs typeface="+mn-cs"/>
              </a:rPr>
              <a:t>Chapter 7, section 11 is regarding SMOKE BARRIERS</a:t>
            </a:r>
            <a:r>
              <a:rPr lang="en-CA" b="0" dirty="0">
                <a:solidFill>
                  <a:prstClr val="black"/>
                </a:solidFill>
                <a:latin typeface="Arial" panose="020B0604020202020204" pitchFamily="34" charset="0"/>
                <a:cs typeface="Arial" panose="020B0604020202020204" pitchFamily="34" charset="0"/>
              </a:rPr>
              <a:t>. </a:t>
            </a:r>
            <a:r>
              <a:rPr lang="en-CA" b="1" dirty="0">
                <a:solidFill>
                  <a:srgbClr val="1C1C1C"/>
                </a:solidFill>
                <a:latin typeface="Arial" pitchFamily="34" charset="0"/>
                <a:cs typeface="Arial" pitchFamily="34" charset="0"/>
              </a:rPr>
              <a:t>Regardless of the number of stories connected by elevator shaft enclosures, doors located in elevator shaft enclosures that penetrate the horizontal assembly shall be protected by enclosed elevator lobbies complying with Section 713.14.1</a:t>
            </a:r>
            <a:r>
              <a:rPr lang="en-CA" dirty="0">
                <a:solidFill>
                  <a:srgbClr val="1C1C1C"/>
                </a:solidFill>
                <a:latin typeface="Arial" pitchFamily="34" charset="0"/>
                <a:cs typeface="Arial" pitchFamily="34" charset="0"/>
              </a:rPr>
              <a:t>. Openings through horizontal assemblies shall be protected by shaft enclosures complying with Section 713. Horizontal assemblies shall not be allowed to have unprotected vertical openings.</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Let's break that down. Regardless of the number of stories in a building, if it is a smoke barrier or smoke compartment, if the elevator shaft penetrates from floor to floor, the horizontal assembly shall be protected by an enclosed elevator lobby. This smoke compartment on the slide is enclosed by smoke barriers on all sides including the top and bottom. </a:t>
            </a:r>
            <a:endParaRPr lang="en-US" dirty="0">
              <a:solidFill>
                <a:srgbClr val="1C1C1C"/>
              </a:solidFill>
              <a:latin typeface="Arial" pitchFamily="34" charset="0"/>
              <a:cs typeface="Arial" pitchFamily="34" charset="0"/>
            </a:endParaRPr>
          </a:p>
        </p:txBody>
      </p:sp>
    </p:spTree>
    <p:extLst>
      <p:ext uri="{BB962C8B-B14F-4D97-AF65-F5344CB8AC3E}">
        <p14:creationId xmlns:p14="http://schemas.microsoft.com/office/powerpoint/2010/main" val="1682796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Smoke partitions are designed to prevent the passage of smoke and are not required to have a FIRE resistance rating. Unless it is stated somewhere else in the code book, smoke ratings are what the IBC generally calls for in these applications. Doors in smoke partitions must be smoke and draft control rated and also be </a:t>
            </a:r>
            <a:r>
              <a:rPr lang="en-CA" u="sng" dirty="0"/>
              <a:t>self-closing</a:t>
            </a:r>
            <a:r>
              <a:rPr lang="en-CA" dirty="0"/>
              <a:t>. This means that the fire door must have an approved device to ensure closing after having been opened, for example, a closer. </a:t>
            </a:r>
          </a:p>
          <a:p>
            <a:endParaRPr lang="en-CA" dirty="0"/>
          </a:p>
          <a:p>
            <a:r>
              <a:rPr lang="en-CA" dirty="0"/>
              <a:t>The maximum length of time from alarm notification to actual release of the smoke door can be no more than 10 seconds.</a:t>
            </a:r>
          </a:p>
        </p:txBody>
      </p:sp>
    </p:spTree>
    <p:extLst>
      <p:ext uri="{BB962C8B-B14F-4D97-AF65-F5344CB8AC3E}">
        <p14:creationId xmlns:p14="http://schemas.microsoft.com/office/powerpoint/2010/main" val="4060807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Fire resistance rating is based on the period of time a building assembly maintains the ability to confine a fire based on the tests in the IBC. </a:t>
            </a:r>
          </a:p>
          <a:p>
            <a:endParaRPr lang="en-US" dirty="0"/>
          </a:p>
          <a:p>
            <a:r>
              <a:rPr lang="en-US" dirty="0"/>
              <a:t>Operating of these fire and smoke resistance doors is an important component for life safety. </a:t>
            </a:r>
          </a:p>
        </p:txBody>
      </p:sp>
    </p:spTree>
    <p:extLst>
      <p:ext uri="{BB962C8B-B14F-4D97-AF65-F5344CB8AC3E}">
        <p14:creationId xmlns:p14="http://schemas.microsoft.com/office/powerpoint/2010/main" val="1523458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As per NFPA 80 and IBC Section 716, all fire rated assemblies must be self-closing and/or self-latching. Whenever the codes call for RATED assemblies, then latching is required. </a:t>
            </a:r>
            <a:r>
              <a:rPr lang="en-CA" dirty="0">
                <a:solidFill>
                  <a:srgbClr val="1C1C1C"/>
                </a:solidFill>
                <a:highlight>
                  <a:srgbClr val="FFFF00"/>
                </a:highlight>
                <a:latin typeface="Arial" pitchFamily="34" charset="0"/>
                <a:cs typeface="Arial" pitchFamily="34" charset="0"/>
              </a:rPr>
              <a:t>A self-closing door is a door equipped with a door closer, without any type of hold-open mechanism. </a:t>
            </a:r>
            <a:r>
              <a:rPr lang="en-CA" dirty="0">
                <a:solidFill>
                  <a:srgbClr val="1C1C1C"/>
                </a:solidFill>
                <a:latin typeface="Arial" pitchFamily="34" charset="0"/>
                <a:cs typeface="Arial" pitchFamily="34" charset="0"/>
              </a:rPr>
              <a:t>An automatic-closing door is held open electronically by means of an electro-magnetic holder or closer/holder unit. Automatic-closing fire door assemblies shall be self-closing in accordance with NFPA 80. The electronic hold-open device must release upon actuation of the building’s fire/smoke alarm system or upon loss of power to the smoke detector or hold-open device. Upon release of the hold-open device, the door becomes self-closing. </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So, in the event of a fire, the fire alarm will trigger the automatic release of a hold open device by loss of power to the hold open device and the closer will shut the door and the door will self-latch, all according to code. </a:t>
            </a:r>
          </a:p>
          <a:p>
            <a:pPr defTabSz="928299">
              <a:spcBef>
                <a:spcPct val="20000"/>
              </a:spcBef>
              <a:defRPr/>
            </a:pPr>
            <a:endParaRPr lang="en-CA" b="1"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Doors that are automatic-closing by smoke detection shall also not have more than a 10-second delay before the door starts to close after the smoke detector is actuated. </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A self closing door is a door equipped with a door closer, without any type of hold-open mechanism. An automatic closing door is held open electronically by means of an electro-magnetic closer/holder unit. </a:t>
            </a:r>
          </a:p>
        </p:txBody>
      </p:sp>
    </p:spTree>
    <p:extLst>
      <p:ext uri="{BB962C8B-B14F-4D97-AF65-F5344CB8AC3E}">
        <p14:creationId xmlns:p14="http://schemas.microsoft.com/office/powerpoint/2010/main" val="3790758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Automatic-closing fire doors and smoke doors should be in the following locations:</a:t>
            </a:r>
          </a:p>
          <a:p>
            <a:pPr marL="290093" indent="-290093" defTabSz="928299">
              <a:spcBef>
                <a:spcPct val="20000"/>
              </a:spcBef>
              <a:buFont typeface="Arial" pitchFamily="34" charset="0"/>
              <a:buChar char="•"/>
              <a:defRPr/>
            </a:pPr>
            <a:r>
              <a:rPr lang="en-CA" dirty="0">
                <a:solidFill>
                  <a:srgbClr val="1C1C1C"/>
                </a:solidFill>
                <a:latin typeface="Arial" pitchFamily="34" charset="0"/>
                <a:cs typeface="Arial" pitchFamily="34" charset="0"/>
              </a:rPr>
              <a:t>doors installed in cross corridor settings</a:t>
            </a:r>
          </a:p>
          <a:p>
            <a:pPr marL="290093" indent="-290093" defTabSz="928299">
              <a:spcBef>
                <a:spcPct val="20000"/>
              </a:spcBef>
              <a:buFont typeface="Arial" pitchFamily="34" charset="0"/>
              <a:buChar char="•"/>
              <a:defRPr/>
            </a:pPr>
            <a:r>
              <a:rPr lang="en-CA" dirty="0">
                <a:solidFill>
                  <a:srgbClr val="1C1C1C"/>
                </a:solidFill>
                <a:latin typeface="Arial" pitchFamily="34" charset="0"/>
                <a:cs typeface="Arial" pitchFamily="34" charset="0"/>
              </a:rPr>
              <a:t>doors that protect openings in exits or corridors required to be of fire resistance rated construction or in walls that are capable of resisting the passage of smoke</a:t>
            </a:r>
          </a:p>
          <a:p>
            <a:pPr marL="290093" indent="-290093" defTabSz="928299">
              <a:spcBef>
                <a:spcPct val="20000"/>
              </a:spcBef>
              <a:buFont typeface="Arial" pitchFamily="34" charset="0"/>
              <a:buChar char="•"/>
              <a:defRPr/>
            </a:pPr>
            <a:r>
              <a:rPr lang="en-CA" dirty="0">
                <a:solidFill>
                  <a:srgbClr val="1C1C1C"/>
                </a:solidFill>
                <a:latin typeface="Arial" pitchFamily="34" charset="0"/>
                <a:cs typeface="Arial" pitchFamily="34" charset="0"/>
              </a:rPr>
              <a:t>doors in smoke barriers, fire partitions, fire walls, shaft enclosures</a:t>
            </a:r>
          </a:p>
          <a:p>
            <a:pPr marL="290093" indent="-290093" defTabSz="928299">
              <a:spcBef>
                <a:spcPct val="20000"/>
              </a:spcBef>
              <a:buFont typeface="Arial" pitchFamily="34" charset="0"/>
              <a:buChar char="•"/>
              <a:defRPr/>
            </a:pPr>
            <a:r>
              <a:rPr lang="en-CA" dirty="0">
                <a:solidFill>
                  <a:srgbClr val="1C1C1C"/>
                </a:solidFill>
                <a:latin typeface="Arial" pitchFamily="34" charset="0"/>
                <a:cs typeface="Arial" pitchFamily="34" charset="0"/>
              </a:rPr>
              <a:t>doors in garbage and laundry chutes and access and termination rooms</a:t>
            </a:r>
          </a:p>
          <a:p>
            <a:pPr marL="290093" indent="-290093" defTabSz="928299">
              <a:spcBef>
                <a:spcPct val="20000"/>
              </a:spcBef>
              <a:buFont typeface="Arial" pitchFamily="34" charset="0"/>
              <a:buChar char="•"/>
              <a:defRPr/>
            </a:pPr>
            <a:r>
              <a:rPr lang="en-CA" dirty="0">
                <a:solidFill>
                  <a:srgbClr val="1C1C1C"/>
                </a:solidFill>
                <a:latin typeface="Arial" pitchFamily="34" charset="0"/>
                <a:cs typeface="Arial" pitchFamily="34" charset="0"/>
              </a:rPr>
              <a:t>certain doors in underground buildings including walls for compartmentalization and elevator lobby walls</a:t>
            </a:r>
          </a:p>
          <a:p>
            <a:pPr marL="0" indent="0" defTabSz="928299">
              <a:spcBef>
                <a:spcPct val="20000"/>
              </a:spcBef>
              <a:buFont typeface="Arial" pitchFamily="34" charset="0"/>
              <a:buNone/>
              <a:defRPr/>
            </a:pPr>
            <a:r>
              <a:rPr lang="en-CA" dirty="0">
                <a:solidFill>
                  <a:srgbClr val="1C1C1C"/>
                </a:solidFill>
                <a:latin typeface="Arial" pitchFamily="34" charset="0"/>
                <a:cs typeface="Arial" pitchFamily="34" charset="0"/>
              </a:rPr>
              <a:t>and</a:t>
            </a:r>
          </a:p>
          <a:p>
            <a:pPr marL="290093" indent="-290093" defTabSz="928299">
              <a:spcBef>
                <a:spcPct val="20000"/>
              </a:spcBef>
              <a:buFont typeface="Arial" pitchFamily="34" charset="0"/>
              <a:buChar char="•"/>
              <a:defRPr/>
            </a:pPr>
            <a:r>
              <a:rPr lang="en-CA" dirty="0">
                <a:solidFill>
                  <a:srgbClr val="1C1C1C"/>
                </a:solidFill>
                <a:latin typeface="Arial" pitchFamily="34" charset="0"/>
                <a:cs typeface="Arial" pitchFamily="34" charset="0"/>
              </a:rPr>
              <a:t>doors in smoke partitions.</a:t>
            </a:r>
          </a:p>
        </p:txBody>
      </p:sp>
    </p:spTree>
    <p:extLst>
      <p:ext uri="{BB962C8B-B14F-4D97-AF65-F5344CB8AC3E}">
        <p14:creationId xmlns:p14="http://schemas.microsoft.com/office/powerpoint/2010/main" val="2128181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b="0" dirty="0">
                <a:solidFill>
                  <a:srgbClr val="1C1C1C"/>
                </a:solidFill>
                <a:latin typeface="Arial" pitchFamily="34" charset="0"/>
                <a:cs typeface="Arial" pitchFamily="34" charset="0"/>
              </a:rPr>
              <a:t>Chapter 7, section 10 for smoke partitions states that where required elsewhere </a:t>
            </a:r>
            <a:r>
              <a:rPr lang="en-CA" dirty="0">
                <a:solidFill>
                  <a:srgbClr val="1C1C1C"/>
                </a:solidFill>
                <a:latin typeface="Arial" pitchFamily="34" charset="0"/>
                <a:cs typeface="Arial" pitchFamily="34" charset="0"/>
              </a:rPr>
              <a:t>in the code, doors in smoke partitions shall be self- or automatic-closing by smoke detection in accordance with Section 716.</a:t>
            </a:r>
          </a:p>
        </p:txBody>
      </p:sp>
    </p:spTree>
    <p:extLst>
      <p:ext uri="{BB962C8B-B14F-4D97-AF65-F5344CB8AC3E}">
        <p14:creationId xmlns:p14="http://schemas.microsoft.com/office/powerpoint/2010/main" val="359411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Horizontal exits also require self-closing or automatic-closing doors.</a:t>
            </a:r>
          </a:p>
          <a:p>
            <a:pPr defTabSz="928299">
              <a:spcBef>
                <a:spcPct val="20000"/>
              </a:spcBef>
              <a:defRPr/>
            </a:pPr>
            <a:endParaRPr lang="en-CA" b="0" dirty="0">
              <a:solidFill>
                <a:srgbClr val="1C1C1C"/>
              </a:solidFill>
              <a:latin typeface="Arial" pitchFamily="34" charset="0"/>
              <a:cs typeface="Arial" pitchFamily="34" charset="0"/>
            </a:endParaRPr>
          </a:p>
          <a:p>
            <a:pPr defTabSz="928299">
              <a:spcBef>
                <a:spcPct val="20000"/>
              </a:spcBef>
              <a:defRPr/>
            </a:pPr>
            <a:r>
              <a:rPr lang="en-CA" b="0" dirty="0">
                <a:solidFill>
                  <a:srgbClr val="1C1C1C"/>
                </a:solidFill>
                <a:latin typeface="Arial" pitchFamily="34" charset="0"/>
                <a:cs typeface="Arial" pitchFamily="34" charset="0"/>
              </a:rPr>
              <a:t>Chapter 10, section 25 for opening protectives at horizontal exits, states fire doors in horizontal exits shall </a:t>
            </a:r>
            <a:r>
              <a:rPr lang="en-CA" dirty="0">
                <a:solidFill>
                  <a:srgbClr val="1C1C1C"/>
                </a:solidFill>
                <a:latin typeface="Arial" pitchFamily="34" charset="0"/>
                <a:cs typeface="Arial" pitchFamily="34" charset="0"/>
              </a:rPr>
              <a:t>be self-closing or automatic-closing when activated by a smoke detector in accordance with Section 716. Doors, where located in a cross-corridor condition, shall be automatic-closing by activation of a smoke detector installed.</a:t>
            </a:r>
            <a:endParaRPr lang="en-CA" sz="1600" dirty="0">
              <a:solidFill>
                <a:srgbClr val="1C1C1C"/>
              </a:solidFill>
              <a:latin typeface="Arial" pitchFamily="34" charset="0"/>
              <a:cs typeface="Arial" pitchFamily="34" charset="0"/>
            </a:endParaRPr>
          </a:p>
        </p:txBody>
      </p:sp>
    </p:spTree>
    <p:extLst>
      <p:ext uri="{BB962C8B-B14F-4D97-AF65-F5344CB8AC3E}">
        <p14:creationId xmlns:p14="http://schemas.microsoft.com/office/powerpoint/2010/main" val="4033423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Egress doors must be readily openable from the egress side without the use of a key or special knowledge or effort. </a:t>
            </a:r>
          </a:p>
          <a:p>
            <a:pPr defTabSz="928299">
              <a:spcBef>
                <a:spcPct val="20000"/>
              </a:spcBef>
              <a:defRPr/>
            </a:pPr>
            <a:endParaRPr lang="en-CA" dirty="0">
              <a:solidFill>
                <a:srgbClr val="1C1C1C"/>
              </a:solidFill>
              <a:latin typeface="Arial" pitchFamily="34" charset="0"/>
              <a:cs typeface="Arial" pitchFamily="34" charset="0"/>
            </a:endParaRPr>
          </a:p>
          <a:p>
            <a:pPr defTabSz="928299">
              <a:spcBef>
                <a:spcPct val="20000"/>
              </a:spcBef>
              <a:defRPr/>
            </a:pPr>
            <a:r>
              <a:rPr lang="en-CA" dirty="0">
                <a:solidFill>
                  <a:srgbClr val="1C1C1C"/>
                </a:solidFill>
                <a:latin typeface="Arial" pitchFamily="34" charset="0"/>
                <a:cs typeface="Arial" pitchFamily="34" charset="0"/>
              </a:rPr>
              <a:t>Chapter 10 of the IBC also involves installation of hardware devices. Where panic or fire exit hardware is installed, it shall comply with the following:</a:t>
            </a:r>
          </a:p>
          <a:p>
            <a:pPr defTabSz="928299">
              <a:spcBef>
                <a:spcPct val="20000"/>
              </a:spcBef>
              <a:defRPr/>
            </a:pPr>
            <a:r>
              <a:rPr lang="en-CA" dirty="0">
                <a:solidFill>
                  <a:srgbClr val="1C1C1C"/>
                </a:solidFill>
                <a:latin typeface="Arial" pitchFamily="34" charset="0"/>
                <a:cs typeface="Arial" pitchFamily="34" charset="0"/>
              </a:rPr>
              <a:t>1. Panic hardware shall be listed in accordance with UL 305;</a:t>
            </a:r>
          </a:p>
          <a:p>
            <a:pPr defTabSz="928299">
              <a:spcBef>
                <a:spcPct val="20000"/>
              </a:spcBef>
              <a:defRPr/>
            </a:pPr>
            <a:r>
              <a:rPr lang="en-CA" dirty="0">
                <a:solidFill>
                  <a:srgbClr val="1C1C1C"/>
                </a:solidFill>
                <a:latin typeface="Arial" pitchFamily="34" charset="0"/>
                <a:cs typeface="Arial" pitchFamily="34" charset="0"/>
              </a:rPr>
              <a:t>2. Fire exit hardware shall be listed in accordance with UL 10C and UL 305;</a:t>
            </a:r>
          </a:p>
          <a:p>
            <a:pPr defTabSz="928299">
              <a:spcBef>
                <a:spcPct val="20000"/>
              </a:spcBef>
              <a:defRPr/>
            </a:pPr>
            <a:r>
              <a:rPr lang="en-CA" dirty="0">
                <a:solidFill>
                  <a:srgbClr val="1C1C1C"/>
                </a:solidFill>
                <a:latin typeface="Arial" pitchFamily="34" charset="0"/>
                <a:cs typeface="Arial" pitchFamily="34" charset="0"/>
              </a:rPr>
              <a:t>3. The actuating portion of the releasing device shall extend at least one-half of the door leaf width; and</a:t>
            </a:r>
          </a:p>
          <a:p>
            <a:pPr defTabSz="928299">
              <a:spcBef>
                <a:spcPct val="20000"/>
              </a:spcBef>
              <a:defRPr/>
            </a:pPr>
            <a:r>
              <a:rPr lang="en-CA" dirty="0">
                <a:solidFill>
                  <a:srgbClr val="1C1C1C"/>
                </a:solidFill>
                <a:latin typeface="Arial" pitchFamily="34" charset="0"/>
                <a:cs typeface="Arial" pitchFamily="34" charset="0"/>
              </a:rPr>
              <a:t>4. The maximum unlatching force shall not exceed 15 pounds.</a:t>
            </a:r>
          </a:p>
        </p:txBody>
      </p:sp>
    </p:spTree>
    <p:extLst>
      <p:ext uri="{BB962C8B-B14F-4D97-AF65-F5344CB8AC3E}">
        <p14:creationId xmlns:p14="http://schemas.microsoft.com/office/powerpoint/2010/main" val="3318318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dirty="0">
                <a:solidFill>
                  <a:srgbClr val="1C1C1C"/>
                </a:solidFill>
                <a:latin typeface="Arial" pitchFamily="34" charset="0"/>
                <a:cs typeface="Arial" pitchFamily="34" charset="0"/>
              </a:rPr>
              <a:t>The IBC requires that the force for pushing or pulling open interior swinging egress doors, other than fire doors, not exceed five pounds. ADA Guidelines require that interior hinged doors within an accessible route also have a maximum force of five pounds to operate the door. ADA Guidelines note that fire doors shall have the minimum opening force allowable by the appropriate administrative authority. These forces do not apply to the force required to retract latch bolts or disengage other devices that may hold the door in a closed position. </a:t>
            </a:r>
          </a:p>
          <a:p>
            <a:pPr defTabSz="928299">
              <a:spcBef>
                <a:spcPct val="20000"/>
              </a:spcBef>
              <a:defRPr/>
            </a:pPr>
            <a:endParaRPr lang="en-US" b="0" dirty="0"/>
          </a:p>
          <a:p>
            <a:pPr defTabSz="928299">
              <a:spcBef>
                <a:spcPct val="20000"/>
              </a:spcBef>
              <a:defRPr/>
            </a:pPr>
            <a:r>
              <a:rPr lang="en-US" b="0" dirty="0"/>
              <a:t>IBC Chapter 10, section 8 is the area regarding door opening force. </a:t>
            </a:r>
            <a:r>
              <a:rPr lang="en-US" dirty="0"/>
              <a:t>These forces do not apply to the force required to retract latch bolts or disengage other devices that hold the door in a closed position. For other swinging doors, as well as sliding and folding doors, the door latch shall release when subjected to a 15-pound force. The door shall be set in motion when subject to a 30-pound force. </a:t>
            </a:r>
          </a:p>
          <a:p>
            <a:pPr defTabSz="928299">
              <a:spcBef>
                <a:spcPct val="20000"/>
              </a:spcBef>
              <a:defRPr/>
            </a:pPr>
            <a:endParaRPr lang="en-US" dirty="0"/>
          </a:p>
          <a:p>
            <a:pPr defTabSz="928299">
              <a:defRPr/>
            </a:pPr>
            <a:r>
              <a:rPr lang="en-CA" dirty="0">
                <a:solidFill>
                  <a:srgbClr val="1C1C1C"/>
                </a:solidFill>
                <a:latin typeface="Arial" pitchFamily="34" charset="0"/>
                <a:cs typeface="Arial" pitchFamily="34" charset="0"/>
              </a:rPr>
              <a:t>ADA 2010 guidelines are more vague in the fact that it just says fire doors shall have a minimum opening force allowable by appropriate administrative authority.</a:t>
            </a:r>
          </a:p>
        </p:txBody>
      </p:sp>
    </p:spTree>
    <p:extLst>
      <p:ext uri="{BB962C8B-B14F-4D97-AF65-F5344CB8AC3E}">
        <p14:creationId xmlns:p14="http://schemas.microsoft.com/office/powerpoint/2010/main" val="204820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role of a fire rated door is to maintain the integrity of a fire rated enclosure in the event of a fire, giving building occupants enough time to exit the burning building. Requirements for fire rated doors are found in National Fire Protection Association publications and within the requirements of the Americans with Disabilities Act, BUT to a large degree within the current International Building Code. Most states are in different years of the IBC or their own state’s code, but the codes we are going to discuss today are all generally in the same chapters and sections of each code book. </a:t>
            </a:r>
          </a:p>
          <a:p>
            <a:endParaRPr lang="en-CA" dirty="0"/>
          </a:p>
          <a:p>
            <a:r>
              <a:rPr lang="en-CA" b="1" dirty="0"/>
              <a:t>The most recent version of the International Building Code is IBC 2018.</a:t>
            </a:r>
          </a:p>
          <a:p>
            <a:endParaRPr lang="en-CA" dirty="0"/>
          </a:p>
        </p:txBody>
      </p:sp>
    </p:spTree>
    <p:extLst>
      <p:ext uri="{BB962C8B-B14F-4D97-AF65-F5344CB8AC3E}">
        <p14:creationId xmlns:p14="http://schemas.microsoft.com/office/powerpoint/2010/main" val="1729090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Glass is allowed in fire rated doors as long as it meets all code requirements. The size, fire rating, and type of glass are all affected by IBC requirements. </a:t>
            </a:r>
          </a:p>
        </p:txBody>
      </p:sp>
    </p:spTree>
    <p:extLst>
      <p:ext uri="{BB962C8B-B14F-4D97-AF65-F5344CB8AC3E}">
        <p14:creationId xmlns:p14="http://schemas.microsoft.com/office/powerpoint/2010/main" val="2441867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many years, the most common glass used in fire rated door </a:t>
            </a:r>
            <a:r>
              <a:rPr lang="en-CA" dirty="0" err="1"/>
              <a:t>lites</a:t>
            </a:r>
            <a:r>
              <a:rPr lang="en-CA" dirty="0"/>
              <a:t> was wired glass. At the time, it was the only material that could meet the requirements of a rated glazing. But despite being able to maintain its position in a fire, wired glass isn’t very impact resistant and when broken, it becomes dangerous because of the exposed wires. For</a:t>
            </a:r>
            <a:r>
              <a:rPr lang="en-CA" baseline="0" dirty="0"/>
              <a:t> this reason non-impact resistant wire glass is no longer used in door </a:t>
            </a:r>
            <a:r>
              <a:rPr lang="en-CA" baseline="0" dirty="0" err="1"/>
              <a:t>lites</a:t>
            </a:r>
            <a:r>
              <a:rPr lang="en-CA" baseline="0" dirty="0"/>
              <a:t>.</a:t>
            </a:r>
          </a:p>
          <a:p>
            <a:endParaRPr lang="en-CA" baseline="0" dirty="0"/>
          </a:p>
          <a:p>
            <a:r>
              <a:rPr lang="en-CA" baseline="0" dirty="0"/>
              <a:t>Glazing in all fixed and operable panels of swinging, sliding and bifold doors shall be considered a hazardous location.</a:t>
            </a:r>
          </a:p>
          <a:p>
            <a:endParaRPr lang="en-CA" baseline="0" dirty="0"/>
          </a:p>
          <a:p>
            <a:pPr defTabSz="928299">
              <a:defRPr/>
            </a:pPr>
            <a:r>
              <a:rPr lang="en-CA" b="0" baseline="0" dirty="0"/>
              <a:t>For </a:t>
            </a:r>
            <a:r>
              <a:rPr lang="en-CA" b="0" i="1" baseline="0" dirty="0"/>
              <a:t>fire-rated glazing</a:t>
            </a:r>
            <a:r>
              <a:rPr lang="en-CA" b="0" i="0" baseline="0" dirty="0"/>
              <a:t>, the </a:t>
            </a:r>
            <a:r>
              <a:rPr lang="en-CA" b="0" i="1" baseline="0" dirty="0"/>
              <a:t>label</a:t>
            </a:r>
            <a:r>
              <a:rPr lang="en-CA" b="0" i="0" baseline="0" dirty="0"/>
              <a:t> shall bear the identification required in the IBC.  </a:t>
            </a:r>
          </a:p>
          <a:p>
            <a:pPr defTabSz="928299">
              <a:defRPr/>
            </a:pPr>
            <a:r>
              <a:rPr lang="en-CA" b="0" i="0" baseline="0" dirty="0"/>
              <a:t>“D” indicates that the glazing is permitted to be used in </a:t>
            </a:r>
            <a:r>
              <a:rPr lang="en-CA" b="0" i="1" baseline="0" dirty="0"/>
              <a:t>fire door</a:t>
            </a:r>
            <a:r>
              <a:rPr lang="en-CA" b="0" i="0" baseline="0" dirty="0"/>
              <a:t> assemblies.</a:t>
            </a:r>
          </a:p>
          <a:p>
            <a:pPr defTabSz="928299">
              <a:defRPr/>
            </a:pPr>
            <a:r>
              <a:rPr lang="en-CA" b="0" i="0" baseline="0" dirty="0"/>
              <a:t>“H” indicates that the glazing meets the hose stream requirements.</a:t>
            </a:r>
          </a:p>
          <a:p>
            <a:pPr defTabSz="928299">
              <a:defRPr/>
            </a:pPr>
            <a:r>
              <a:rPr lang="en-CA" b="0" i="0" baseline="0" dirty="0"/>
              <a:t>“T” indicates that the glazing meets the temperature requirements.</a:t>
            </a:r>
            <a:endParaRPr lang="en-CA" b="0" baseline="0" dirty="0"/>
          </a:p>
          <a:p>
            <a:endParaRPr lang="en-CA" dirty="0"/>
          </a:p>
        </p:txBody>
      </p:sp>
    </p:spTree>
    <p:extLst>
      <p:ext uri="{BB962C8B-B14F-4D97-AF65-F5344CB8AC3E}">
        <p14:creationId xmlns:p14="http://schemas.microsoft.com/office/powerpoint/2010/main" val="2964971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Door lite glazing in swinging and bifold doors must pass an impact test.</a:t>
            </a:r>
          </a:p>
          <a:p>
            <a:r>
              <a:rPr lang="en-US" dirty="0"/>
              <a:t>When required by other sections of this code, glazing shall be tested in accordance with CPSC 16 CFR Part 1201. Glazing shall comply with the test criteria for Category II, unless otherwise indicated in Table 2406.2.</a:t>
            </a:r>
          </a:p>
          <a:p>
            <a:endParaRPr lang="en-US" b="1" dirty="0"/>
          </a:p>
          <a:p>
            <a:r>
              <a:rPr lang="en-US" b="0" dirty="0"/>
              <a:t>Based on the table, the exposed surface area of glazing will determine whether you need to test for category I or category II. </a:t>
            </a:r>
          </a:p>
        </p:txBody>
      </p:sp>
    </p:spTree>
    <p:extLst>
      <p:ext uri="{BB962C8B-B14F-4D97-AF65-F5344CB8AC3E}">
        <p14:creationId xmlns:p14="http://schemas.microsoft.com/office/powerpoint/2010/main" val="279927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spcBef>
                <a:spcPct val="20000"/>
              </a:spcBef>
              <a:defRPr/>
            </a:pPr>
            <a:r>
              <a:rPr lang="en-CA" sz="900" dirty="0">
                <a:solidFill>
                  <a:srgbClr val="1C1C1C"/>
                </a:solidFill>
                <a:latin typeface="Arial" pitchFamily="34" charset="0"/>
                <a:cs typeface="Arial" pitchFamily="34" charset="0"/>
              </a:rPr>
              <a:t>The 2010 ADA Accessibility Guidelines note one reference to door vision </a:t>
            </a:r>
            <a:r>
              <a:rPr lang="en-CA" sz="900" dirty="0" err="1">
                <a:solidFill>
                  <a:srgbClr val="1C1C1C"/>
                </a:solidFill>
                <a:latin typeface="Arial" pitchFamily="34" charset="0"/>
                <a:cs typeface="Arial" pitchFamily="34" charset="0"/>
              </a:rPr>
              <a:t>lites</a:t>
            </a:r>
            <a:r>
              <a:rPr lang="en-CA" sz="900" dirty="0">
                <a:solidFill>
                  <a:srgbClr val="1C1C1C"/>
                </a:solidFill>
                <a:latin typeface="Arial" pitchFamily="34" charset="0"/>
                <a:cs typeface="Arial" pitchFamily="34" charset="0"/>
              </a:rPr>
              <a:t> in section 404: </a:t>
            </a:r>
          </a:p>
          <a:p>
            <a:pPr defTabSz="928299">
              <a:spcBef>
                <a:spcPct val="20000"/>
              </a:spcBef>
              <a:defRPr/>
            </a:pPr>
            <a:r>
              <a:rPr lang="en-CA" sz="900" dirty="0">
                <a:solidFill>
                  <a:srgbClr val="1C1C1C"/>
                </a:solidFill>
                <a:latin typeface="Arial" pitchFamily="34" charset="0"/>
                <a:cs typeface="Arial" pitchFamily="34" charset="0"/>
              </a:rPr>
              <a:t>Doors, gates, and side lights adjacent to doors or gates, containing one or more glazing panels that permit viewing through the panels, shall have the bottom of at least one glazed panel located 43 inches maximum above the finish floor. </a:t>
            </a:r>
            <a:r>
              <a:rPr lang="en-CA" sz="900" b="1" dirty="0">
                <a:solidFill>
                  <a:srgbClr val="1C1C1C"/>
                </a:solidFill>
                <a:latin typeface="Arial" pitchFamily="34" charset="0"/>
                <a:cs typeface="Arial" pitchFamily="34" charset="0"/>
              </a:rPr>
              <a:t>Exception-</a:t>
            </a:r>
            <a:r>
              <a:rPr lang="en-CA" sz="900" dirty="0">
                <a:solidFill>
                  <a:srgbClr val="1C1C1C"/>
                </a:solidFill>
                <a:latin typeface="Arial" pitchFamily="34" charset="0"/>
                <a:cs typeface="Arial" pitchFamily="34" charset="0"/>
              </a:rPr>
              <a:t> Vision lights with the lowest part more than 66 inches from the finished floor or ground shall not be required to comply with section 404.2.11.</a:t>
            </a:r>
          </a:p>
          <a:p>
            <a:pPr defTabSz="928299">
              <a:spcBef>
                <a:spcPct val="20000"/>
              </a:spcBef>
              <a:defRPr/>
            </a:pPr>
            <a:endParaRPr lang="en-CA" sz="900" dirty="0">
              <a:solidFill>
                <a:srgbClr val="1C1C1C"/>
              </a:solidFill>
              <a:latin typeface="Arial" pitchFamily="34" charset="0"/>
              <a:cs typeface="Arial" pitchFamily="34" charset="0"/>
            </a:endParaRPr>
          </a:p>
          <a:p>
            <a:pPr defTabSz="928299">
              <a:spcBef>
                <a:spcPct val="20000"/>
              </a:spcBef>
              <a:defRPr/>
            </a:pPr>
            <a:r>
              <a:rPr lang="en-CA" sz="900" dirty="0">
                <a:solidFill>
                  <a:srgbClr val="1C1C1C"/>
                </a:solidFill>
                <a:latin typeface="Arial" pitchFamily="34" charset="0"/>
                <a:cs typeface="Arial" pitchFamily="34" charset="0"/>
              </a:rPr>
              <a:t>Table 716.5 in the IBC, lays out vision panel size limits and adds a column that specifies the </a:t>
            </a:r>
            <a:r>
              <a:rPr lang="en-CA" sz="900" dirty="0" err="1">
                <a:solidFill>
                  <a:srgbClr val="1C1C1C"/>
                </a:solidFill>
                <a:latin typeface="Arial" pitchFamily="34" charset="0"/>
                <a:cs typeface="Arial" pitchFamily="34" charset="0"/>
              </a:rPr>
              <a:t>sidelite</a:t>
            </a:r>
            <a:r>
              <a:rPr lang="en-CA" sz="900" dirty="0">
                <a:solidFill>
                  <a:srgbClr val="1C1C1C"/>
                </a:solidFill>
                <a:latin typeface="Arial" pitchFamily="34" charset="0"/>
                <a:cs typeface="Arial" pitchFamily="34" charset="0"/>
              </a:rPr>
              <a:t> and transom rating requirements. The table also denotes sizes for fire “protection” rated products, and fire “resistance” rated products.</a:t>
            </a:r>
          </a:p>
        </p:txBody>
      </p:sp>
    </p:spTree>
    <p:extLst>
      <p:ext uri="{BB962C8B-B14F-4D97-AF65-F5344CB8AC3E}">
        <p14:creationId xmlns:p14="http://schemas.microsoft.com/office/powerpoint/2010/main" val="463993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concludes the AIA portion of the presentation. Thank you so much for your time and attention today. If you have any </a:t>
            </a:r>
            <a:r>
              <a:rPr lang="en-US" b="0" i="0" dirty="0"/>
              <a:t>questions,</a:t>
            </a:r>
            <a:r>
              <a:rPr lang="en-US" dirty="0"/>
              <a:t> please feel free to ask them now and if I do not know the answer, I will happily find it for you. Please also note Total Door is happy to assist with any review of plans for any code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enjoy this brief introductory video about Total Door. </a:t>
            </a:r>
          </a:p>
          <a:p>
            <a:endParaRPr lang="en-US" dirty="0"/>
          </a:p>
        </p:txBody>
      </p:sp>
    </p:spTree>
    <p:extLst>
      <p:ext uri="{BB962C8B-B14F-4D97-AF65-F5344CB8AC3E}">
        <p14:creationId xmlns:p14="http://schemas.microsoft.com/office/powerpoint/2010/main" val="235260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1629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Door is sold as a complete system with very competitive pricing. That means when you get pricing back, you are looking at the full price, factory finished, all hardware (including closers, hold opens, panics, levers, grips, seals, and surface mounted seals), and installation included from our distribution team as well. We are always here to help budget for any project and provide the best customer service possible. </a:t>
            </a:r>
          </a:p>
          <a:p>
            <a:r>
              <a:rPr lang="en-US" dirty="0"/>
              <a:t>Again, we would like to thank you for your time today. Any questions?</a:t>
            </a:r>
          </a:p>
        </p:txBody>
      </p:sp>
    </p:spTree>
    <p:extLst>
      <p:ext uri="{BB962C8B-B14F-4D97-AF65-F5344CB8AC3E}">
        <p14:creationId xmlns:p14="http://schemas.microsoft.com/office/powerpoint/2010/main" val="2462447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r>
              <a:rPr lang="en-CA" dirty="0"/>
              <a:t>Throughout this course, we will cover some terminology commonly used in the IBC. The words you see on the screen will be covered today throughout the presentation.</a:t>
            </a:r>
          </a:p>
          <a:p>
            <a:endParaRPr lang="en-US" dirty="0"/>
          </a:p>
        </p:txBody>
      </p:sp>
    </p:spTree>
    <p:extLst>
      <p:ext uri="{BB962C8B-B14F-4D97-AF65-F5344CB8AC3E}">
        <p14:creationId xmlns:p14="http://schemas.microsoft.com/office/powerpoint/2010/main" val="187351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10 use and occupancy classifications. Buildings are classified into a category and these categories can determine where codes and fire rated doors are needed. </a:t>
            </a:r>
          </a:p>
          <a:p>
            <a:endParaRPr lang="en-US" dirty="0"/>
          </a:p>
          <a:p>
            <a:pPr marL="174056" indent="-174056">
              <a:buFont typeface="Arial" panose="020B0604020202020204" pitchFamily="34" charset="0"/>
              <a:buChar char="•"/>
            </a:pPr>
            <a:r>
              <a:rPr lang="en-US" dirty="0"/>
              <a:t>Assembly is for gathering of persons, generally a civic, social, or religious function. It could also be for food or drink consumption. </a:t>
            </a:r>
          </a:p>
          <a:p>
            <a:pPr marL="174056" indent="-174056">
              <a:buFont typeface="Arial" panose="020B0604020202020204" pitchFamily="34" charset="0"/>
              <a:buChar char="•"/>
            </a:pPr>
            <a:r>
              <a:rPr lang="en-US" dirty="0"/>
              <a:t>Business is for office, professional, or service type transactions.</a:t>
            </a:r>
          </a:p>
          <a:p>
            <a:pPr marL="174056" indent="-174056">
              <a:buFont typeface="Arial" panose="020B0604020202020204" pitchFamily="34" charset="0"/>
              <a:buChar char="•"/>
            </a:pPr>
            <a:r>
              <a:rPr lang="en-US" dirty="0"/>
              <a:t>Educational is for 6 or more people for educational purposes through the 12</a:t>
            </a:r>
            <a:r>
              <a:rPr lang="en-US" baseline="30000" dirty="0"/>
              <a:t>th</a:t>
            </a:r>
            <a:r>
              <a:rPr lang="en-US" dirty="0"/>
              <a:t> grade. Some religious educational rooms will be classified under Assembly 3.</a:t>
            </a:r>
          </a:p>
          <a:p>
            <a:pPr marL="174056" indent="-174056">
              <a:buFont typeface="Arial" panose="020B0604020202020204" pitchFamily="34" charset="0"/>
              <a:buChar char="•"/>
            </a:pPr>
            <a:r>
              <a:rPr lang="en-US" dirty="0"/>
              <a:t>Factory and Industrial is for manufacturing, fabricating, finishing, packaging, and the like.</a:t>
            </a:r>
          </a:p>
          <a:p>
            <a:pPr marL="174056" indent="-174056">
              <a:buFont typeface="Arial" panose="020B0604020202020204" pitchFamily="34" charset="0"/>
              <a:buChar char="•"/>
            </a:pPr>
            <a:r>
              <a:rPr lang="en-US" dirty="0"/>
              <a:t>High-Hazard is classified as factory or industrial that constitute a physical or health hazard in quantities in excess of those allowed in control areas.</a:t>
            </a:r>
          </a:p>
          <a:p>
            <a:pPr marL="174056" indent="-174056">
              <a:buFont typeface="Arial" panose="020B0604020202020204" pitchFamily="34" charset="0"/>
              <a:buChar char="•"/>
            </a:pPr>
            <a:r>
              <a:rPr lang="en-US" dirty="0"/>
              <a:t>Institutional is places in which people are cared for or are supervised. They may be under restraint or security or could be medical or surgical areas that need 24-hour care.</a:t>
            </a:r>
          </a:p>
          <a:p>
            <a:pPr marL="174056" indent="-174056">
              <a:buFont typeface="Arial" panose="020B0604020202020204" pitchFamily="34" charset="0"/>
              <a:buChar char="•"/>
            </a:pPr>
            <a:r>
              <a:rPr lang="en-US" dirty="0"/>
              <a:t>Mercantile is for the display and sale of merchandise, like a department store. </a:t>
            </a:r>
          </a:p>
          <a:p>
            <a:pPr marL="174056" indent="-174056">
              <a:buFont typeface="Arial" panose="020B0604020202020204" pitchFamily="34" charset="0"/>
              <a:buChar char="•"/>
            </a:pPr>
            <a:r>
              <a:rPr lang="en-US" dirty="0"/>
              <a:t>Residential is for sleeping purposes.</a:t>
            </a:r>
          </a:p>
          <a:p>
            <a:pPr marL="174056" indent="-174056">
              <a:buFont typeface="Arial" panose="020B0604020202020204" pitchFamily="34" charset="0"/>
              <a:buChar char="•"/>
            </a:pPr>
            <a:r>
              <a:rPr lang="en-US" dirty="0"/>
              <a:t>Storage is for storage areas that are not considered hazardous.</a:t>
            </a:r>
          </a:p>
          <a:p>
            <a:pPr marL="174056" indent="-174056">
              <a:buFont typeface="Arial" panose="020B0604020202020204" pitchFamily="34" charset="0"/>
              <a:buChar char="•"/>
            </a:pPr>
            <a:r>
              <a:rPr lang="en-US" dirty="0"/>
              <a:t>Utility and Miscellaneous is for anything that cannot be classified in the other areas. </a:t>
            </a:r>
          </a:p>
        </p:txBody>
      </p:sp>
    </p:spTree>
    <p:extLst>
      <p:ext uri="{BB962C8B-B14F-4D97-AF65-F5344CB8AC3E}">
        <p14:creationId xmlns:p14="http://schemas.microsoft.com/office/powerpoint/2010/main" val="348754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is a fire protection rating? </a:t>
            </a:r>
          </a:p>
          <a:p>
            <a:r>
              <a:rPr lang="en-US" dirty="0"/>
              <a:t>The fire protection rating is so important because it is the period of time that an opening protective assembly will maintain the ability to confine a fire as determined by tests prescribed in the IBC. Ratings are either stated in hours or minutes. </a:t>
            </a:r>
          </a:p>
        </p:txBody>
      </p:sp>
    </p:spTree>
    <p:extLst>
      <p:ext uri="{BB962C8B-B14F-4D97-AF65-F5344CB8AC3E}">
        <p14:creationId xmlns:p14="http://schemas.microsoft.com/office/powerpoint/2010/main" val="300331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are fire rated doors?</a:t>
            </a:r>
          </a:p>
          <a:p>
            <a:r>
              <a:rPr lang="en-CA" dirty="0"/>
              <a:t>Fire rated doors are doors built to resist heat and smoke and are tested by third-party agencies and labeled to show they meet certain performance requirements. The function of these doors is to contain smoke and heat from building occupants, long enough to have them escape a burning building. They are required for openings in fire rated walls. And what is a fire rated wall? A fire resistance rated wall having protected openings, which restricts the spread of fire and extends continuously from the foundation to or through the roof with sufficient structural stability under fire conditions to allow collapse of construction on either side WITHOUT collapse of the wall. </a:t>
            </a:r>
          </a:p>
          <a:p>
            <a:endParaRPr lang="en-CA" dirty="0"/>
          </a:p>
          <a:p>
            <a:r>
              <a:rPr lang="en-CA" dirty="0"/>
              <a:t>Rated doors are evaluated for their fire performance in accordance with the requirements of UL 10A, the Standard for Safety of Tin-Clad Fire Doors; UL 10B, the Standard for Safety of Fire Tests of Door Assemblies; or UL 10C, the Standard for Safety of Positive Pressure Fire Tests of Door Assemblies. These are all third party tested and you should ask for proof of these tests. </a:t>
            </a:r>
          </a:p>
          <a:p>
            <a:endParaRPr lang="en-CA" dirty="0"/>
          </a:p>
          <a:p>
            <a:r>
              <a:rPr lang="en-CA" dirty="0"/>
              <a:t>Fire doors are “rated” by the time that a door can withstand exposure to fire test conditions. The A label is for a 3-hour door, a B label is for a 90- or 60-minute door, a C label is a 45-minute door and the last option is a 20-minute door label. The label will show the hourly fire rating designations for the door. </a:t>
            </a:r>
          </a:p>
          <a:p>
            <a:endParaRPr lang="en-CA" dirty="0"/>
          </a:p>
          <a:p>
            <a:r>
              <a:rPr lang="en-CA" dirty="0"/>
              <a:t>A fire door is typically rated for ¾ of the rating of the surrounding wall. For instance, a 3-hour door is used in a 4-hour rated wall; a 1½-hour fire door is used in a 2-hour rated wall.</a:t>
            </a:r>
          </a:p>
        </p:txBody>
      </p:sp>
    </p:spTree>
    <p:extLst>
      <p:ext uri="{BB962C8B-B14F-4D97-AF65-F5344CB8AC3E}">
        <p14:creationId xmlns:p14="http://schemas.microsoft.com/office/powerpoint/2010/main" val="1913534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CA" dirty="0"/>
              <a:t>Since 1997, the IBC has required fire rated doors to be tested under positive pressure in accordance with UL 10C. This test evaluates the ability of a door assembly to remain in an opening during a predetermined test exposure. The positive pressure test differs from the previous neutral pressure test by introducing a slight positive pressure on the fire side of the test door. This more closely simulates the conditions of a real fire. </a:t>
            </a:r>
            <a:endParaRPr lang="en-US" dirty="0"/>
          </a:p>
          <a:p>
            <a:endParaRPr lang="en-CA" dirty="0"/>
          </a:p>
          <a:p>
            <a:r>
              <a:rPr lang="en-CA" dirty="0"/>
              <a:t>Historically, fire tests were conducted with the pressure in the furnace lower than atmospheric pressure. This pulled the air into the furnace around the edge of the door, cooling the door and trapping the flames inside the furnace. BUT real building fires exert positive pressures due to the expansion of gases, thereby forcing flames and non-combusted gas out of the room, speeding the spread of fire. The new positive pressure fire test standards reflect this reality.</a:t>
            </a:r>
          </a:p>
          <a:p>
            <a:endParaRPr lang="en-CA" dirty="0"/>
          </a:p>
          <a:p>
            <a:r>
              <a:rPr lang="en-CA" dirty="0"/>
              <a:t>As you can see in the depiction on the screen, the neutral air was remaining at the ceiling because the pressure in the furnace was lower than the atmospheric pressure. </a:t>
            </a:r>
          </a:p>
        </p:txBody>
      </p:sp>
    </p:spTree>
    <p:extLst>
      <p:ext uri="{BB962C8B-B14F-4D97-AF65-F5344CB8AC3E}">
        <p14:creationId xmlns:p14="http://schemas.microsoft.com/office/powerpoint/2010/main" val="385868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53205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1200925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2364233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r>
              <a:rPr lang="en-US"/>
              <a:t>©2017</a:t>
            </a:r>
            <a:endParaRPr lang="en-CA" dirty="0"/>
          </a:p>
        </p:txBody>
      </p:sp>
      <p:sp>
        <p:nvSpPr>
          <p:cNvPr id="6" name="Line 2"/>
          <p:cNvSpPr>
            <a:spLocks noChangeShapeType="1"/>
          </p:cNvSpPr>
          <p:nvPr userDrawn="1"/>
        </p:nvSpPr>
        <p:spPr bwMode="auto">
          <a:xfrm>
            <a:off x="457200" y="1219200"/>
            <a:ext cx="822960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12" name="Title 1"/>
          <p:cNvSpPr>
            <a:spLocks noGrp="1"/>
          </p:cNvSpPr>
          <p:nvPr>
            <p:ph type="title" hasCustomPrompt="1"/>
          </p:nvPr>
        </p:nvSpPr>
        <p:spPr>
          <a:xfrm>
            <a:off x="381000" y="228600"/>
            <a:ext cx="8305800" cy="1143000"/>
          </a:xfrm>
        </p:spPr>
        <p:txBody>
          <a:bodyPr>
            <a:normAutofit/>
          </a:bodyPr>
          <a:lstStyle>
            <a:lvl1pPr algn="l" defTabSz="914400" rtl="0" eaLnBrk="1" latinLnBrk="0" hangingPunct="1">
              <a:spcBef>
                <a:spcPct val="0"/>
              </a:spcBef>
              <a:buNone/>
              <a:defRPr lang="en-CA" sz="2800" kern="1200" baseline="0" dirty="0">
                <a:solidFill>
                  <a:srgbClr val="343434"/>
                </a:solidFill>
                <a:effectLst/>
                <a:latin typeface="Arial" pitchFamily="34" charset="0"/>
                <a:ea typeface="+mj-ea"/>
                <a:cs typeface="Arial" pitchFamily="34" charset="0"/>
              </a:defRPr>
            </a:lvl1pPr>
          </a:lstStyle>
          <a:p>
            <a:r>
              <a:rPr lang="en-CA" dirty="0"/>
              <a:t>Custom Layout</a:t>
            </a:r>
          </a:p>
        </p:txBody>
      </p:sp>
      <p:sp>
        <p:nvSpPr>
          <p:cNvPr id="13" name="Content Placeholder 2"/>
          <p:cNvSpPr>
            <a:spLocks noGrp="1"/>
          </p:cNvSpPr>
          <p:nvPr>
            <p:ph sz="half" idx="1"/>
          </p:nvPr>
        </p:nvSpPr>
        <p:spPr>
          <a:xfrm>
            <a:off x="381000" y="1447800"/>
            <a:ext cx="8382000" cy="4724400"/>
          </a:xfrm>
        </p:spPr>
        <p:txBody>
          <a:bodyPr>
            <a:normAutofit/>
          </a:bodyPr>
          <a:lstStyle>
            <a:lvl1pPr marL="342900" indent="-342900">
              <a:buFont typeface="Arial" pitchFamily="34" charset="0"/>
              <a:buChar char="•"/>
              <a:defRPr sz="2200">
                <a:solidFill>
                  <a:srgbClr val="1C1C1C"/>
                </a:solidFill>
                <a:latin typeface="Arial" pitchFamily="34" charset="0"/>
                <a:cs typeface="Arial" pitchFamily="34" charset="0"/>
              </a:defRPr>
            </a:lvl1pPr>
            <a:lvl2pPr>
              <a:defRPr sz="2200">
                <a:solidFill>
                  <a:srgbClr val="1C1C1C"/>
                </a:solidFill>
                <a:latin typeface="Arial" pitchFamily="34" charset="0"/>
                <a:cs typeface="Arial" pitchFamily="34" charset="0"/>
              </a:defRPr>
            </a:lvl2pPr>
            <a:lvl3pPr>
              <a:defRPr sz="2200">
                <a:solidFill>
                  <a:srgbClr val="1C1C1C"/>
                </a:solidFill>
                <a:latin typeface="Arial" pitchFamily="34" charset="0"/>
                <a:cs typeface="Arial" pitchFamily="34" charset="0"/>
              </a:defRPr>
            </a:lvl3pPr>
            <a:lvl4pPr>
              <a:defRPr sz="2200">
                <a:solidFill>
                  <a:srgbClr val="1C1C1C"/>
                </a:solidFill>
                <a:latin typeface="Arial" pitchFamily="34" charset="0"/>
                <a:cs typeface="Arial" pitchFamily="34" charset="0"/>
              </a:defRPr>
            </a:lvl4pPr>
            <a:lvl5pPr>
              <a:defRPr sz="2200">
                <a:solidFill>
                  <a:srgbClr val="1C1C1C"/>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r>
              <a:rPr lang="en-US" dirty="0"/>
              <a:t>Slide </a:t>
            </a:r>
            <a:fld id="{A9FFEDE7-9777-4B48-9868-0D29CA5FAC02}" type="slidenum">
              <a:rPr lang="en-US" smtClean="0"/>
              <a:pPr/>
              <a:t>‹#›</a:t>
            </a:fld>
            <a:r>
              <a:rPr lang="en-US" dirty="0"/>
              <a:t> of 42</a:t>
            </a:r>
          </a:p>
        </p:txBody>
      </p:sp>
    </p:spTree>
    <p:extLst>
      <p:ext uri="{BB962C8B-B14F-4D97-AF65-F5344CB8AC3E}">
        <p14:creationId xmlns:p14="http://schemas.microsoft.com/office/powerpoint/2010/main" val="180234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r>
              <a:rPr lang="en-US"/>
              <a:t>©2017</a:t>
            </a:r>
            <a:endParaRPr lang="en-CA" dirty="0"/>
          </a:p>
        </p:txBody>
      </p:sp>
      <p:sp>
        <p:nvSpPr>
          <p:cNvPr id="6" name="Line 2"/>
          <p:cNvSpPr>
            <a:spLocks noChangeShapeType="1"/>
          </p:cNvSpPr>
          <p:nvPr userDrawn="1"/>
        </p:nvSpPr>
        <p:spPr bwMode="auto">
          <a:xfrm>
            <a:off x="457200" y="4876800"/>
            <a:ext cx="822960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12" name="Title 1"/>
          <p:cNvSpPr>
            <a:spLocks noGrp="1"/>
          </p:cNvSpPr>
          <p:nvPr>
            <p:ph type="title" hasCustomPrompt="1"/>
          </p:nvPr>
        </p:nvSpPr>
        <p:spPr>
          <a:xfrm>
            <a:off x="381000" y="4648200"/>
            <a:ext cx="8305800" cy="1143000"/>
          </a:xfrm>
        </p:spPr>
        <p:txBody>
          <a:bodyPr>
            <a:normAutofit/>
          </a:bodyPr>
          <a:lstStyle>
            <a:lvl1pPr algn="ctr" defTabSz="914400" rtl="0" eaLnBrk="1" latinLnBrk="0" hangingPunct="1">
              <a:spcBef>
                <a:spcPct val="0"/>
              </a:spcBef>
              <a:buNone/>
              <a:defRPr lang="en-CA" sz="2800" kern="1200" dirty="0">
                <a:solidFill>
                  <a:srgbClr val="343434"/>
                </a:solidFill>
                <a:effectLst/>
                <a:latin typeface="Arial" pitchFamily="34" charset="0"/>
                <a:ea typeface="+mj-ea"/>
                <a:cs typeface="Arial" pitchFamily="34" charset="0"/>
              </a:defRPr>
            </a:lvl1pPr>
          </a:lstStyle>
          <a:p>
            <a:r>
              <a:rPr lang="en-CA" dirty="0"/>
              <a:t>Title page</a:t>
            </a:r>
          </a:p>
        </p:txBody>
      </p:sp>
      <p:sp>
        <p:nvSpPr>
          <p:cNvPr id="13" name="Content Placeholder 2"/>
          <p:cNvSpPr>
            <a:spLocks noGrp="1"/>
          </p:cNvSpPr>
          <p:nvPr>
            <p:ph sz="half" idx="1" hasCustomPrompt="1"/>
          </p:nvPr>
        </p:nvSpPr>
        <p:spPr>
          <a:xfrm>
            <a:off x="1476375" y="1485900"/>
            <a:ext cx="6172200" cy="3200400"/>
          </a:xfrm>
        </p:spPr>
        <p:txBody>
          <a:bodyPr/>
          <a:lstStyle>
            <a:lvl1pPr>
              <a:defRPr sz="1600">
                <a:solidFill>
                  <a:srgbClr val="1C1C1C"/>
                </a:solidFill>
                <a:latin typeface="Arial" pitchFamily="34" charset="0"/>
                <a:cs typeface="Arial" pitchFamily="34" charset="0"/>
              </a:defRPr>
            </a:lvl1pPr>
            <a:lvl2pPr>
              <a:defRPr sz="1600">
                <a:solidFill>
                  <a:srgbClr val="1C1C1C"/>
                </a:solidFill>
                <a:latin typeface="Arial" pitchFamily="34" charset="0"/>
                <a:cs typeface="Arial" pitchFamily="34" charset="0"/>
              </a:defRPr>
            </a:lvl2pPr>
            <a:lvl3pPr>
              <a:defRPr sz="1600">
                <a:solidFill>
                  <a:srgbClr val="1C1C1C"/>
                </a:solidFill>
                <a:latin typeface="Arial" pitchFamily="34" charset="0"/>
                <a:cs typeface="Arial" pitchFamily="34" charset="0"/>
              </a:defRPr>
            </a:lvl3pPr>
            <a:lvl4pPr>
              <a:defRPr sz="1600">
                <a:solidFill>
                  <a:srgbClr val="1C1C1C"/>
                </a:solidFill>
                <a:latin typeface="Arial" pitchFamily="34" charset="0"/>
                <a:cs typeface="Arial" pitchFamily="34" charset="0"/>
              </a:defRPr>
            </a:lvl4pPr>
            <a:lvl5pPr>
              <a:defRPr sz="1600">
                <a:solidFill>
                  <a:srgbClr val="1C1C1C"/>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Image goes here</a:t>
            </a:r>
            <a:endParaRPr lang="en-CA" dirty="0"/>
          </a:p>
        </p:txBody>
      </p:sp>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r>
              <a:rPr lang="en-US" dirty="0"/>
              <a:t>Slide </a:t>
            </a:r>
            <a:fld id="{A9FFEDE7-9777-4B48-9868-0D29CA5FAC02}" type="slidenum">
              <a:rPr lang="en-US" smtClean="0"/>
              <a:pPr/>
              <a:t>‹#›</a:t>
            </a:fld>
            <a:r>
              <a:rPr lang="en-US" dirty="0"/>
              <a:t> of 42</a:t>
            </a:r>
          </a:p>
        </p:txBody>
      </p:sp>
    </p:spTree>
    <p:extLst>
      <p:ext uri="{BB962C8B-B14F-4D97-AF65-F5344CB8AC3E}">
        <p14:creationId xmlns:p14="http://schemas.microsoft.com/office/powerpoint/2010/main" val="2490598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ng Title - 1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©2017</a:t>
            </a:r>
            <a:endParaRPr lang="en-CA"/>
          </a:p>
        </p:txBody>
      </p:sp>
      <p:sp>
        <p:nvSpPr>
          <p:cNvPr id="12" name="Title 1"/>
          <p:cNvSpPr>
            <a:spLocks noGrp="1"/>
          </p:cNvSpPr>
          <p:nvPr>
            <p:ph type="title" hasCustomPrompt="1"/>
          </p:nvPr>
        </p:nvSpPr>
        <p:spPr>
          <a:xfrm>
            <a:off x="381000" y="228600"/>
            <a:ext cx="8305800" cy="1143000"/>
          </a:xfrm>
        </p:spPr>
        <p:txBody>
          <a:bodyPr>
            <a:normAutofit/>
          </a:bodyPr>
          <a:lstStyle>
            <a:lvl1pPr algn="l">
              <a:defRPr sz="2800">
                <a:solidFill>
                  <a:srgbClr val="343434"/>
                </a:solidFill>
                <a:effectLst/>
                <a:latin typeface="Arial" pitchFamily="34" charset="0"/>
                <a:cs typeface="Arial" pitchFamily="34" charset="0"/>
              </a:defRPr>
            </a:lvl1pPr>
          </a:lstStyle>
          <a:p>
            <a:r>
              <a:rPr lang="en-CA" dirty="0"/>
              <a:t>Long Title – one image</a:t>
            </a:r>
          </a:p>
        </p:txBody>
      </p:sp>
      <p:sp>
        <p:nvSpPr>
          <p:cNvPr id="10" name="Content Placeholder 2"/>
          <p:cNvSpPr>
            <a:spLocks noGrp="1"/>
          </p:cNvSpPr>
          <p:nvPr>
            <p:ph sz="half" idx="13"/>
          </p:nvPr>
        </p:nvSpPr>
        <p:spPr>
          <a:xfrm>
            <a:off x="381000" y="1444752"/>
            <a:ext cx="4038600" cy="4727448"/>
          </a:xfrm>
        </p:spPr>
        <p:txBody>
          <a:bodyPr/>
          <a:lstStyle>
            <a:lvl1pPr marL="342900" indent="-342900">
              <a:buFont typeface="Arial" pitchFamily="34" charset="0"/>
              <a:buChar char="•"/>
              <a:defRPr sz="2200">
                <a:solidFill>
                  <a:srgbClr val="1C1C1C"/>
                </a:solidFill>
                <a:latin typeface="Arial" pitchFamily="34" charset="0"/>
                <a:cs typeface="Arial" pitchFamily="34" charset="0"/>
              </a:defRPr>
            </a:lvl1pPr>
            <a:lvl2pPr>
              <a:defRPr sz="2200">
                <a:solidFill>
                  <a:srgbClr val="1C1C1C"/>
                </a:solidFill>
                <a:latin typeface="Arial" pitchFamily="34" charset="0"/>
                <a:cs typeface="Arial" pitchFamily="34" charset="0"/>
              </a:defRPr>
            </a:lvl2pPr>
            <a:lvl3pPr>
              <a:defRPr sz="2200">
                <a:solidFill>
                  <a:srgbClr val="1C1C1C"/>
                </a:solidFill>
                <a:latin typeface="Arial" pitchFamily="34" charset="0"/>
                <a:cs typeface="Arial" pitchFamily="34" charset="0"/>
              </a:defRPr>
            </a:lvl3pPr>
            <a:lvl4pPr>
              <a:defRPr sz="2200">
                <a:solidFill>
                  <a:srgbClr val="1C1C1C"/>
                </a:solidFill>
                <a:latin typeface="Arial" pitchFamily="34" charset="0"/>
                <a:cs typeface="Arial" pitchFamily="34" charset="0"/>
              </a:defRPr>
            </a:lvl4pPr>
            <a:lvl5pPr>
              <a:defRPr sz="2200">
                <a:solidFill>
                  <a:srgbClr val="1C1C1C"/>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r>
              <a:rPr lang="en-CA" dirty="0"/>
              <a:t>Top image position</a:t>
            </a:r>
          </a:p>
          <a:p>
            <a:pPr>
              <a:tabLst>
                <a:tab pos="457200" algn="l"/>
              </a:tabLst>
            </a:pPr>
            <a:r>
              <a:rPr lang="en-CA" dirty="0"/>
              <a:t>Horizontal: 5.25”</a:t>
            </a:r>
          </a:p>
          <a:p>
            <a:pPr defTabSz="457200"/>
            <a:r>
              <a:rPr lang="en-CA" dirty="0"/>
              <a:t>Vertical: 1.58”</a:t>
            </a:r>
          </a:p>
          <a:p>
            <a:pPr defTabSz="457200"/>
            <a:r>
              <a:rPr lang="en-CA" dirty="0"/>
              <a:t>Width of image 4.25”</a:t>
            </a:r>
          </a:p>
          <a:p>
            <a:pPr defTabSz="457200"/>
            <a:endParaRPr lang="en-CA" dirty="0"/>
          </a:p>
          <a:p>
            <a:pPr defTabSz="457200"/>
            <a:r>
              <a:rPr lang="en-CA" dirty="0"/>
              <a:t>This layout is good for one image.</a:t>
            </a:r>
          </a:p>
          <a:p>
            <a:pPr lvl="4"/>
            <a:endParaRPr lang="en-CA" dirty="0"/>
          </a:p>
        </p:txBody>
      </p:sp>
      <p:sp>
        <p:nvSpPr>
          <p:cNvPr id="15" name="Line 3"/>
          <p:cNvSpPr>
            <a:spLocks noChangeShapeType="1"/>
          </p:cNvSpPr>
          <p:nvPr userDrawn="1"/>
        </p:nvSpPr>
        <p:spPr bwMode="auto">
          <a:xfrm flipH="1">
            <a:off x="4572000" y="1444752"/>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16" name="Content Placeholder 2"/>
          <p:cNvSpPr>
            <a:spLocks noGrp="1"/>
          </p:cNvSpPr>
          <p:nvPr>
            <p:ph idx="14" hasCustomPrompt="1"/>
          </p:nvPr>
        </p:nvSpPr>
        <p:spPr>
          <a:xfrm>
            <a:off x="4800600" y="1444752"/>
            <a:ext cx="3886200" cy="30358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Image goes here</a:t>
            </a:r>
            <a:endParaRPr lang="en-CA" dirty="0"/>
          </a:p>
        </p:txBody>
      </p:sp>
      <p:sp>
        <p:nvSpPr>
          <p:cNvPr id="8" name="Line 2"/>
          <p:cNvSpPr>
            <a:spLocks noChangeShapeType="1"/>
          </p:cNvSpPr>
          <p:nvPr userDrawn="1"/>
        </p:nvSpPr>
        <p:spPr bwMode="auto">
          <a:xfrm>
            <a:off x="457200" y="1219200"/>
            <a:ext cx="822960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2" name="Footer Placeholder 1"/>
          <p:cNvSpPr>
            <a:spLocks noGrp="1"/>
          </p:cNvSpPr>
          <p:nvPr>
            <p:ph type="ftr" sz="quarter" idx="15"/>
          </p:nvPr>
        </p:nvSpPr>
        <p:spPr/>
        <p:txBody>
          <a:bodyPr/>
          <a:lstStyle/>
          <a:p>
            <a:endParaRPr lang="en-US"/>
          </a:p>
        </p:txBody>
      </p:sp>
      <p:sp>
        <p:nvSpPr>
          <p:cNvPr id="3" name="Slide Number Placeholder 2"/>
          <p:cNvSpPr>
            <a:spLocks noGrp="1"/>
          </p:cNvSpPr>
          <p:nvPr>
            <p:ph type="sldNum" sz="quarter" idx="16"/>
          </p:nvPr>
        </p:nvSpPr>
        <p:spPr/>
        <p:txBody>
          <a:bodyPr/>
          <a:lstStyle/>
          <a:p>
            <a:r>
              <a:rPr lang="en-US" dirty="0"/>
              <a:t>Slide </a:t>
            </a:r>
            <a:fld id="{A9FFEDE7-9777-4B48-9868-0D29CA5FAC02}" type="slidenum">
              <a:rPr lang="en-US" smtClean="0"/>
              <a:pPr/>
              <a:t>‹#›</a:t>
            </a:fld>
            <a:r>
              <a:rPr lang="en-US" dirty="0"/>
              <a:t> of 42</a:t>
            </a:r>
          </a:p>
        </p:txBody>
      </p:sp>
    </p:spTree>
    <p:extLst>
      <p:ext uri="{BB962C8B-B14F-4D97-AF65-F5344CB8AC3E}">
        <p14:creationId xmlns:p14="http://schemas.microsoft.com/office/powerpoint/2010/main" val="46564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425185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3285279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270889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198500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302925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248160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22532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FEDE7-9777-4B48-9868-0D29CA5FAC02}" type="slidenum">
              <a:rPr lang="en-US" smtClean="0"/>
              <a:t>‹#›</a:t>
            </a:fld>
            <a:endParaRPr lang="en-US"/>
          </a:p>
        </p:txBody>
      </p:sp>
    </p:spTree>
    <p:extLst>
      <p:ext uri="{BB962C8B-B14F-4D97-AF65-F5344CB8AC3E}">
        <p14:creationId xmlns:p14="http://schemas.microsoft.com/office/powerpoint/2010/main" val="1026959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a:t>
            </a:r>
            <a:fld id="{A9FFEDE7-9777-4B48-9868-0D29CA5FAC02}" type="slidenum">
              <a:rPr lang="en-US" smtClean="0"/>
              <a:pPr/>
              <a:t>‹#›</a:t>
            </a:fld>
            <a:r>
              <a:rPr lang="en-US" dirty="0"/>
              <a:t> of 42</a:t>
            </a:r>
          </a:p>
        </p:txBody>
      </p:sp>
    </p:spTree>
    <p:extLst>
      <p:ext uri="{BB962C8B-B14F-4D97-AF65-F5344CB8AC3E}">
        <p14:creationId xmlns:p14="http://schemas.microsoft.com/office/powerpoint/2010/main" val="2051133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otaldoor.com/"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www.website.co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New Code Requirements for Fire Rated </a:t>
            </a:r>
            <a:br>
              <a:rPr lang="en-CA" dirty="0"/>
            </a:br>
            <a:r>
              <a:rPr lang="en-CA" dirty="0"/>
              <a:t>Doors and Hardware</a:t>
            </a:r>
          </a:p>
        </p:txBody>
      </p:sp>
      <p:sp>
        <p:nvSpPr>
          <p:cNvPr id="9" name="Text Box 40"/>
          <p:cNvSpPr txBox="1">
            <a:spLocks noChangeArrowheads="1"/>
          </p:cNvSpPr>
          <p:nvPr/>
        </p:nvSpPr>
        <p:spPr bwMode="auto">
          <a:xfrm rot="5400000">
            <a:off x="1952623" y="3748089"/>
            <a:ext cx="5257803" cy="504825"/>
          </a:xfrm>
          <a:prstGeom prst="rect">
            <a:avLst/>
          </a:prstGeom>
          <a:solidFill>
            <a:schemeClr val="bg1"/>
          </a:solidFill>
          <a:ln w="9525" algn="ctr">
            <a:noFill/>
            <a:miter lim="800000"/>
            <a:headEnd/>
            <a:tailEnd/>
          </a:ln>
          <a:effectLst/>
        </p:spPr>
        <p:txBody>
          <a:bodyPr lIns="0" tIns="0" rIns="0" bIns="0" anchor="ctr" anchorCtr="1"/>
          <a:lstStyle/>
          <a:p>
            <a:pPr algn="ctr">
              <a:spcBef>
                <a:spcPct val="50000"/>
              </a:spcBef>
            </a:pPr>
            <a:endParaRPr lang="en-US" dirty="0">
              <a:latin typeface="Trebuchet MS" pitchFamily="34" charset="0"/>
            </a:endParaRPr>
          </a:p>
        </p:txBody>
      </p:sp>
      <p:sp>
        <p:nvSpPr>
          <p:cNvPr id="8" name="Line 5"/>
          <p:cNvSpPr>
            <a:spLocks noChangeShapeType="1"/>
          </p:cNvSpPr>
          <p:nvPr/>
        </p:nvSpPr>
        <p:spPr bwMode="auto">
          <a:xfrm rot="10800000" flipH="1">
            <a:off x="2657476" y="4572000"/>
            <a:ext cx="379476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dirty="0"/>
          </a:p>
        </p:txBody>
      </p:sp>
      <p:sp>
        <p:nvSpPr>
          <p:cNvPr id="12" name="Rectangle 38"/>
          <p:cNvSpPr>
            <a:spLocks noChangeArrowheads="1"/>
          </p:cNvSpPr>
          <p:nvPr/>
        </p:nvSpPr>
        <p:spPr bwMode="auto">
          <a:xfrm>
            <a:off x="3588409" y="5862413"/>
            <a:ext cx="199099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a:lnSpc>
                <a:spcPct val="80000"/>
              </a:lnSpc>
            </a:pPr>
            <a:r>
              <a:rPr lang="en-US" sz="1600" dirty="0">
                <a:latin typeface="Arial" pitchFamily="34" charset="0"/>
                <a:cs typeface="Arial" pitchFamily="34" charset="0"/>
                <a:hlinkClick r:id="rId3"/>
              </a:rPr>
              <a:t>www.totaldoor.com</a:t>
            </a:r>
            <a:r>
              <a:rPr lang="en-US" sz="2400" dirty="0">
                <a:latin typeface="Arial" pitchFamily="34" charset="0"/>
                <a:cs typeface="Arial" pitchFamily="34" charset="0"/>
              </a:rPr>
              <a:t> </a:t>
            </a:r>
          </a:p>
        </p:txBody>
      </p:sp>
      <p:pic>
        <p:nvPicPr>
          <p:cNvPr id="13" name="Content Placeholder 12"/>
          <p:cNvPicPr>
            <a:picLocks noGrp="1" noChangeAspect="1"/>
          </p:cNvPicPr>
          <p:nvPr>
            <p:ph idx="14"/>
          </p:nvPr>
        </p:nvPicPr>
        <p:blipFill rotWithShape="1">
          <a:blip r:embed="rId4" cstate="print">
            <a:extLst>
              <a:ext uri="{28A0092B-C50C-407E-A947-70E740481C1C}">
                <a14:useLocalDpi xmlns:a14="http://schemas.microsoft.com/office/drawing/2010/main" val="0"/>
              </a:ext>
            </a:extLst>
          </a:blip>
          <a:srcRect b="12366"/>
          <a:stretch/>
        </p:blipFill>
        <p:spPr>
          <a:xfrm>
            <a:off x="3125487" y="1371600"/>
            <a:ext cx="2916836" cy="30353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4893813"/>
            <a:ext cx="4138613" cy="780455"/>
          </a:xfrm>
          <a:prstGeom prst="rect">
            <a:avLst/>
          </a:prstGeom>
        </p:spPr>
      </p:pic>
      <p:sp>
        <p:nvSpPr>
          <p:cNvPr id="4" name="Date Placeholder 3"/>
          <p:cNvSpPr>
            <a:spLocks noGrp="1"/>
          </p:cNvSpPr>
          <p:nvPr>
            <p:ph type="dt" sz="half" idx="10"/>
          </p:nvPr>
        </p:nvSpPr>
        <p:spPr/>
        <p:txBody>
          <a:bodyPr/>
          <a:lstStyle/>
          <a:p>
            <a:r>
              <a:rPr lang="en-US"/>
              <a:t>©2017</a:t>
            </a:r>
            <a:endParaRPr lang="en-CA"/>
          </a:p>
        </p:txBody>
      </p:sp>
      <p:sp>
        <p:nvSpPr>
          <p:cNvPr id="10" name="Slide Number Placeholder 9"/>
          <p:cNvSpPr>
            <a:spLocks noGrp="1"/>
          </p:cNvSpPr>
          <p:nvPr>
            <p:ph type="sldNum" sz="quarter" idx="16"/>
          </p:nvPr>
        </p:nvSpPr>
        <p:spPr/>
        <p:txBody>
          <a:bodyPr/>
          <a:lstStyle/>
          <a:p>
            <a:r>
              <a:rPr lang="en-US" dirty="0"/>
              <a:t>Slide </a:t>
            </a:r>
            <a:fld id="{A9FFEDE7-9777-4B48-9868-0D29CA5FAC02}" type="slidenum">
              <a:rPr lang="en-US" smtClean="0"/>
              <a:pPr/>
              <a:t>1</a:t>
            </a:fld>
            <a:r>
              <a:rPr lang="en-US" dirty="0"/>
              <a:t> of 45</a:t>
            </a:r>
          </a:p>
        </p:txBody>
      </p:sp>
    </p:spTree>
    <p:extLst>
      <p:ext uri="{BB962C8B-B14F-4D97-AF65-F5344CB8AC3E}">
        <p14:creationId xmlns:p14="http://schemas.microsoft.com/office/powerpoint/2010/main" val="3457115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Positive Pressure Test</a:t>
            </a:r>
          </a:p>
        </p:txBody>
      </p:sp>
      <p:sp>
        <p:nvSpPr>
          <p:cNvPr id="3" name="Content Placeholder 2"/>
          <p:cNvSpPr>
            <a:spLocks noGrp="1"/>
          </p:cNvSpPr>
          <p:nvPr>
            <p:ph sz="half" idx="1"/>
          </p:nvPr>
        </p:nvSpPr>
        <p:spPr>
          <a:xfrm>
            <a:off x="381000" y="1447800"/>
            <a:ext cx="4038600" cy="4724400"/>
          </a:xfrm>
        </p:spPr>
        <p:txBody>
          <a:bodyPr/>
          <a:lstStyle/>
          <a:p>
            <a:r>
              <a:rPr lang="en-CA" dirty="0"/>
              <a:t>Real fire has high pressure zone at ceiling and low pressure zone at floor.</a:t>
            </a:r>
          </a:p>
          <a:p>
            <a:endParaRPr lang="en-CA" dirty="0"/>
          </a:p>
          <a:p>
            <a:r>
              <a:rPr lang="en-CA" dirty="0"/>
              <a:t>Test now simulates this.</a:t>
            </a:r>
          </a:p>
          <a:p>
            <a:endParaRPr lang="en-CA" dirty="0"/>
          </a:p>
          <a:p>
            <a:r>
              <a:rPr lang="en-CA" dirty="0"/>
              <a:t>Door gaskets.</a:t>
            </a:r>
          </a:p>
        </p:txBody>
      </p:sp>
      <p:sp>
        <p:nvSpPr>
          <p:cNvPr id="4" name="Line 3"/>
          <p:cNvSpPr>
            <a:spLocks noChangeShapeType="1"/>
          </p:cNvSpPr>
          <p:nvPr/>
        </p:nvSpPr>
        <p:spPr bwMode="auto">
          <a:xfrm flipH="1">
            <a:off x="4724400" y="1444752"/>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635" y="1706875"/>
            <a:ext cx="3696241" cy="2325413"/>
          </a:xfrm>
          <a:prstGeom prst="rect">
            <a:avLst/>
          </a:prstGeom>
        </p:spPr>
      </p:pic>
      <p:sp>
        <p:nvSpPr>
          <p:cNvPr id="6" name="TextBox 5"/>
          <p:cNvSpPr txBox="1"/>
          <p:nvPr/>
        </p:nvSpPr>
        <p:spPr>
          <a:xfrm>
            <a:off x="5257800" y="4145280"/>
            <a:ext cx="3200400"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Now, a positive pressure is induced on fire side of door to create a neutral pressure plane at 40 inches above sill. </a:t>
            </a:r>
          </a:p>
        </p:txBody>
      </p:sp>
      <p:sp>
        <p:nvSpPr>
          <p:cNvPr id="8" name="Date Placeholder 7"/>
          <p:cNvSpPr>
            <a:spLocks noGrp="1"/>
          </p:cNvSpPr>
          <p:nvPr>
            <p:ph type="dt" sz="half" idx="10"/>
          </p:nvPr>
        </p:nvSpPr>
        <p:spPr/>
        <p:txBody>
          <a:bodyPr/>
          <a:lstStyle/>
          <a:p>
            <a:r>
              <a:rPr lang="en-US"/>
              <a:t>©2017</a:t>
            </a:r>
            <a:endParaRPr lang="en-CA" dirty="0"/>
          </a:p>
        </p:txBody>
      </p:sp>
      <p:sp>
        <p:nvSpPr>
          <p:cNvPr id="12" name="Slide Number Placeholder 11"/>
          <p:cNvSpPr>
            <a:spLocks noGrp="1"/>
          </p:cNvSpPr>
          <p:nvPr>
            <p:ph type="sldNum" sz="quarter" idx="12"/>
          </p:nvPr>
        </p:nvSpPr>
        <p:spPr/>
        <p:txBody>
          <a:bodyPr/>
          <a:lstStyle/>
          <a:p>
            <a:r>
              <a:rPr lang="en-US" dirty="0"/>
              <a:t>Slide </a:t>
            </a:r>
            <a:fld id="{A9FFEDE7-9777-4B48-9868-0D29CA5FAC02}" type="slidenum">
              <a:rPr lang="en-US" smtClean="0"/>
              <a:pPr/>
              <a:t>10</a:t>
            </a:fld>
            <a:r>
              <a:rPr lang="en-US" dirty="0"/>
              <a:t> of 45</a:t>
            </a:r>
          </a:p>
        </p:txBody>
      </p:sp>
    </p:spTree>
    <p:extLst>
      <p:ext uri="{BB962C8B-B14F-4D97-AF65-F5344CB8AC3E}">
        <p14:creationId xmlns:p14="http://schemas.microsoft.com/office/powerpoint/2010/main" val="2029671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Pressure Test</a:t>
            </a:r>
          </a:p>
        </p:txBody>
      </p:sp>
      <p:sp>
        <p:nvSpPr>
          <p:cNvPr id="3" name="Content Placeholder 2"/>
          <p:cNvSpPr>
            <a:spLocks noGrp="1"/>
          </p:cNvSpPr>
          <p:nvPr>
            <p:ph sz="half" idx="1"/>
          </p:nvPr>
        </p:nvSpPr>
        <p:spPr>
          <a:xfrm>
            <a:off x="457200" y="1447800"/>
            <a:ext cx="8305800" cy="4724400"/>
          </a:xfrm>
        </p:spPr>
        <p:txBody>
          <a:bodyPr/>
          <a:lstStyle/>
          <a:p>
            <a:r>
              <a:rPr lang="en-CA" dirty="0"/>
              <a:t>Fire door assemblies are positive pressure tested according to UL 10C or NFPA 252. (</a:t>
            </a:r>
            <a:r>
              <a:rPr lang="en-CA" sz="2000" dirty="0"/>
              <a:t>IBC 2012 &amp; 2015 716.5.1</a:t>
            </a:r>
            <a:r>
              <a:rPr lang="en-CA" dirty="0"/>
              <a:t>)</a:t>
            </a:r>
          </a:p>
          <a:p>
            <a:endParaRPr lang="en-CA" dirty="0"/>
          </a:p>
          <a:p>
            <a:r>
              <a:rPr lang="en-CA" dirty="0"/>
              <a:t>A “positive pressure” label applied to the door becomes an “assembly” label as opposed to simply a door body label.</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11</a:t>
            </a:fld>
            <a:r>
              <a:rPr lang="en-US" dirty="0"/>
              <a:t> of 45</a:t>
            </a:r>
          </a:p>
        </p:txBody>
      </p:sp>
    </p:spTree>
    <p:extLst>
      <p:ext uri="{BB962C8B-B14F-4D97-AF65-F5344CB8AC3E}">
        <p14:creationId xmlns:p14="http://schemas.microsoft.com/office/powerpoint/2010/main" val="1968874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Smoke and Draft Control Doors</a:t>
            </a:r>
            <a:endParaRPr lang="en-US" dirty="0"/>
          </a:p>
        </p:txBody>
      </p:sp>
      <p:sp>
        <p:nvSpPr>
          <p:cNvPr id="3" name="Content Placeholder 2"/>
          <p:cNvSpPr>
            <a:spLocks noGrp="1"/>
          </p:cNvSpPr>
          <p:nvPr>
            <p:ph sz="half" idx="1"/>
          </p:nvPr>
        </p:nvSpPr>
        <p:spPr>
          <a:xfrm>
            <a:off x="381000" y="1447800"/>
            <a:ext cx="8382000" cy="3048000"/>
          </a:xfrm>
        </p:spPr>
        <p:txBody>
          <a:bodyPr/>
          <a:lstStyle/>
          <a:p>
            <a:r>
              <a:rPr lang="en-CA" dirty="0"/>
              <a:t>Tested with UL 1784, the Standard for Safety of Air Leakage Tests of Door Assemblies. </a:t>
            </a:r>
          </a:p>
          <a:p>
            <a:endParaRPr lang="en-CA" dirty="0"/>
          </a:p>
          <a:p>
            <a:r>
              <a:rPr lang="en-CA" dirty="0"/>
              <a:t>Required as per IBC 2015:</a:t>
            </a:r>
          </a:p>
          <a:p>
            <a:pPr lvl="1"/>
            <a:r>
              <a:rPr lang="en-CA" sz="1800" dirty="0"/>
              <a:t>Smoke partitions (Section 710.5.2.2)</a:t>
            </a:r>
          </a:p>
          <a:p>
            <a:pPr lvl="1"/>
            <a:r>
              <a:rPr lang="en-CA" sz="1800" dirty="0"/>
              <a:t>Corridors and smoke barriers (Section 716.5.3)</a:t>
            </a:r>
          </a:p>
          <a:p>
            <a:pPr lvl="1"/>
            <a:r>
              <a:rPr lang="en-CA" sz="1800" dirty="0"/>
              <a:t>*Fire service access elevator lobbies (Section 3007.6.3) </a:t>
            </a:r>
          </a:p>
          <a:p>
            <a:pPr lvl="1"/>
            <a:r>
              <a:rPr lang="en-CA" sz="1800" dirty="0">
                <a:solidFill>
                  <a:schemeClr val="tx1"/>
                </a:solidFill>
              </a:rPr>
              <a:t>*Occupant evacuation </a:t>
            </a:r>
            <a:r>
              <a:rPr lang="en-CA" sz="1800" dirty="0"/>
              <a:t>elevator lobbies (Section 3008.6.3)</a:t>
            </a:r>
          </a:p>
        </p:txBody>
      </p:sp>
      <p:sp>
        <p:nvSpPr>
          <p:cNvPr id="4" name="TextBox 3"/>
          <p:cNvSpPr txBox="1"/>
          <p:nvPr/>
        </p:nvSpPr>
        <p:spPr>
          <a:xfrm>
            <a:off x="1142999" y="5257800"/>
            <a:ext cx="366699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Without an artificial bottom seal.</a:t>
            </a:r>
          </a:p>
        </p:txBody>
      </p:sp>
      <p:sp>
        <p:nvSpPr>
          <p:cNvPr id="6" name="Date Placeholder 5"/>
          <p:cNvSpPr>
            <a:spLocks noGrp="1"/>
          </p:cNvSpPr>
          <p:nvPr>
            <p:ph type="dt" sz="half" idx="10"/>
          </p:nvPr>
        </p:nvSpPr>
        <p:spPr/>
        <p:txBody>
          <a:bodyPr/>
          <a:lstStyle/>
          <a:p>
            <a:r>
              <a:rPr lang="en-US"/>
              <a:t>©2017</a:t>
            </a:r>
            <a:endParaRPr lang="en-CA" dirty="0"/>
          </a:p>
        </p:txBody>
      </p:sp>
      <p:sp>
        <p:nvSpPr>
          <p:cNvPr id="10" name="Slide Number Placeholder 9"/>
          <p:cNvSpPr>
            <a:spLocks noGrp="1"/>
          </p:cNvSpPr>
          <p:nvPr>
            <p:ph type="sldNum" sz="quarter" idx="12"/>
          </p:nvPr>
        </p:nvSpPr>
        <p:spPr/>
        <p:txBody>
          <a:bodyPr/>
          <a:lstStyle/>
          <a:p>
            <a:r>
              <a:rPr lang="en-US" dirty="0"/>
              <a:t>Slide </a:t>
            </a:r>
            <a:fld id="{A9FFEDE7-9777-4B48-9868-0D29CA5FAC02}" type="slidenum">
              <a:rPr lang="en-US" smtClean="0"/>
              <a:pPr/>
              <a:t>12</a:t>
            </a:fld>
            <a:r>
              <a:rPr lang="en-US" dirty="0"/>
              <a:t> of 45</a:t>
            </a:r>
          </a:p>
        </p:txBody>
      </p:sp>
    </p:spTree>
    <p:extLst>
      <p:ext uri="{BB962C8B-B14F-4D97-AF65-F5344CB8AC3E}">
        <p14:creationId xmlns:p14="http://schemas.microsoft.com/office/powerpoint/2010/main" val="752635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763000" cy="1143000"/>
          </a:xfrm>
        </p:spPr>
        <p:txBody>
          <a:bodyPr/>
          <a:lstStyle/>
          <a:p>
            <a:r>
              <a:rPr lang="en-US" dirty="0"/>
              <a:t>Smoke and Draft Control Door Testing and Labeling</a:t>
            </a:r>
          </a:p>
        </p:txBody>
      </p:sp>
      <p:sp>
        <p:nvSpPr>
          <p:cNvPr id="3" name="Content Placeholder 2"/>
          <p:cNvSpPr>
            <a:spLocks noGrp="1"/>
          </p:cNvSpPr>
          <p:nvPr>
            <p:ph sz="half" idx="1"/>
          </p:nvPr>
        </p:nvSpPr>
        <p:spPr>
          <a:xfrm>
            <a:off x="381000" y="1447800"/>
            <a:ext cx="8258175" cy="4876800"/>
          </a:xfrm>
        </p:spPr>
        <p:txBody>
          <a:bodyPr/>
          <a:lstStyle/>
          <a:p>
            <a:r>
              <a:rPr lang="en-CA" dirty="0"/>
              <a:t>Fire door assemblies meet the requirements for smoke and draft control doors tested in accordance with UL 1784.        </a:t>
            </a:r>
            <a:r>
              <a:rPr lang="en-CA" sz="2000" dirty="0"/>
              <a:t>(IBC 2012 &amp; 2015 716.5.3.1)</a:t>
            </a:r>
          </a:p>
          <a:p>
            <a:endParaRPr lang="en-CA" sz="2400" dirty="0"/>
          </a:p>
          <a:p>
            <a:r>
              <a:rPr lang="en-CA" dirty="0"/>
              <a:t>Smoke and draft control doors:</a:t>
            </a:r>
          </a:p>
          <a:p>
            <a:pPr lvl="1"/>
            <a:r>
              <a:rPr lang="en-CA" sz="1800" dirty="0"/>
              <a:t>air leakage rate of the door assembly shall not exceed 3.0 cubic feet per minute per square foot </a:t>
            </a:r>
          </a:p>
          <a:p>
            <a:pPr lvl="1"/>
            <a:r>
              <a:rPr lang="en-CA" sz="1800" dirty="0"/>
              <a:t>labeled showing the letter “S” on the fire rating label means in compliance when listed or labeled gasketing is also installed</a:t>
            </a:r>
            <a:r>
              <a:rPr lang="en-US" sz="1800" dirty="0"/>
              <a:t>.             (</a:t>
            </a:r>
            <a:r>
              <a:rPr lang="pl-PL" sz="1800" dirty="0"/>
              <a:t>IBC 20</a:t>
            </a:r>
            <a:r>
              <a:rPr lang="en-US" sz="1800" dirty="0"/>
              <a:t>12</a:t>
            </a:r>
            <a:r>
              <a:rPr lang="pl-PL" sz="1800" dirty="0"/>
              <a:t> </a:t>
            </a:r>
            <a:r>
              <a:rPr lang="en-US" sz="1800" dirty="0"/>
              <a:t>&amp; 2015 </a:t>
            </a:r>
            <a:r>
              <a:rPr lang="pl-PL" sz="1800" dirty="0"/>
              <a:t>71</a:t>
            </a:r>
            <a:r>
              <a:rPr lang="en-US" sz="1800" dirty="0"/>
              <a:t>6</a:t>
            </a:r>
            <a:r>
              <a:rPr lang="pl-PL" sz="1800" dirty="0"/>
              <a:t>.</a:t>
            </a:r>
            <a:r>
              <a:rPr lang="en-US" sz="1800" dirty="0"/>
              <a:t>5</a:t>
            </a:r>
            <a:r>
              <a:rPr lang="pl-PL" sz="1800" dirty="0"/>
              <a:t>.</a:t>
            </a:r>
            <a:r>
              <a:rPr lang="en-US" sz="1800" dirty="0"/>
              <a:t>7</a:t>
            </a:r>
            <a:r>
              <a:rPr lang="pl-PL" sz="1800" dirty="0"/>
              <a:t>.</a:t>
            </a:r>
            <a:r>
              <a:rPr lang="en-US" sz="1800" dirty="0"/>
              <a:t>1</a:t>
            </a:r>
            <a:r>
              <a:rPr lang="pl-PL" sz="1800" dirty="0"/>
              <a:t>)</a:t>
            </a:r>
            <a:r>
              <a:rPr lang="en-CA" sz="1800" dirty="0"/>
              <a:t>  </a:t>
            </a:r>
          </a:p>
          <a:p>
            <a:endParaRPr lang="en-CA" sz="1800" dirty="0"/>
          </a:p>
          <a:p>
            <a:r>
              <a:rPr lang="en-CA" dirty="0"/>
              <a:t>Can be achieved two ways.</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13</a:t>
            </a:fld>
            <a:r>
              <a:rPr lang="en-US" dirty="0"/>
              <a:t> of 45</a:t>
            </a:r>
          </a:p>
        </p:txBody>
      </p:sp>
    </p:spTree>
    <p:extLst>
      <p:ext uri="{BB962C8B-B14F-4D97-AF65-F5344CB8AC3E}">
        <p14:creationId xmlns:p14="http://schemas.microsoft.com/office/powerpoint/2010/main" val="3990429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Temperature Rise Doors</a:t>
            </a:r>
          </a:p>
        </p:txBody>
      </p:sp>
      <p:sp>
        <p:nvSpPr>
          <p:cNvPr id="3" name="Content Placeholder 2"/>
          <p:cNvSpPr>
            <a:spLocks noGrp="1"/>
          </p:cNvSpPr>
          <p:nvPr>
            <p:ph sz="half" idx="1"/>
          </p:nvPr>
        </p:nvSpPr>
        <p:spPr>
          <a:xfrm>
            <a:off x="381000" y="1447800"/>
            <a:ext cx="3962400" cy="4572000"/>
          </a:xfrm>
        </p:spPr>
        <p:txBody>
          <a:bodyPr>
            <a:normAutofit/>
          </a:bodyPr>
          <a:lstStyle/>
          <a:p>
            <a:r>
              <a:rPr lang="en-CA" dirty="0"/>
              <a:t>Minimize heat transmission through door.</a:t>
            </a:r>
          </a:p>
          <a:p>
            <a:endParaRPr lang="en-CA" dirty="0"/>
          </a:p>
          <a:p>
            <a:r>
              <a:rPr lang="en-CA" dirty="0"/>
              <a:t>Label states the hourly rating and temperature rise rating of either 250°F, 450°F, or 650°F. </a:t>
            </a:r>
            <a:br>
              <a:rPr lang="en-CA" dirty="0"/>
            </a:br>
            <a:r>
              <a:rPr lang="en-CA" dirty="0"/>
              <a:t>(</a:t>
            </a:r>
            <a:r>
              <a:rPr lang="en-CA" sz="2000" dirty="0"/>
              <a:t>IBC 2012 &amp; 2015 716.5.5)</a:t>
            </a:r>
          </a:p>
          <a:p>
            <a:pPr lvl="0"/>
            <a:endParaRPr lang="en-CA" dirty="0"/>
          </a:p>
          <a:p>
            <a:pPr marL="0" indent="0">
              <a:buNone/>
            </a:pPr>
            <a:endParaRPr lang="en-CA" sz="1200" dirty="0"/>
          </a:p>
          <a:p>
            <a:pPr marL="0" indent="0">
              <a:buNone/>
            </a:pPr>
            <a:endParaRPr lang="en-CA" sz="1200" dirty="0"/>
          </a:p>
          <a:p>
            <a:pPr marL="0" indent="0">
              <a:buNone/>
            </a:pPr>
            <a:r>
              <a:rPr lang="en-CA" sz="1200" dirty="0"/>
              <a:t>Source: http://www.steeldoor.org/T-DOC/SDI-118.php </a:t>
            </a:r>
          </a:p>
          <a:p>
            <a:endParaRPr lang="en-CA" sz="1200" dirty="0"/>
          </a:p>
        </p:txBody>
      </p:sp>
      <p:sp>
        <p:nvSpPr>
          <p:cNvPr id="4" name="Line 3"/>
          <p:cNvSpPr>
            <a:spLocks noChangeShapeType="1"/>
          </p:cNvSpPr>
          <p:nvPr/>
        </p:nvSpPr>
        <p:spPr bwMode="auto">
          <a:xfrm>
            <a:off x="4419600" y="1444752"/>
            <a:ext cx="0" cy="45750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6305" y="1444753"/>
            <a:ext cx="3960495" cy="2464308"/>
          </a:xfrm>
          <a:prstGeom prst="rect">
            <a:avLst/>
          </a:prstGeom>
        </p:spPr>
      </p:pic>
      <p:sp>
        <p:nvSpPr>
          <p:cNvPr id="7" name="Date Placeholder 6"/>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14</a:t>
            </a:fld>
            <a:r>
              <a:rPr lang="en-US" dirty="0"/>
              <a:t> of 45</a:t>
            </a:r>
          </a:p>
        </p:txBody>
      </p:sp>
    </p:spTree>
    <p:extLst>
      <p:ext uri="{BB962C8B-B14F-4D97-AF65-F5344CB8AC3E}">
        <p14:creationId xmlns:p14="http://schemas.microsoft.com/office/powerpoint/2010/main" val="1211031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Door Labeling</a:t>
            </a:r>
          </a:p>
        </p:txBody>
      </p:sp>
      <p:sp>
        <p:nvSpPr>
          <p:cNvPr id="3" name="Content Placeholder 2"/>
          <p:cNvSpPr>
            <a:spLocks noGrp="1"/>
          </p:cNvSpPr>
          <p:nvPr>
            <p:ph sz="half" idx="1"/>
          </p:nvPr>
        </p:nvSpPr>
        <p:spPr>
          <a:xfrm>
            <a:off x="381000" y="1447800"/>
            <a:ext cx="8382000" cy="2819400"/>
          </a:xfrm>
        </p:spPr>
        <p:txBody>
          <a:bodyPr>
            <a:normAutofit/>
          </a:bodyPr>
          <a:lstStyle/>
          <a:p>
            <a:r>
              <a:rPr lang="en-CA" dirty="0"/>
              <a:t>Fire tested doors labeled with the appropriate test </a:t>
            </a:r>
            <a:r>
              <a:rPr lang="en-CA" dirty="0">
                <a:solidFill>
                  <a:schemeClr val="tx1"/>
                </a:solidFill>
              </a:rPr>
              <a:t>results. </a:t>
            </a:r>
            <a:br>
              <a:rPr lang="en-CA" dirty="0">
                <a:solidFill>
                  <a:schemeClr val="tx1"/>
                </a:solidFill>
              </a:rPr>
            </a:br>
            <a:r>
              <a:rPr lang="en-CA" sz="2000" dirty="0">
                <a:solidFill>
                  <a:schemeClr val="tx1"/>
                </a:solidFill>
              </a:rPr>
              <a:t>(IBC 2012 &amp; 2015 716.5.7)</a:t>
            </a:r>
          </a:p>
          <a:p>
            <a:endParaRPr lang="en-CA" dirty="0">
              <a:solidFill>
                <a:schemeClr val="tx1"/>
              </a:solidFill>
            </a:endParaRPr>
          </a:p>
          <a:p>
            <a:r>
              <a:rPr lang="en-CA" dirty="0">
                <a:solidFill>
                  <a:schemeClr val="tx1"/>
                </a:solidFill>
              </a:rPr>
              <a:t>Labels shall:</a:t>
            </a:r>
          </a:p>
          <a:p>
            <a:pPr lvl="1"/>
            <a:r>
              <a:rPr lang="en-CA" sz="1800" dirty="0">
                <a:solidFill>
                  <a:schemeClr val="tx1"/>
                </a:solidFill>
              </a:rPr>
              <a:t>show name of the manufacturer</a:t>
            </a:r>
          </a:p>
          <a:p>
            <a:pPr lvl="1"/>
            <a:r>
              <a:rPr lang="en-CA" sz="1800" dirty="0">
                <a:solidFill>
                  <a:schemeClr val="tx1"/>
                </a:solidFill>
              </a:rPr>
              <a:t>name or trademark of the third-party inspection agency, </a:t>
            </a:r>
          </a:p>
          <a:p>
            <a:pPr lvl="1"/>
            <a:r>
              <a:rPr lang="en-CA" sz="1800" dirty="0">
                <a:solidFill>
                  <a:schemeClr val="tx1"/>
                </a:solidFill>
              </a:rPr>
              <a:t>the fire protection rating and, where required the maximum transmitted temperature end point. (IBC 2012 &amp; 2015 716.5.7.1)</a:t>
            </a:r>
          </a:p>
        </p:txBody>
      </p:sp>
      <p:sp>
        <p:nvSpPr>
          <p:cNvPr id="4" name="TextBox 3"/>
          <p:cNvSpPr txBox="1"/>
          <p:nvPr/>
        </p:nvSpPr>
        <p:spPr>
          <a:xfrm>
            <a:off x="1143000" y="4648200"/>
            <a:ext cx="685800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Doors located in fire service elevator access lobbies MUST be tested in accordance with UL1784 without an artificial bottom seal</a:t>
            </a:r>
          </a:p>
        </p:txBody>
      </p:sp>
      <p:sp>
        <p:nvSpPr>
          <p:cNvPr id="7" name="Date Placeholder 6"/>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15</a:t>
            </a:fld>
            <a:r>
              <a:rPr lang="en-US" dirty="0"/>
              <a:t> of 45</a:t>
            </a:r>
          </a:p>
        </p:txBody>
      </p:sp>
    </p:spTree>
    <p:extLst>
      <p:ext uri="{BB962C8B-B14F-4D97-AF65-F5344CB8AC3E}">
        <p14:creationId xmlns:p14="http://schemas.microsoft.com/office/powerpoint/2010/main" val="297295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Labeling</a:t>
            </a:r>
          </a:p>
        </p:txBody>
      </p:sp>
      <p:sp>
        <p:nvSpPr>
          <p:cNvPr id="3" name="Content Placeholder 2"/>
          <p:cNvSpPr>
            <a:spLocks noGrp="1"/>
          </p:cNvSpPr>
          <p:nvPr>
            <p:ph sz="half" idx="1"/>
          </p:nvPr>
        </p:nvSpPr>
        <p:spPr>
          <a:xfrm>
            <a:off x="533400" y="1447800"/>
            <a:ext cx="8229600" cy="3352800"/>
          </a:xfrm>
        </p:spPr>
        <p:txBody>
          <a:bodyPr>
            <a:normAutofit/>
          </a:bodyPr>
          <a:lstStyle/>
          <a:p>
            <a:r>
              <a:rPr lang="en-CA" dirty="0"/>
              <a:t>Oversized fire doors shall bear an oversized fire door label by an approved agency or shall be provided with a certificate of inspection furnished by an approved testing agency.          </a:t>
            </a:r>
            <a:r>
              <a:rPr lang="en-CA" sz="2000" dirty="0"/>
              <a:t>(IBC 2012 &amp; 2015 </a:t>
            </a:r>
            <a:r>
              <a:rPr lang="en-CA" sz="2000" dirty="0">
                <a:solidFill>
                  <a:schemeClr val="tx1"/>
                </a:solidFill>
              </a:rPr>
              <a:t>716.5.7.2)</a:t>
            </a:r>
            <a:endParaRPr lang="en-CA" sz="2000" dirty="0"/>
          </a:p>
          <a:p>
            <a:endParaRPr lang="en-CA" dirty="0">
              <a:solidFill>
                <a:schemeClr val="tx1"/>
              </a:solidFill>
            </a:endParaRPr>
          </a:p>
          <a:p>
            <a:r>
              <a:rPr lang="en-CA" dirty="0">
                <a:solidFill>
                  <a:schemeClr val="tx1"/>
                </a:solidFill>
              </a:rPr>
              <a:t>Smoke and draft control doors shall show the letter “S” on the fire rating label of the door. </a:t>
            </a:r>
            <a:r>
              <a:rPr lang="en-CA" sz="2000" dirty="0">
                <a:solidFill>
                  <a:schemeClr val="tx1"/>
                </a:solidFill>
              </a:rPr>
              <a:t>(IBC 2012 &amp; 2015 716.5.7.3)</a:t>
            </a:r>
          </a:p>
        </p:txBody>
      </p:sp>
      <p:sp>
        <p:nvSpPr>
          <p:cNvPr id="6" name="Date Placeholder 5"/>
          <p:cNvSpPr>
            <a:spLocks noGrp="1"/>
          </p:cNvSpPr>
          <p:nvPr>
            <p:ph type="dt" sz="half" idx="10"/>
          </p:nvPr>
        </p:nvSpPr>
        <p:spPr/>
        <p:txBody>
          <a:bodyPr/>
          <a:lstStyle/>
          <a:p>
            <a:r>
              <a:rPr lang="en-US"/>
              <a:t>©2017</a:t>
            </a:r>
            <a:endParaRPr lang="en-CA" dirty="0"/>
          </a:p>
        </p:txBody>
      </p:sp>
      <p:sp>
        <p:nvSpPr>
          <p:cNvPr id="10" name="Slide Number Placeholder 9"/>
          <p:cNvSpPr>
            <a:spLocks noGrp="1"/>
          </p:cNvSpPr>
          <p:nvPr>
            <p:ph type="sldNum" sz="quarter" idx="12"/>
          </p:nvPr>
        </p:nvSpPr>
        <p:spPr/>
        <p:txBody>
          <a:bodyPr/>
          <a:lstStyle/>
          <a:p>
            <a:r>
              <a:rPr lang="en-US" dirty="0"/>
              <a:t>Slide </a:t>
            </a:r>
            <a:fld id="{A9FFEDE7-9777-4B48-9868-0D29CA5FAC02}" type="slidenum">
              <a:rPr lang="en-US" smtClean="0"/>
              <a:pPr/>
              <a:t>16</a:t>
            </a:fld>
            <a:r>
              <a:rPr lang="en-US" dirty="0"/>
              <a:t> of 45</a:t>
            </a:r>
          </a:p>
        </p:txBody>
      </p:sp>
      <p:pic>
        <p:nvPicPr>
          <p:cNvPr id="7" name="Content Placeholder 7" descr="Text&#10;&#10;Description automatically generated">
            <a:extLst>
              <a:ext uri="{FF2B5EF4-FFF2-40B4-BE49-F238E27FC236}">
                <a16:creationId xmlns:a16="http://schemas.microsoft.com/office/drawing/2014/main" id="{9D3A267D-27B2-4F06-A780-1BDAF3E04F10}"/>
              </a:ext>
            </a:extLst>
          </p:cNvPr>
          <p:cNvPicPr>
            <a:picLocks noChangeAspect="1"/>
          </p:cNvPicPr>
          <p:nvPr/>
        </p:nvPicPr>
        <p:blipFill>
          <a:blip r:embed="rId3"/>
          <a:stretch>
            <a:fillRect/>
          </a:stretch>
        </p:blipFill>
        <p:spPr>
          <a:xfrm>
            <a:off x="1127125" y="4334828"/>
            <a:ext cx="6889750" cy="1825783"/>
          </a:xfrm>
          <a:prstGeom prst="rect">
            <a:avLst/>
          </a:prstGeom>
          <a:ln>
            <a:solidFill>
              <a:schemeClr val="bg1"/>
            </a:solidFill>
          </a:ln>
        </p:spPr>
      </p:pic>
      <p:sp>
        <p:nvSpPr>
          <p:cNvPr id="8" name="Rectangle 7">
            <a:extLst>
              <a:ext uri="{FF2B5EF4-FFF2-40B4-BE49-F238E27FC236}">
                <a16:creationId xmlns:a16="http://schemas.microsoft.com/office/drawing/2014/main" id="{6B655BCA-1BE5-452D-B47A-85A88F382639}"/>
              </a:ext>
            </a:extLst>
          </p:cNvPr>
          <p:cNvSpPr/>
          <p:nvPr/>
        </p:nvSpPr>
        <p:spPr>
          <a:xfrm>
            <a:off x="6003107" y="4799440"/>
            <a:ext cx="1892663" cy="39379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896048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Undercut Clearances</a:t>
            </a:r>
          </a:p>
        </p:txBody>
      </p:sp>
      <p:sp>
        <p:nvSpPr>
          <p:cNvPr id="3" name="Content Placeholder 2"/>
          <p:cNvSpPr>
            <a:spLocks noGrp="1"/>
          </p:cNvSpPr>
          <p:nvPr>
            <p:ph sz="half" idx="1"/>
          </p:nvPr>
        </p:nvSpPr>
        <p:spPr>
          <a:xfrm>
            <a:off x="381000" y="1447800"/>
            <a:ext cx="8534400" cy="4724400"/>
          </a:xfrm>
        </p:spPr>
        <p:txBody>
          <a:bodyPr/>
          <a:lstStyle/>
          <a:p>
            <a:r>
              <a:rPr lang="en-CA" dirty="0"/>
              <a:t>Field modifications of fire protection rated doors are severely restricted (NFPA 80, Fire Doors and Other Opening Protectives).</a:t>
            </a:r>
          </a:p>
          <a:p>
            <a:endParaRPr lang="en-CA" dirty="0"/>
          </a:p>
          <a:p>
            <a:r>
              <a:rPr lang="en-CA" dirty="0"/>
              <a:t>Wood and composite doors may be undercut up to ¾-inch. </a:t>
            </a:r>
            <a:r>
              <a:rPr lang="en-CA" sz="2000" dirty="0"/>
              <a:t>(NFPA 80, 4.1.3.2)</a:t>
            </a:r>
          </a:p>
          <a:p>
            <a:endParaRPr lang="en-CA" dirty="0"/>
          </a:p>
          <a:p>
            <a:r>
              <a:rPr lang="en-CA" dirty="0"/>
              <a:t>Combustible floor coverings (with specific radiant flux) may extend through 1½-hour, 1-hour, or ¾-hour rated fire protection fire door assemblies. Combustible floor coverings shall not extend through openings protected by 3-hour rated fire protection door assemblies. </a:t>
            </a:r>
            <a:r>
              <a:rPr lang="en-CA" sz="2000" dirty="0"/>
              <a:t>(NFPA 80 4.8.5.1, 4.8.5.2)</a:t>
            </a:r>
          </a:p>
          <a:p>
            <a:endParaRPr lang="en-CA" dirty="0"/>
          </a:p>
          <a:p>
            <a:endParaRPr lang="en-US" dirty="0"/>
          </a:p>
          <a:p>
            <a:endParaRPr lang="en-US" dirty="0"/>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17</a:t>
            </a:fld>
            <a:r>
              <a:rPr lang="en-US" dirty="0"/>
              <a:t> of 45</a:t>
            </a:r>
          </a:p>
        </p:txBody>
      </p:sp>
    </p:spTree>
    <p:extLst>
      <p:ext uri="{BB962C8B-B14F-4D97-AF65-F5344CB8AC3E}">
        <p14:creationId xmlns:p14="http://schemas.microsoft.com/office/powerpoint/2010/main" val="104928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Luminous Egress Path Markings</a:t>
            </a:r>
          </a:p>
        </p:txBody>
      </p:sp>
      <p:sp>
        <p:nvSpPr>
          <p:cNvPr id="3" name="Content Placeholder 2"/>
          <p:cNvSpPr>
            <a:spLocks noGrp="1"/>
          </p:cNvSpPr>
          <p:nvPr>
            <p:ph sz="half" idx="1"/>
          </p:nvPr>
        </p:nvSpPr>
        <p:spPr>
          <a:xfrm>
            <a:off x="381000" y="1447800"/>
            <a:ext cx="4572000" cy="5029200"/>
          </a:xfrm>
        </p:spPr>
        <p:txBody>
          <a:bodyPr>
            <a:normAutofit/>
          </a:bodyPr>
          <a:lstStyle/>
          <a:p>
            <a:r>
              <a:rPr lang="en-CA" sz="2000" dirty="0"/>
              <a:t>Required in interior exit enclosures and exit passageways of all high-rise buildings, Groups A, B, E, I , M and R-1</a:t>
            </a:r>
            <a:br>
              <a:rPr lang="en-CA" sz="1800" dirty="0"/>
            </a:br>
            <a:r>
              <a:rPr lang="en-CA" sz="1800" dirty="0"/>
              <a:t>(IBC 2012 1024.1, 1024.2, 1024.2.6</a:t>
            </a:r>
            <a:br>
              <a:rPr lang="en-CA" sz="1800" dirty="0"/>
            </a:br>
            <a:r>
              <a:rPr lang="en-CA" sz="1800" dirty="0"/>
              <a:t>IBC 2015 1025.1, 1025.2, 1025.6).</a:t>
            </a:r>
          </a:p>
          <a:p>
            <a:endParaRPr lang="en-CA" sz="1800" dirty="0"/>
          </a:p>
          <a:p>
            <a:r>
              <a:rPr lang="en-CA" sz="2000" dirty="0"/>
              <a:t>Markings to have: </a:t>
            </a:r>
          </a:p>
          <a:p>
            <a:pPr lvl="1"/>
            <a:r>
              <a:rPr lang="en-CA" sz="1800" dirty="0"/>
              <a:t>A 4” min high low-location luminous emergency exit symbol mounted no higher than 18 inches above the finished floor.</a:t>
            </a:r>
          </a:p>
          <a:p>
            <a:pPr lvl="1"/>
            <a:r>
              <a:rPr lang="en-CA" sz="1800" dirty="0"/>
              <a:t>Hardware marked 16 sq. in. min. luminous material. </a:t>
            </a:r>
          </a:p>
          <a:p>
            <a:pPr lvl="1"/>
            <a:r>
              <a:rPr lang="en-CA" sz="1800" dirty="0"/>
              <a:t>Door frame markings have solid and continuous 1” – 2”stripe.</a:t>
            </a:r>
          </a:p>
        </p:txBody>
      </p:sp>
      <p:sp>
        <p:nvSpPr>
          <p:cNvPr id="4" name="Line 3"/>
          <p:cNvSpPr>
            <a:spLocks noChangeShapeType="1"/>
          </p:cNvSpPr>
          <p:nvPr/>
        </p:nvSpPr>
        <p:spPr bwMode="auto">
          <a:xfrm flipH="1">
            <a:off x="5029200" y="1444752"/>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1447800"/>
            <a:ext cx="3444239" cy="4581173"/>
          </a:xfrm>
          <a:prstGeom prst="rect">
            <a:avLst/>
          </a:prstGeom>
        </p:spPr>
      </p:pic>
      <p:sp>
        <p:nvSpPr>
          <p:cNvPr id="7" name="Date Placeholder 6"/>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18</a:t>
            </a:fld>
            <a:r>
              <a:rPr lang="en-US" dirty="0"/>
              <a:t> of 45</a:t>
            </a:r>
          </a:p>
        </p:txBody>
      </p:sp>
    </p:spTree>
    <p:extLst>
      <p:ext uri="{BB962C8B-B14F-4D97-AF65-F5344CB8AC3E}">
        <p14:creationId xmlns:p14="http://schemas.microsoft.com/office/powerpoint/2010/main" val="700117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Minimum Required Egress Width: Stairway Doors</a:t>
            </a:r>
            <a:endParaRPr lang="en-US" dirty="0"/>
          </a:p>
        </p:txBody>
      </p:sp>
      <p:sp>
        <p:nvSpPr>
          <p:cNvPr id="3" name="Content Placeholder 2"/>
          <p:cNvSpPr>
            <a:spLocks noGrp="1"/>
          </p:cNvSpPr>
          <p:nvPr>
            <p:ph sz="half" idx="1"/>
          </p:nvPr>
        </p:nvSpPr>
        <p:spPr/>
        <p:txBody>
          <a:bodyPr>
            <a:normAutofit lnSpcReduction="10000"/>
          </a:bodyPr>
          <a:lstStyle/>
          <a:p>
            <a:r>
              <a:rPr lang="en-CA" dirty="0"/>
              <a:t>IBC 2015 1005.3.1, 1005.3.2, 1005.5, says means of egress width to be not less than total occupant load served by the means of egress multiplied by 0.3 inch (7.62 mm) per occupant for stairways and by 0.2 inch (5.1 mm) per occupant for other egress components.</a:t>
            </a:r>
          </a:p>
          <a:p>
            <a:endParaRPr lang="en-CA" dirty="0"/>
          </a:p>
          <a:p>
            <a:r>
              <a:rPr lang="en-CA" dirty="0"/>
              <a:t>The loss of any one means of egress cannot reduce the total width by more than 50%. </a:t>
            </a:r>
          </a:p>
          <a:p>
            <a:endParaRPr lang="en-CA" dirty="0"/>
          </a:p>
          <a:p>
            <a:r>
              <a:rPr lang="en-CA" dirty="0"/>
              <a:t>Minimum width or required capacity of the means of egress required from any story of a building shall not be reduced along the path of egress travel until arrival at the public way.</a:t>
            </a:r>
          </a:p>
          <a:p>
            <a:endParaRPr lang="en-CA" dirty="0"/>
          </a:p>
          <a:p>
            <a:r>
              <a:rPr lang="en-CA" dirty="0"/>
              <a:t>ADA Guidelines require a minimum clear opening of 32 inches. </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19</a:t>
            </a:fld>
            <a:r>
              <a:rPr lang="en-US" dirty="0"/>
              <a:t> of 45</a:t>
            </a:r>
          </a:p>
        </p:txBody>
      </p:sp>
    </p:spTree>
    <p:extLst>
      <p:ext uri="{BB962C8B-B14F-4D97-AF65-F5344CB8AC3E}">
        <p14:creationId xmlns:p14="http://schemas.microsoft.com/office/powerpoint/2010/main" val="134737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New Code Requirements for Fire Rated </a:t>
            </a:r>
            <a:br>
              <a:rPr lang="en-CA" dirty="0"/>
            </a:br>
            <a:r>
              <a:rPr lang="en-CA" dirty="0"/>
              <a:t>Doors and Hardware</a:t>
            </a:r>
          </a:p>
        </p:txBody>
      </p:sp>
      <p:sp>
        <p:nvSpPr>
          <p:cNvPr id="3" name="Content Placeholder 2"/>
          <p:cNvSpPr>
            <a:spLocks noGrp="1"/>
          </p:cNvSpPr>
          <p:nvPr>
            <p:ph sz="half" idx="1"/>
          </p:nvPr>
        </p:nvSpPr>
        <p:spPr/>
        <p:txBody>
          <a:bodyPr/>
          <a:lstStyle/>
          <a:p>
            <a:pPr marL="0" indent="0" algn="ctr">
              <a:buNone/>
            </a:pPr>
            <a:r>
              <a:rPr lang="en-CA" dirty="0"/>
              <a:t>Total Door Systems® </a:t>
            </a:r>
          </a:p>
          <a:p>
            <a:pPr marL="0" indent="0" algn="ctr">
              <a:buNone/>
            </a:pPr>
            <a:r>
              <a:rPr lang="en-CA" dirty="0"/>
              <a:t>6145 </a:t>
            </a:r>
            <a:r>
              <a:rPr lang="en-CA" dirty="0" err="1"/>
              <a:t>Delfield</a:t>
            </a:r>
            <a:r>
              <a:rPr lang="en-CA" dirty="0"/>
              <a:t> Dr.</a:t>
            </a:r>
          </a:p>
          <a:p>
            <a:pPr marL="0" indent="0" algn="ctr">
              <a:buNone/>
            </a:pPr>
            <a:r>
              <a:rPr lang="en-CA" dirty="0"/>
              <a:t>Waterford, MI 48329</a:t>
            </a:r>
          </a:p>
          <a:p>
            <a:pPr marL="0" indent="0" algn="ctr">
              <a:buNone/>
            </a:pPr>
            <a:endParaRPr lang="en-US" dirty="0"/>
          </a:p>
          <a:p>
            <a:pPr marL="0" indent="0" algn="ctr">
              <a:buNone/>
            </a:pPr>
            <a:r>
              <a:rPr lang="en-US" dirty="0"/>
              <a:t>Course Number: TD-FRD-F2F</a:t>
            </a:r>
          </a:p>
          <a:p>
            <a:pPr marL="0" indent="0" algn="ctr">
              <a:buNone/>
            </a:pPr>
            <a:r>
              <a:rPr lang="en-US" dirty="0"/>
              <a:t>Learning Units: </a:t>
            </a:r>
            <a:r>
              <a:rPr lang="en-US" dirty="0">
                <a:solidFill>
                  <a:srgbClr val="FF3300"/>
                </a:solidFill>
              </a:rPr>
              <a:t>1.0 LU/HSW Hour</a:t>
            </a:r>
            <a:endParaRPr lang="en-CA" dirty="0"/>
          </a:p>
        </p:txBody>
      </p:sp>
      <p:sp>
        <p:nvSpPr>
          <p:cNvPr id="4" name="TextBox 3"/>
          <p:cNvSpPr txBox="1"/>
          <p:nvPr/>
        </p:nvSpPr>
        <p:spPr>
          <a:xfrm>
            <a:off x="361950" y="4308634"/>
            <a:ext cx="8305800" cy="2215991"/>
          </a:xfrm>
          <a:prstGeom prst="rect">
            <a:avLst/>
          </a:prstGeom>
          <a:noFill/>
        </p:spPr>
        <p:txBody>
          <a:bodyPr wrap="square" rtlCol="0">
            <a:spAutoFit/>
          </a:bodyPr>
          <a:lstStyle/>
          <a:p>
            <a:r>
              <a:rPr lang="en-US" sz="1000" dirty="0">
                <a:solidFill>
                  <a:srgbClr val="1C1C1C"/>
                </a:solidFill>
                <a:latin typeface="Arial" pitchFamily="34" charset="0"/>
                <a:cs typeface="Arial" pitchFamily="34" charset="0"/>
              </a:rPr>
              <a:t>Total Door® is a Registered Provider with The American Institute of Architects Continuing Education Systems (AIA/CES). Credit(s) earned on completion of this program will be reported to AIA/CES for AIA members. Certificates of Completion for both AIA members and non-AIA members are available upon request.</a:t>
            </a:r>
            <a:br>
              <a:rPr lang="en-US" sz="1000" dirty="0">
                <a:solidFill>
                  <a:srgbClr val="1C1C1C"/>
                </a:solidFill>
                <a:latin typeface="Arial" pitchFamily="34" charset="0"/>
                <a:cs typeface="Arial" pitchFamily="34" charset="0"/>
              </a:rPr>
            </a:br>
            <a:br>
              <a:rPr lang="en-US" sz="1000" dirty="0">
                <a:solidFill>
                  <a:srgbClr val="1C1C1C"/>
                </a:solidFill>
                <a:latin typeface="Arial" pitchFamily="34" charset="0"/>
                <a:cs typeface="Arial" pitchFamily="34" charset="0"/>
              </a:rPr>
            </a:br>
            <a:r>
              <a:rPr lang="en-US" sz="1000" dirty="0">
                <a:solidFill>
                  <a:srgbClr val="1C1C1C"/>
                </a:solidFill>
                <a:latin typeface="Arial" pitchFamily="34" charset="0"/>
                <a:cs typeface="Arial" pitchFamily="34" charset="0"/>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endParaRPr lang="en-US" sz="1000" dirty="0">
              <a:solidFill>
                <a:srgbClr val="1C1C1C"/>
              </a:solidFill>
              <a:latin typeface="Arial" pitchFamily="34" charset="0"/>
              <a:cs typeface="Arial" pitchFamily="34" charset="0"/>
            </a:endParaRPr>
          </a:p>
          <a:p>
            <a:r>
              <a:rPr lang="en-US" sz="1000" dirty="0">
                <a:solidFill>
                  <a:srgbClr val="1C1C1C"/>
                </a:solidFill>
                <a:latin typeface="Arial" pitchFamily="34" charset="0"/>
                <a:cs typeface="Arial" pitchFamily="34" charset="0"/>
              </a:rPr>
              <a:t>Questions related to specific materials, methods, and services will be addressed at the conclusion of this presentation.</a:t>
            </a:r>
            <a:br>
              <a:rPr lang="en-US" sz="1000" dirty="0">
                <a:solidFill>
                  <a:srgbClr val="1C1C1C"/>
                </a:solidFill>
                <a:latin typeface="Arial" pitchFamily="34" charset="0"/>
                <a:cs typeface="Arial" pitchFamily="34" charset="0"/>
              </a:rPr>
            </a:br>
            <a:endParaRPr lang="en-US" sz="1000" dirty="0">
              <a:solidFill>
                <a:srgbClr val="1C1C1C"/>
              </a:solidFill>
              <a:latin typeface="Arial" pitchFamily="34" charset="0"/>
              <a:cs typeface="Arial" pitchFamily="34" charset="0"/>
            </a:endParaRPr>
          </a:p>
          <a:p>
            <a:r>
              <a:rPr lang="en-US" sz="1000" dirty="0">
                <a:solidFill>
                  <a:srgbClr val="1C1C1C"/>
                </a:solidFill>
                <a:latin typeface="Arial" pitchFamily="34" charset="0"/>
                <a:cs typeface="Arial" pitchFamily="34" charset="0"/>
              </a:rPr>
              <a:t>This presentation is protected by US and International Copyright laws. Reproduction, distribution, display and use of the presentation without written permission of the speaker is prohibited.</a:t>
            </a:r>
          </a:p>
          <a:p>
            <a:endParaRPr lang="en-CA" dirty="0"/>
          </a:p>
        </p:txBody>
      </p:sp>
      <p:pic>
        <p:nvPicPr>
          <p:cNvPr id="9" name="Picture 2" descr="Z:\3 - Associations\AIA\2012\2012 Logos\AIA Black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625" y="1950720"/>
            <a:ext cx="1167509"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402318"/>
            <a:ext cx="2438400" cy="459831"/>
          </a:xfrm>
          <a:prstGeom prst="rect">
            <a:avLst/>
          </a:prstGeom>
        </p:spPr>
      </p:pic>
      <p:sp>
        <p:nvSpPr>
          <p:cNvPr id="5" name="Date Placeholder 4"/>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2</a:t>
            </a:fld>
            <a:r>
              <a:rPr lang="en-US" dirty="0"/>
              <a:t> of 45</a:t>
            </a:r>
          </a:p>
        </p:txBody>
      </p:sp>
    </p:spTree>
    <p:extLst>
      <p:ext uri="{BB962C8B-B14F-4D97-AF65-F5344CB8AC3E}">
        <p14:creationId xmlns:p14="http://schemas.microsoft.com/office/powerpoint/2010/main" val="2876099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Minimum Required Egress Width: Stairway Doors</a:t>
            </a:r>
            <a:endParaRPr lang="en-US" dirty="0"/>
          </a:p>
        </p:txBody>
      </p:sp>
      <p:sp>
        <p:nvSpPr>
          <p:cNvPr id="3" name="Content Placeholder 2"/>
          <p:cNvSpPr>
            <a:spLocks noGrp="1"/>
          </p:cNvSpPr>
          <p:nvPr>
            <p:ph sz="half" idx="1"/>
          </p:nvPr>
        </p:nvSpPr>
        <p:spPr>
          <a:xfrm>
            <a:off x="1219200" y="4038600"/>
            <a:ext cx="6629400" cy="2209800"/>
          </a:xfrm>
        </p:spPr>
        <p:txBody>
          <a:bodyPr>
            <a:normAutofit fontScale="77500" lnSpcReduction="20000"/>
          </a:bodyPr>
          <a:lstStyle/>
          <a:p>
            <a:pPr marL="0" indent="0" algn="ctr">
              <a:buNone/>
            </a:pPr>
            <a:r>
              <a:rPr lang="en-CA" sz="1600" dirty="0"/>
              <a:t>Given: Fully sprinklered, two-story office building, 460 occupant load per floor and two stairways on the second floor</a:t>
            </a:r>
          </a:p>
          <a:p>
            <a:pPr marL="0" indent="0" algn="ctr">
              <a:buNone/>
            </a:pPr>
            <a:endParaRPr lang="en-CA" sz="1100" dirty="0"/>
          </a:p>
          <a:p>
            <a:pPr marL="0" indent="0" algn="ctr">
              <a:buNone/>
            </a:pPr>
            <a:r>
              <a:rPr lang="en-CA" sz="1600" dirty="0"/>
              <a:t>As per IBC 2015 </a:t>
            </a:r>
          </a:p>
          <a:p>
            <a:pPr marL="0" indent="0" algn="ctr">
              <a:buNone/>
            </a:pPr>
            <a:r>
              <a:rPr lang="en-CA" sz="1600" dirty="0"/>
              <a:t>Doors require 0.15 inches x occupant load </a:t>
            </a:r>
          </a:p>
          <a:p>
            <a:pPr marL="0" indent="0" algn="ctr">
              <a:buNone/>
            </a:pPr>
            <a:r>
              <a:rPr lang="en-CA" sz="1600" dirty="0"/>
              <a:t>Stairways require .02 inches x occupant load</a:t>
            </a:r>
          </a:p>
          <a:p>
            <a:pPr marL="0" indent="0" algn="ctr">
              <a:buNone/>
            </a:pPr>
            <a:endParaRPr lang="en-CA" sz="1100" dirty="0"/>
          </a:p>
          <a:p>
            <a:pPr marL="0" indent="0" algn="ctr">
              <a:buNone/>
            </a:pPr>
            <a:r>
              <a:rPr lang="en-CA" sz="1600" dirty="0"/>
              <a:t>Door: 230 X 0.15 = 34.5" minimum width (each stairway)</a:t>
            </a:r>
          </a:p>
          <a:p>
            <a:pPr marL="0" indent="0" algn="ctr">
              <a:buNone/>
            </a:pPr>
            <a:r>
              <a:rPr lang="en-CA" sz="1600" dirty="0"/>
              <a:t>Stairway: 230 X 0.2 = 46" minimum width (each stairway)</a:t>
            </a:r>
          </a:p>
        </p:txBody>
      </p:sp>
      <p:sp>
        <p:nvSpPr>
          <p:cNvPr id="4" name="Rounded Rectangle 3"/>
          <p:cNvSpPr/>
          <p:nvPr/>
        </p:nvSpPr>
        <p:spPr>
          <a:xfrm>
            <a:off x="1143000" y="3898005"/>
            <a:ext cx="6781800" cy="2286000"/>
          </a:xfrm>
          <a:prstGeom prst="roundRect">
            <a:avLst/>
          </a:prstGeom>
          <a:noFill/>
          <a:ln w="508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381000" y="1295400"/>
            <a:ext cx="8382000" cy="2438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200" kern="1200" baseline="0">
                <a:solidFill>
                  <a:srgbClr val="1C1C1C"/>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1C1C1C"/>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200" kern="1200">
                <a:solidFill>
                  <a:srgbClr val="1C1C1C"/>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200" kern="1200">
                <a:solidFill>
                  <a:srgbClr val="1C1C1C"/>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200" kern="1200">
                <a:solidFill>
                  <a:srgbClr val="1C1C1C"/>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endParaRPr lang="en-CA" sz="1800" dirty="0"/>
          </a:p>
        </p:txBody>
      </p:sp>
      <p:sp>
        <p:nvSpPr>
          <p:cNvPr id="8" name="Content Placeholder 2"/>
          <p:cNvSpPr txBox="1">
            <a:spLocks/>
          </p:cNvSpPr>
          <p:nvPr/>
        </p:nvSpPr>
        <p:spPr>
          <a:xfrm>
            <a:off x="457200" y="1371600"/>
            <a:ext cx="8382000" cy="2438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200" kern="1200" baseline="0">
                <a:solidFill>
                  <a:srgbClr val="1C1C1C"/>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1C1C1C"/>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200" kern="1200">
                <a:solidFill>
                  <a:srgbClr val="1C1C1C"/>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200" kern="1200">
                <a:solidFill>
                  <a:srgbClr val="1C1C1C"/>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200" kern="1200">
                <a:solidFill>
                  <a:srgbClr val="1C1C1C"/>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CA" sz="1800" dirty="0"/>
              <a:t>The 2015 IBC has the exception to this rule for buildings with other than Group H and I-2 occupancies that have an automatic sprinkler system installed in accordance with Section 903.3.1.1 or 903.3.1.2 and an emergency voice/alarm communication system in accordance with Section 907.5.2.2. </a:t>
            </a:r>
          </a:p>
          <a:p>
            <a:pPr marL="0" indent="0">
              <a:buNone/>
            </a:pPr>
            <a:endParaRPr lang="en-CA" sz="1100" dirty="0"/>
          </a:p>
          <a:p>
            <a:r>
              <a:rPr lang="en-CA" sz="1800" dirty="0"/>
              <a:t>In those buildings, the means of egress capacity factor is reduced to 0.2 inch (5.1mm) for stairways and 0.15 inch (3.8 mm) per occupant for other egress components.</a:t>
            </a:r>
          </a:p>
        </p:txBody>
      </p:sp>
      <p:sp>
        <p:nvSpPr>
          <p:cNvPr id="6" name="Date Placeholder 5"/>
          <p:cNvSpPr>
            <a:spLocks noGrp="1"/>
          </p:cNvSpPr>
          <p:nvPr>
            <p:ph type="dt" sz="half" idx="10"/>
          </p:nvPr>
        </p:nvSpPr>
        <p:spPr/>
        <p:txBody>
          <a:bodyPr/>
          <a:lstStyle/>
          <a:p>
            <a:r>
              <a:rPr lang="en-US"/>
              <a:t>©2017</a:t>
            </a:r>
            <a:endParaRPr lang="en-CA" dirty="0"/>
          </a:p>
        </p:txBody>
      </p:sp>
      <p:sp>
        <p:nvSpPr>
          <p:cNvPr id="12" name="Slide Number Placeholder 11"/>
          <p:cNvSpPr>
            <a:spLocks noGrp="1"/>
          </p:cNvSpPr>
          <p:nvPr>
            <p:ph type="sldNum" sz="quarter" idx="12"/>
          </p:nvPr>
        </p:nvSpPr>
        <p:spPr/>
        <p:txBody>
          <a:bodyPr/>
          <a:lstStyle/>
          <a:p>
            <a:r>
              <a:rPr lang="en-US" dirty="0"/>
              <a:t>Slide </a:t>
            </a:r>
            <a:fld id="{A9FFEDE7-9777-4B48-9868-0D29CA5FAC02}" type="slidenum">
              <a:rPr lang="en-US" smtClean="0"/>
              <a:pPr/>
              <a:t>20</a:t>
            </a:fld>
            <a:r>
              <a:rPr lang="en-US" dirty="0"/>
              <a:t> of 45</a:t>
            </a:r>
          </a:p>
        </p:txBody>
      </p:sp>
    </p:spTree>
    <p:extLst>
      <p:ext uri="{BB962C8B-B14F-4D97-AF65-F5344CB8AC3E}">
        <p14:creationId xmlns:p14="http://schemas.microsoft.com/office/powerpoint/2010/main" val="1093117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Minimum Required Egress Width: Encroachment</a:t>
            </a:r>
            <a:endParaRPr lang="en-US" dirty="0"/>
          </a:p>
        </p:txBody>
      </p:sp>
      <p:sp>
        <p:nvSpPr>
          <p:cNvPr id="3" name="Content Placeholder 2"/>
          <p:cNvSpPr>
            <a:spLocks noGrp="1"/>
          </p:cNvSpPr>
          <p:nvPr>
            <p:ph sz="half" idx="1"/>
          </p:nvPr>
        </p:nvSpPr>
        <p:spPr>
          <a:xfrm>
            <a:off x="381000" y="1447800"/>
            <a:ext cx="8382000" cy="2438400"/>
          </a:xfrm>
        </p:spPr>
        <p:txBody>
          <a:bodyPr/>
          <a:lstStyle/>
          <a:p>
            <a:r>
              <a:rPr lang="en-CA" dirty="0"/>
              <a:t>Doors and hardware may encroach into this calculated width</a:t>
            </a:r>
          </a:p>
          <a:p>
            <a:r>
              <a:rPr lang="en-CA" dirty="0"/>
              <a:t>Surface mounted latch release hardware exempt when </a:t>
            </a:r>
          </a:p>
          <a:p>
            <a:pPr lvl="1"/>
            <a:r>
              <a:rPr lang="en-CA" sz="1800" dirty="0"/>
              <a:t>mounted to side of the door facing the corridor width and mounted between 34 inches and 48 inches</a:t>
            </a:r>
          </a:p>
          <a:p>
            <a:endParaRPr lang="en-CA" sz="900" dirty="0"/>
          </a:p>
          <a:p>
            <a:pPr marL="0" indent="0">
              <a:buNone/>
            </a:pPr>
            <a:r>
              <a:rPr lang="en-CA" sz="1600" dirty="0"/>
              <a:t>		IBC 2015 SECTION 1005 EGRESS WIDTH </a:t>
            </a:r>
          </a:p>
          <a:p>
            <a:pPr marL="0" indent="0">
              <a:buNone/>
            </a:pPr>
            <a:r>
              <a:rPr lang="en-CA" sz="1600" dirty="0"/>
              <a:t>			1005.7.1 Door encroachment.</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36828"/>
          <a:stretch/>
        </p:blipFill>
        <p:spPr>
          <a:xfrm>
            <a:off x="685800" y="4114800"/>
            <a:ext cx="3581400" cy="173736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36828"/>
          <a:stretch/>
        </p:blipFill>
        <p:spPr>
          <a:xfrm>
            <a:off x="4800600" y="4114800"/>
            <a:ext cx="3581400" cy="1737360"/>
          </a:xfrm>
          <a:prstGeom prst="rect">
            <a:avLst/>
          </a:prstGeom>
        </p:spPr>
      </p:pic>
      <p:sp>
        <p:nvSpPr>
          <p:cNvPr id="5" name="Date Placeholder 4"/>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21</a:t>
            </a:fld>
            <a:r>
              <a:rPr lang="en-US" dirty="0"/>
              <a:t> of 45</a:t>
            </a:r>
          </a:p>
        </p:txBody>
      </p:sp>
    </p:spTree>
    <p:extLst>
      <p:ext uri="{BB962C8B-B14F-4D97-AF65-F5344CB8AC3E}">
        <p14:creationId xmlns:p14="http://schemas.microsoft.com/office/powerpoint/2010/main" val="162308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IBC Required Door Width </a:t>
            </a:r>
            <a:endParaRPr lang="en-CA" dirty="0"/>
          </a:p>
        </p:txBody>
      </p:sp>
      <p:sp>
        <p:nvSpPr>
          <p:cNvPr id="3" name="Content Placeholder 2"/>
          <p:cNvSpPr>
            <a:spLocks noGrp="1"/>
          </p:cNvSpPr>
          <p:nvPr>
            <p:ph sz="half" idx="1"/>
          </p:nvPr>
        </p:nvSpPr>
        <p:spPr>
          <a:xfrm>
            <a:off x="381000" y="1447800"/>
            <a:ext cx="4724400" cy="4724400"/>
          </a:xfrm>
        </p:spPr>
        <p:txBody>
          <a:bodyPr>
            <a:normAutofit fontScale="92500"/>
          </a:bodyPr>
          <a:lstStyle/>
          <a:p>
            <a:r>
              <a:rPr lang="en-CA" dirty="0"/>
              <a:t>Clear width of 32 inches (813 mm)</a:t>
            </a:r>
          </a:p>
          <a:p>
            <a:pPr lvl="1"/>
            <a:r>
              <a:rPr lang="en-CA" sz="1800" dirty="0"/>
              <a:t>Swinging doors measured between the face of the door and the stop. </a:t>
            </a:r>
          </a:p>
          <a:p>
            <a:pPr lvl="1"/>
            <a:r>
              <a:rPr lang="en-CA" sz="1800" dirty="0"/>
              <a:t>With double doors  - one door will provide the required opening width. </a:t>
            </a:r>
          </a:p>
          <a:p>
            <a:pPr lvl="1"/>
            <a:r>
              <a:rPr lang="en-CA" sz="1800" dirty="0"/>
              <a:t>Height not less than 80 inches.        (IBC 2012 1008.1 - IBC 2015 1010.1.1)</a:t>
            </a:r>
            <a:endParaRPr lang="en-US" dirty="0"/>
          </a:p>
          <a:p>
            <a:endParaRPr lang="en-US" dirty="0"/>
          </a:p>
          <a:p>
            <a:r>
              <a:rPr lang="en-CA" dirty="0"/>
              <a:t>No projections into the required clear width lower than 34 inches (864 mm) </a:t>
            </a:r>
          </a:p>
          <a:p>
            <a:pPr lvl="1"/>
            <a:r>
              <a:rPr lang="en-CA" sz="1800" dirty="0"/>
              <a:t>Projections between 34 inches (864 mm) and 80 inches (2032 mm) shall not exceed 4 inches (102 mm).</a:t>
            </a:r>
            <a:br>
              <a:rPr lang="en-CA" sz="1800" dirty="0"/>
            </a:br>
            <a:r>
              <a:rPr lang="en-CA" sz="1800" dirty="0"/>
              <a:t>(IBC 2012 1008.1.1.1 and IBC 2015 1010.1.1.1 with exception).</a:t>
            </a:r>
          </a:p>
          <a:p>
            <a:endParaRPr lang="en-CA" dirty="0"/>
          </a:p>
          <a:p>
            <a:endParaRPr lang="en-CA" dirty="0"/>
          </a:p>
        </p:txBody>
      </p:sp>
      <p:sp>
        <p:nvSpPr>
          <p:cNvPr id="7" name="TextBox 6"/>
          <p:cNvSpPr txBox="1"/>
          <p:nvPr/>
        </p:nvSpPr>
        <p:spPr>
          <a:xfrm>
            <a:off x="5867400" y="2971800"/>
            <a:ext cx="2590800" cy="369332"/>
          </a:xfrm>
          <a:prstGeom prst="rect">
            <a:avLst/>
          </a:prstGeom>
          <a:noFill/>
        </p:spPr>
        <p:txBody>
          <a:bodyPr wrap="square" rtlCol="0">
            <a:spAutoFit/>
          </a:bodyPr>
          <a:lstStyle/>
          <a:p>
            <a:r>
              <a:rPr lang="en-US" dirty="0"/>
              <a:t>Insert pair drawing here</a:t>
            </a:r>
          </a:p>
        </p:txBody>
      </p:sp>
      <p:pic>
        <p:nvPicPr>
          <p:cNvPr id="8" name="Picture 7" descr="clear width2.jpg"/>
          <p:cNvPicPr>
            <a:picLocks noChangeAspect="1"/>
          </p:cNvPicPr>
          <p:nvPr/>
        </p:nvPicPr>
        <p:blipFill rotWithShape="1">
          <a:blip r:embed="rId3" cstate="print"/>
          <a:srcRect b="7500"/>
          <a:stretch/>
        </p:blipFill>
        <p:spPr>
          <a:xfrm>
            <a:off x="5164630" y="1524000"/>
            <a:ext cx="3674570" cy="2819400"/>
          </a:xfrm>
          <a:prstGeom prst="rect">
            <a:avLst/>
          </a:prstGeom>
        </p:spPr>
      </p:pic>
      <p:sp>
        <p:nvSpPr>
          <p:cNvPr id="4" name="Line 3"/>
          <p:cNvSpPr>
            <a:spLocks noChangeShapeType="1"/>
          </p:cNvSpPr>
          <p:nvPr/>
        </p:nvSpPr>
        <p:spPr bwMode="auto">
          <a:xfrm flipH="1">
            <a:off x="5105400" y="1447800"/>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dirty="0"/>
          </a:p>
        </p:txBody>
      </p:sp>
      <p:sp>
        <p:nvSpPr>
          <p:cNvPr id="6" name="Date Placeholder 5"/>
          <p:cNvSpPr>
            <a:spLocks noGrp="1"/>
          </p:cNvSpPr>
          <p:nvPr>
            <p:ph type="dt" sz="half" idx="10"/>
          </p:nvPr>
        </p:nvSpPr>
        <p:spPr/>
        <p:txBody>
          <a:bodyPr/>
          <a:lstStyle/>
          <a:p>
            <a:r>
              <a:rPr lang="en-US"/>
              <a:t>©2017</a:t>
            </a:r>
            <a:endParaRPr lang="en-CA" dirty="0"/>
          </a:p>
        </p:txBody>
      </p:sp>
      <p:sp>
        <p:nvSpPr>
          <p:cNvPr id="12" name="Slide Number Placeholder 11"/>
          <p:cNvSpPr>
            <a:spLocks noGrp="1"/>
          </p:cNvSpPr>
          <p:nvPr>
            <p:ph type="sldNum" sz="quarter" idx="12"/>
          </p:nvPr>
        </p:nvSpPr>
        <p:spPr/>
        <p:txBody>
          <a:bodyPr/>
          <a:lstStyle/>
          <a:p>
            <a:r>
              <a:rPr lang="en-US" dirty="0"/>
              <a:t>Slide </a:t>
            </a:r>
            <a:fld id="{A9FFEDE7-9777-4B48-9868-0D29CA5FAC02}" type="slidenum">
              <a:rPr lang="en-US" smtClean="0"/>
              <a:pPr/>
              <a:t>22</a:t>
            </a:fld>
            <a:r>
              <a:rPr lang="en-US" dirty="0"/>
              <a:t> of 45</a:t>
            </a:r>
          </a:p>
        </p:txBody>
      </p:sp>
    </p:spTree>
    <p:extLst>
      <p:ext uri="{BB962C8B-B14F-4D97-AF65-F5344CB8AC3E}">
        <p14:creationId xmlns:p14="http://schemas.microsoft.com/office/powerpoint/2010/main" val="3801368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43400" y="4191000"/>
            <a:ext cx="3036570"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Generally, width of doors is measured from the face of the door to the opposite door stop. Hardware is considered a projection into the clear width.</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447800"/>
            <a:ext cx="2819400" cy="2280788"/>
          </a:xfrm>
          <a:prstGeom prst="rect">
            <a:avLst/>
          </a:prstGeom>
        </p:spPr>
      </p:pic>
      <p:sp>
        <p:nvSpPr>
          <p:cNvPr id="2" name="Title 1"/>
          <p:cNvSpPr>
            <a:spLocks noGrp="1"/>
          </p:cNvSpPr>
          <p:nvPr>
            <p:ph type="title"/>
          </p:nvPr>
        </p:nvSpPr>
        <p:spPr/>
        <p:txBody>
          <a:bodyPr/>
          <a:lstStyle/>
          <a:p>
            <a:r>
              <a:rPr lang="en-US" dirty="0"/>
              <a:t>ADA and NFPA Required Door Width</a:t>
            </a:r>
            <a:endParaRPr lang="en-CA" dirty="0"/>
          </a:p>
        </p:txBody>
      </p:sp>
      <p:sp>
        <p:nvSpPr>
          <p:cNvPr id="3" name="Content Placeholder 2"/>
          <p:cNvSpPr>
            <a:spLocks noGrp="1"/>
          </p:cNvSpPr>
          <p:nvPr>
            <p:ph sz="half" idx="1"/>
          </p:nvPr>
        </p:nvSpPr>
        <p:spPr>
          <a:xfrm>
            <a:off x="381000" y="1447800"/>
            <a:ext cx="3429000" cy="4724400"/>
          </a:xfrm>
        </p:spPr>
        <p:txBody>
          <a:bodyPr>
            <a:normAutofit lnSpcReduction="10000"/>
          </a:bodyPr>
          <a:lstStyle/>
          <a:p>
            <a:r>
              <a:rPr lang="en-US" dirty="0"/>
              <a:t>ADA Guidelines require a minimum clear opening of 32”.</a:t>
            </a:r>
          </a:p>
          <a:p>
            <a:endParaRPr lang="en-US" dirty="0"/>
          </a:p>
          <a:p>
            <a:r>
              <a:rPr lang="en-CA" dirty="0"/>
              <a:t>The NFPA 101, 2015, Sections 7.2.1.2.3.2 (7) and 7.2.1.9.1.5 states if paired openings are on operators, they do not have to comply with 32" min clear opening, but they cannot be narrower than 30".</a:t>
            </a:r>
          </a:p>
          <a:p>
            <a:endParaRPr lang="en-CA" dirty="0"/>
          </a:p>
        </p:txBody>
      </p:sp>
      <p:sp>
        <p:nvSpPr>
          <p:cNvPr id="4" name="Line 3"/>
          <p:cNvSpPr>
            <a:spLocks noChangeShapeType="1"/>
          </p:cNvSpPr>
          <p:nvPr/>
        </p:nvSpPr>
        <p:spPr bwMode="auto">
          <a:xfrm flipH="1">
            <a:off x="3962400" y="1444752"/>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142" r="4600"/>
          <a:stretch/>
        </p:blipFill>
        <p:spPr>
          <a:xfrm>
            <a:off x="4419600" y="1447800"/>
            <a:ext cx="4236720" cy="3683768"/>
          </a:xfrm>
          <a:prstGeom prst="rect">
            <a:avLst/>
          </a:prstGeom>
        </p:spPr>
      </p:pic>
      <p:sp>
        <p:nvSpPr>
          <p:cNvPr id="9" name="Date Placeholder 8"/>
          <p:cNvSpPr>
            <a:spLocks noGrp="1"/>
          </p:cNvSpPr>
          <p:nvPr>
            <p:ph type="dt" sz="half" idx="10"/>
          </p:nvPr>
        </p:nvSpPr>
        <p:spPr/>
        <p:txBody>
          <a:bodyPr/>
          <a:lstStyle/>
          <a:p>
            <a:r>
              <a:rPr lang="en-US"/>
              <a:t>©2017</a:t>
            </a:r>
            <a:endParaRPr lang="en-CA" dirty="0"/>
          </a:p>
        </p:txBody>
      </p:sp>
      <p:sp>
        <p:nvSpPr>
          <p:cNvPr id="13" name="Slide Number Placeholder 12"/>
          <p:cNvSpPr>
            <a:spLocks noGrp="1"/>
          </p:cNvSpPr>
          <p:nvPr>
            <p:ph type="sldNum" sz="quarter" idx="12"/>
          </p:nvPr>
        </p:nvSpPr>
        <p:spPr/>
        <p:txBody>
          <a:bodyPr/>
          <a:lstStyle/>
          <a:p>
            <a:r>
              <a:rPr lang="en-US" dirty="0"/>
              <a:t>Slide </a:t>
            </a:r>
            <a:fld id="{A9FFEDE7-9777-4B48-9868-0D29CA5FAC02}" type="slidenum">
              <a:rPr lang="en-US" smtClean="0"/>
              <a:pPr/>
              <a:t>23</a:t>
            </a:fld>
            <a:r>
              <a:rPr lang="en-US" dirty="0"/>
              <a:t> of 45</a:t>
            </a:r>
          </a:p>
        </p:txBody>
      </p:sp>
    </p:spTree>
    <p:extLst>
      <p:ext uri="{BB962C8B-B14F-4D97-AF65-F5344CB8AC3E}">
        <p14:creationId xmlns:p14="http://schemas.microsoft.com/office/powerpoint/2010/main" val="3489254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Egress Door Hardware Mounting Height</a:t>
            </a:r>
          </a:p>
        </p:txBody>
      </p:sp>
      <p:sp>
        <p:nvSpPr>
          <p:cNvPr id="3" name="Content Placeholder 2"/>
          <p:cNvSpPr>
            <a:spLocks noGrp="1"/>
          </p:cNvSpPr>
          <p:nvPr>
            <p:ph sz="half" idx="1"/>
          </p:nvPr>
        </p:nvSpPr>
        <p:spPr>
          <a:xfrm>
            <a:off x="381000" y="1447800"/>
            <a:ext cx="4876800" cy="4724400"/>
          </a:xfrm>
        </p:spPr>
        <p:txBody>
          <a:bodyPr>
            <a:normAutofit/>
          </a:bodyPr>
          <a:lstStyle/>
          <a:p>
            <a:r>
              <a:rPr lang="en-CA" sz="2100" dirty="0"/>
              <a:t>Door handles, pulls, latches, locks, and other operating devices shall be installed 34 inches (864 mm) minimum and 48 inches (1219 mm) maximum above the finished floor. </a:t>
            </a:r>
            <a:r>
              <a:rPr lang="en-CA" sz="2000" dirty="0"/>
              <a:t>(IBC 2012 1008.1.9.2 - IBC 2015 1010.1.9.2).</a:t>
            </a:r>
          </a:p>
          <a:p>
            <a:r>
              <a:rPr lang="en-CA" sz="2100" dirty="0"/>
              <a:t>NFPA 2015 7.2.1.7 allows for a lower mounting height for existing installations. </a:t>
            </a:r>
          </a:p>
          <a:p>
            <a:r>
              <a:rPr lang="en-CA" sz="2100" dirty="0"/>
              <a:t>Nor shall they require tight grasping, tight pinching or twisting of the wrist to operate</a:t>
            </a:r>
            <a:r>
              <a:rPr lang="en-CA" sz="2000" dirty="0"/>
              <a:t>. (IBC 2012 1008.1.9.1 - IBC 2015 1010.1.9.1)</a:t>
            </a:r>
          </a:p>
        </p:txBody>
      </p:sp>
      <p:sp>
        <p:nvSpPr>
          <p:cNvPr id="6" name="Line 3"/>
          <p:cNvSpPr>
            <a:spLocks noChangeShapeType="1"/>
          </p:cNvSpPr>
          <p:nvPr/>
        </p:nvSpPr>
        <p:spPr bwMode="auto">
          <a:xfrm flipH="1">
            <a:off x="5334000" y="1444752"/>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1026" name="Picture 2" descr="M:\ARCHIVE\Lit &amp; images\Images\Future\MetalPanic_SurfaceMt.tif"/>
          <p:cNvPicPr>
            <a:picLocks noChangeAspect="1" noChangeArrowheads="1"/>
          </p:cNvPicPr>
          <p:nvPr/>
        </p:nvPicPr>
        <p:blipFill>
          <a:blip r:embed="rId3" cstate="print"/>
          <a:srcRect/>
          <a:stretch>
            <a:fillRect/>
          </a:stretch>
        </p:blipFill>
        <p:spPr bwMode="auto">
          <a:xfrm>
            <a:off x="5562601" y="1524000"/>
            <a:ext cx="3124200" cy="2035734"/>
          </a:xfrm>
          <a:prstGeom prst="rect">
            <a:avLst/>
          </a:prstGeom>
          <a:noFill/>
        </p:spPr>
      </p:pic>
      <p:sp>
        <p:nvSpPr>
          <p:cNvPr id="5" name="Date Placeholder 4"/>
          <p:cNvSpPr>
            <a:spLocks noGrp="1"/>
          </p:cNvSpPr>
          <p:nvPr>
            <p:ph type="dt" sz="half" idx="10"/>
          </p:nvPr>
        </p:nvSpPr>
        <p:spPr/>
        <p:txBody>
          <a:bodyPr/>
          <a:lstStyle/>
          <a:p>
            <a:r>
              <a:rPr lang="en-US"/>
              <a:t>©2017</a:t>
            </a:r>
            <a:endParaRPr lang="en-CA" dirty="0"/>
          </a:p>
        </p:txBody>
      </p:sp>
      <p:sp>
        <p:nvSpPr>
          <p:cNvPr id="10" name="Slide Number Placeholder 9"/>
          <p:cNvSpPr>
            <a:spLocks noGrp="1"/>
          </p:cNvSpPr>
          <p:nvPr>
            <p:ph type="sldNum" sz="quarter" idx="12"/>
          </p:nvPr>
        </p:nvSpPr>
        <p:spPr/>
        <p:txBody>
          <a:bodyPr/>
          <a:lstStyle/>
          <a:p>
            <a:r>
              <a:rPr lang="en-US" dirty="0"/>
              <a:t>Slide </a:t>
            </a:r>
            <a:fld id="{A9FFEDE7-9777-4B48-9868-0D29CA5FAC02}" type="slidenum">
              <a:rPr lang="en-US" smtClean="0"/>
              <a:pPr/>
              <a:t>24</a:t>
            </a:fld>
            <a:r>
              <a:rPr lang="en-US" dirty="0"/>
              <a:t> of 45</a:t>
            </a:r>
          </a:p>
        </p:txBody>
      </p:sp>
    </p:spTree>
    <p:extLst>
      <p:ext uri="{BB962C8B-B14F-4D97-AF65-F5344CB8AC3E}">
        <p14:creationId xmlns:p14="http://schemas.microsoft.com/office/powerpoint/2010/main" val="2228735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Fire Doors Required?</a:t>
            </a:r>
          </a:p>
        </p:txBody>
      </p:sp>
      <p:pic>
        <p:nvPicPr>
          <p:cNvPr id="4"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581" b="10944"/>
          <a:stretch/>
        </p:blipFill>
        <p:spPr>
          <a:xfrm>
            <a:off x="1875294" y="1485900"/>
            <a:ext cx="5374361" cy="3200400"/>
          </a:xfrm>
        </p:spPr>
      </p:pic>
      <p:sp>
        <p:nvSpPr>
          <p:cNvPr id="5" name="Date Placeholder 4"/>
          <p:cNvSpPr>
            <a:spLocks noGrp="1"/>
          </p:cNvSpPr>
          <p:nvPr>
            <p:ph type="dt" sz="half" idx="10"/>
          </p:nvPr>
        </p:nvSpPr>
        <p:spPr/>
        <p:txBody>
          <a:bodyPr/>
          <a:lstStyle/>
          <a:p>
            <a:r>
              <a:rPr lang="en-US"/>
              <a:t>©2017</a:t>
            </a:r>
            <a:endParaRPr lang="en-CA" dirty="0"/>
          </a:p>
        </p:txBody>
      </p:sp>
      <p:sp>
        <p:nvSpPr>
          <p:cNvPr id="8" name="Slide Number Placeholder 7"/>
          <p:cNvSpPr>
            <a:spLocks noGrp="1"/>
          </p:cNvSpPr>
          <p:nvPr>
            <p:ph type="sldNum" sz="quarter" idx="12"/>
          </p:nvPr>
        </p:nvSpPr>
        <p:spPr/>
        <p:txBody>
          <a:bodyPr/>
          <a:lstStyle/>
          <a:p>
            <a:r>
              <a:rPr lang="en-US"/>
              <a:t>Slide </a:t>
            </a:r>
            <a:fld id="{A9FFEDE7-9777-4B48-9868-0D29CA5FAC02}" type="slidenum">
              <a:rPr lang="en-US" smtClean="0"/>
              <a:pPr/>
              <a:t>25</a:t>
            </a:fld>
            <a:r>
              <a:rPr lang="en-US"/>
              <a:t> of 42</a:t>
            </a:r>
            <a:endParaRPr lang="en-US" dirty="0"/>
          </a:p>
        </p:txBody>
      </p:sp>
    </p:spTree>
    <p:extLst>
      <p:ext uri="{BB962C8B-B14F-4D97-AF65-F5344CB8AC3E}">
        <p14:creationId xmlns:p14="http://schemas.microsoft.com/office/powerpoint/2010/main" val="3412673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Fire Rated Door Locations</a:t>
            </a:r>
          </a:p>
        </p:txBody>
      </p:sp>
      <p:sp>
        <p:nvSpPr>
          <p:cNvPr id="3" name="Content Placeholder 2"/>
          <p:cNvSpPr>
            <a:spLocks noGrp="1"/>
          </p:cNvSpPr>
          <p:nvPr>
            <p:ph sz="half" idx="1"/>
          </p:nvPr>
        </p:nvSpPr>
        <p:spPr>
          <a:xfrm>
            <a:off x="381000" y="1447800"/>
            <a:ext cx="8382000" cy="4724400"/>
          </a:xfrm>
        </p:spPr>
        <p:txBody>
          <a:bodyPr/>
          <a:lstStyle/>
          <a:p>
            <a:r>
              <a:rPr lang="en-CA" dirty="0"/>
              <a:t>Fire partitions, smoke partitions, smoke barriers, fire walls, exit enclosures, exit passageways, horizontal exits, and means of egress doors.</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sp>
        <p:nvSpPr>
          <p:cNvPr id="6" name="TextBox 5"/>
          <p:cNvSpPr txBox="1"/>
          <p:nvPr/>
        </p:nvSpPr>
        <p:spPr>
          <a:xfrm>
            <a:off x="4800600" y="3200400"/>
            <a:ext cx="2971800" cy="1815882"/>
          </a:xfrm>
          <a:prstGeom prst="rect">
            <a:avLst/>
          </a:prstGeom>
          <a:noFill/>
        </p:spPr>
        <p:txBody>
          <a:bodyPr wrap="square" rtlCol="0">
            <a:spAutoFit/>
          </a:bodyPr>
          <a:lstStyle/>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Mechanical Rooms</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Between Adjacent Buildings </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Classrooms</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Offices</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Psychiatric Applications</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Trash/Laundry Chutes</a:t>
            </a:r>
          </a:p>
        </p:txBody>
      </p:sp>
      <p:sp>
        <p:nvSpPr>
          <p:cNvPr id="7" name="TextBox 6"/>
          <p:cNvSpPr txBox="1"/>
          <p:nvPr/>
        </p:nvSpPr>
        <p:spPr>
          <a:xfrm>
            <a:off x="1676400" y="3200400"/>
            <a:ext cx="3581400" cy="2111347"/>
          </a:xfrm>
          <a:prstGeom prst="rect">
            <a:avLst/>
          </a:prstGeom>
          <a:noFill/>
        </p:spPr>
        <p:txBody>
          <a:bodyPr wrap="square" rtlCol="0">
            <a:spAutoFit/>
          </a:bodyPr>
          <a:lstStyle/>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Corridors</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Cross Corridors</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Stairway Doors</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Area of Refuge</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Elevator Lobby</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Elevator Shaft</a:t>
            </a:r>
          </a:p>
          <a:p>
            <a:pPr marL="285750" lvl="0" indent="-285750">
              <a:spcBef>
                <a:spcPct val="20000"/>
              </a:spcBef>
              <a:buFont typeface="Arial" panose="020B0604020202020204" pitchFamily="34" charset="0"/>
              <a:buChar char="•"/>
            </a:pPr>
            <a:r>
              <a:rPr lang="en-CA" sz="1600" dirty="0">
                <a:solidFill>
                  <a:srgbClr val="1C1C1C"/>
                </a:solidFill>
                <a:latin typeface="Arial" pitchFamily="34" charset="0"/>
                <a:cs typeface="Arial" pitchFamily="34" charset="0"/>
              </a:rPr>
              <a:t>Security Applications</a:t>
            </a:r>
          </a:p>
        </p:txBody>
      </p:sp>
      <p:sp>
        <p:nvSpPr>
          <p:cNvPr id="5" name="Date Placeholder 4"/>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26</a:t>
            </a:fld>
            <a:r>
              <a:rPr lang="en-US" dirty="0"/>
              <a:t> of 45</a:t>
            </a:r>
          </a:p>
        </p:txBody>
      </p:sp>
    </p:spTree>
    <p:extLst>
      <p:ext uri="{BB962C8B-B14F-4D97-AF65-F5344CB8AC3E}">
        <p14:creationId xmlns:p14="http://schemas.microsoft.com/office/powerpoint/2010/main" val="3183580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Means of Egress</a:t>
            </a:r>
          </a:p>
        </p:txBody>
      </p:sp>
      <p:sp>
        <p:nvSpPr>
          <p:cNvPr id="3" name="Content Placeholder 2"/>
          <p:cNvSpPr>
            <a:spLocks noGrp="1"/>
          </p:cNvSpPr>
          <p:nvPr>
            <p:ph sz="half" idx="1"/>
          </p:nvPr>
        </p:nvSpPr>
        <p:spPr/>
        <p:txBody>
          <a:bodyPr/>
          <a:lstStyle/>
          <a:p>
            <a:r>
              <a:rPr lang="en-CA" dirty="0"/>
              <a:t>Continuous and unobstructed path of vertical and horizontal egress travel to a public way.</a:t>
            </a:r>
          </a:p>
          <a:p>
            <a:endParaRPr lang="en-CA" b="1" dirty="0"/>
          </a:p>
          <a:p>
            <a:r>
              <a:rPr lang="en-CA" dirty="0"/>
              <a:t>Three parts: the exit access, the exit, and the exit discharge.</a:t>
            </a:r>
          </a:p>
          <a:p>
            <a:endParaRPr lang="en-CA" dirty="0"/>
          </a:p>
          <a:p>
            <a:r>
              <a:rPr lang="en-CA" dirty="0"/>
              <a:t>Means of egress doors to be </a:t>
            </a:r>
            <a:r>
              <a:rPr lang="en-CA" sz="2400" dirty="0"/>
              <a:t>easily recognizable as doors. </a:t>
            </a:r>
            <a:r>
              <a:rPr lang="en-CA" sz="2000" dirty="0"/>
              <a:t>(IBC 2012 1008.1 - IBC 2015 1010.1)</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27</a:t>
            </a:fld>
            <a:r>
              <a:rPr lang="en-US" dirty="0"/>
              <a:t> of 45</a:t>
            </a:r>
          </a:p>
        </p:txBody>
      </p:sp>
    </p:spTree>
    <p:extLst>
      <p:ext uri="{BB962C8B-B14F-4D97-AF65-F5344CB8AC3E}">
        <p14:creationId xmlns:p14="http://schemas.microsoft.com/office/powerpoint/2010/main" val="3593286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3429000" cy="1143000"/>
          </a:xfrm>
        </p:spPr>
        <p:txBody>
          <a:bodyPr/>
          <a:lstStyle/>
          <a:p>
            <a:r>
              <a:rPr lang="en-US" dirty="0"/>
              <a:t>The Elevator Lobby</a:t>
            </a:r>
            <a:endParaRPr lang="en-US" sz="1600" dirty="0"/>
          </a:p>
        </p:txBody>
      </p:sp>
      <p:sp>
        <p:nvSpPr>
          <p:cNvPr id="3" name="Content Placeholder 2"/>
          <p:cNvSpPr>
            <a:spLocks noGrp="1"/>
          </p:cNvSpPr>
          <p:nvPr>
            <p:ph sz="half" idx="1"/>
          </p:nvPr>
        </p:nvSpPr>
        <p:spPr>
          <a:xfrm>
            <a:off x="381000" y="1447800"/>
            <a:ext cx="8458200" cy="4724400"/>
          </a:xfrm>
        </p:spPr>
        <p:txBody>
          <a:bodyPr>
            <a:normAutofit fontScale="92500" lnSpcReduction="10000"/>
          </a:bodyPr>
          <a:lstStyle/>
          <a:p>
            <a:r>
              <a:rPr lang="en-CA" dirty="0"/>
              <a:t>Elevator </a:t>
            </a:r>
            <a:r>
              <a:rPr lang="en-CA" dirty="0" err="1"/>
              <a:t>hoistways</a:t>
            </a:r>
            <a:r>
              <a:rPr lang="en-CA" dirty="0"/>
              <a:t> penetrate floor-to-floor fire separations.</a:t>
            </a:r>
          </a:p>
          <a:p>
            <a:endParaRPr lang="en-CA" b="1" dirty="0"/>
          </a:p>
          <a:p>
            <a:r>
              <a:rPr lang="en-CA" dirty="0"/>
              <a:t>Enclosed elevator lobbies required at each floor where an elevator hoistway connects more than three stories. </a:t>
            </a:r>
            <a:r>
              <a:rPr lang="en-CA" sz="1900" dirty="0"/>
              <a:t>(IBC 2015 3006.2)</a:t>
            </a:r>
          </a:p>
          <a:p>
            <a:endParaRPr lang="en-CA" dirty="0"/>
          </a:p>
          <a:p>
            <a:r>
              <a:rPr lang="en-CA" dirty="0"/>
              <a:t>Fire Service Access Elevators &amp; Occupant Evacuation Elevators lobbies shall be enclosed with a smoke barrier having a </a:t>
            </a:r>
            <a:r>
              <a:rPr lang="en-CA" i="1" dirty="0"/>
              <a:t>fire-resistance rating</a:t>
            </a:r>
            <a:r>
              <a:rPr lang="en-CA" dirty="0"/>
              <a:t> of not less than 1 hour. </a:t>
            </a:r>
            <a:r>
              <a:rPr lang="en-CA" sz="1900" dirty="0"/>
              <a:t>(IBC 2015 3007.6.2 &amp; 3008.6.2)</a:t>
            </a:r>
          </a:p>
          <a:p>
            <a:endParaRPr lang="en-CA" dirty="0"/>
          </a:p>
          <a:p>
            <a:r>
              <a:rPr lang="en-CA" dirty="0"/>
              <a:t>Exceptions</a:t>
            </a:r>
          </a:p>
          <a:p>
            <a:pPr lvl="1"/>
            <a:r>
              <a:rPr lang="en-CA" dirty="0"/>
              <a:t>Elevator serves only open parking garages.</a:t>
            </a:r>
          </a:p>
          <a:p>
            <a:pPr lvl="1"/>
            <a:r>
              <a:rPr lang="en-CA" dirty="0"/>
              <a:t>Level(s) of discharge, provided level(s) is equipped with an</a:t>
            </a:r>
            <a:br>
              <a:rPr lang="en-CA" dirty="0"/>
            </a:br>
            <a:r>
              <a:rPr lang="en-CA" dirty="0"/>
              <a:t>a</a:t>
            </a:r>
            <a:r>
              <a:rPr lang="en-CA" i="1" dirty="0"/>
              <a:t>utomatic sprinkler system</a:t>
            </a:r>
            <a:r>
              <a:rPr lang="en-CA" dirty="0"/>
              <a:t>.</a:t>
            </a:r>
          </a:p>
          <a:p>
            <a:pPr lvl="1"/>
            <a:r>
              <a:rPr lang="en-CA" dirty="0"/>
              <a:t>Elevator hoistway opens to the exterior</a:t>
            </a:r>
          </a:p>
        </p:txBody>
      </p:sp>
      <p:sp>
        <p:nvSpPr>
          <p:cNvPr id="4" name="TextBox 3"/>
          <p:cNvSpPr txBox="1"/>
          <p:nvPr/>
        </p:nvSpPr>
        <p:spPr>
          <a:xfrm>
            <a:off x="4038600" y="457200"/>
            <a:ext cx="3276600" cy="646331"/>
          </a:xfrm>
          <a:prstGeom prst="rect">
            <a:avLst/>
          </a:prstGeom>
          <a:noFill/>
        </p:spPr>
        <p:txBody>
          <a:bodyPr wrap="square" rtlCol="0">
            <a:spAutoFit/>
          </a:bodyPr>
          <a:lstStyle/>
          <a:p>
            <a:pPr algn="ctr"/>
            <a:r>
              <a:rPr lang="en-US" dirty="0"/>
              <a:t>Fire Service Access Elevator  &amp; </a:t>
            </a:r>
          </a:p>
          <a:p>
            <a:pPr algn="ctr"/>
            <a:r>
              <a:rPr lang="en-US" dirty="0"/>
              <a:t>Occupant Evacuation Elevator</a:t>
            </a:r>
          </a:p>
        </p:txBody>
      </p:sp>
      <p:sp>
        <p:nvSpPr>
          <p:cNvPr id="6" name="Date Placeholder 5"/>
          <p:cNvSpPr>
            <a:spLocks noGrp="1"/>
          </p:cNvSpPr>
          <p:nvPr>
            <p:ph type="dt" sz="half" idx="10"/>
          </p:nvPr>
        </p:nvSpPr>
        <p:spPr/>
        <p:txBody>
          <a:bodyPr/>
          <a:lstStyle/>
          <a:p>
            <a:r>
              <a:rPr lang="en-US"/>
              <a:t>©2017</a:t>
            </a:r>
            <a:endParaRPr lang="en-CA" dirty="0"/>
          </a:p>
        </p:txBody>
      </p:sp>
      <p:sp>
        <p:nvSpPr>
          <p:cNvPr id="10" name="Slide Number Placeholder 9"/>
          <p:cNvSpPr>
            <a:spLocks noGrp="1"/>
          </p:cNvSpPr>
          <p:nvPr>
            <p:ph type="sldNum" sz="quarter" idx="12"/>
          </p:nvPr>
        </p:nvSpPr>
        <p:spPr/>
        <p:txBody>
          <a:bodyPr/>
          <a:lstStyle/>
          <a:p>
            <a:r>
              <a:rPr lang="en-US" dirty="0"/>
              <a:t>Slide </a:t>
            </a:r>
            <a:fld id="{A9FFEDE7-9777-4B48-9868-0D29CA5FAC02}" type="slidenum">
              <a:rPr lang="en-US" smtClean="0"/>
              <a:pPr/>
              <a:t>28</a:t>
            </a:fld>
            <a:r>
              <a:rPr lang="en-US" dirty="0"/>
              <a:t> of 45</a:t>
            </a:r>
          </a:p>
        </p:txBody>
      </p:sp>
    </p:spTree>
    <p:extLst>
      <p:ext uri="{BB962C8B-B14F-4D97-AF65-F5344CB8AC3E}">
        <p14:creationId xmlns:p14="http://schemas.microsoft.com/office/powerpoint/2010/main" val="2309553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Elevator Lobby Doors</a:t>
            </a:r>
          </a:p>
        </p:txBody>
      </p:sp>
      <p:sp>
        <p:nvSpPr>
          <p:cNvPr id="3" name="Content Placeholder 2"/>
          <p:cNvSpPr>
            <a:spLocks noGrp="1"/>
          </p:cNvSpPr>
          <p:nvPr>
            <p:ph sz="half" idx="1"/>
          </p:nvPr>
        </p:nvSpPr>
        <p:spPr/>
        <p:txBody>
          <a:bodyPr/>
          <a:lstStyle/>
          <a:p>
            <a:r>
              <a:rPr lang="en-CA" dirty="0"/>
              <a:t>Minimum fire protection rating of 3/4 hour required in elevator lobbies on fire service access elevators. </a:t>
            </a:r>
            <a:br>
              <a:rPr lang="en-CA" dirty="0"/>
            </a:br>
            <a:r>
              <a:rPr lang="en-CA" sz="2000" dirty="0"/>
              <a:t>(IBC 2015 3007.6.3 &amp; 3008.6.3)</a:t>
            </a:r>
          </a:p>
          <a:p>
            <a:endParaRPr lang="en-CA" dirty="0"/>
          </a:p>
          <a:p>
            <a:r>
              <a:rPr lang="en-CA" dirty="0"/>
              <a:t>Shall be tested in accordance with UL 1784 without an artificial bottom seal. </a:t>
            </a:r>
            <a:r>
              <a:rPr lang="en-CA" sz="2000" dirty="0"/>
              <a:t>(IBC 2015 3007.6.3 &amp; 3008.6.3)</a:t>
            </a:r>
          </a:p>
          <a:p>
            <a:endParaRPr lang="en-CA" dirty="0"/>
          </a:p>
          <a:p>
            <a:r>
              <a:rPr lang="en-CA" dirty="0"/>
              <a:t>For Occupant Evacuation Elevators, vision panel required.  </a:t>
            </a:r>
            <a:r>
              <a:rPr lang="en-CA" sz="2000" dirty="0"/>
              <a:t>(IBC 2015 3008.6.3.1)</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29</a:t>
            </a:fld>
            <a:r>
              <a:rPr lang="en-US" dirty="0"/>
              <a:t> of 45</a:t>
            </a:r>
          </a:p>
        </p:txBody>
      </p:sp>
    </p:spTree>
    <p:extLst>
      <p:ext uri="{BB962C8B-B14F-4D97-AF65-F5344CB8AC3E}">
        <p14:creationId xmlns:p14="http://schemas.microsoft.com/office/powerpoint/2010/main" val="3149261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1143000"/>
          </a:xfrm>
        </p:spPr>
        <p:txBody>
          <a:bodyPr>
            <a:normAutofit/>
          </a:bodyPr>
          <a:lstStyle/>
          <a:p>
            <a:r>
              <a:rPr lang="en-CA" sz="2800" dirty="0"/>
              <a:t>Learning Objectives</a:t>
            </a:r>
          </a:p>
        </p:txBody>
      </p:sp>
      <p:sp>
        <p:nvSpPr>
          <p:cNvPr id="3" name="Content Placeholder 2"/>
          <p:cNvSpPr>
            <a:spLocks noGrp="1"/>
          </p:cNvSpPr>
          <p:nvPr>
            <p:ph sz="half" idx="1"/>
          </p:nvPr>
        </p:nvSpPr>
        <p:spPr>
          <a:xfrm>
            <a:off x="381000" y="1828800"/>
            <a:ext cx="8382000" cy="3733800"/>
          </a:xfrm>
        </p:spPr>
        <p:txBody>
          <a:bodyPr>
            <a:noAutofit/>
          </a:bodyPr>
          <a:lstStyle/>
          <a:p>
            <a:pPr marL="0" indent="0">
              <a:buNone/>
            </a:pPr>
            <a:r>
              <a:rPr lang="en-CA" sz="2000" dirty="0"/>
              <a:t>At the end of this program, participants will be able to:</a:t>
            </a:r>
          </a:p>
          <a:p>
            <a:endParaRPr lang="en-CA" sz="2000" dirty="0"/>
          </a:p>
          <a:p>
            <a:pPr marL="285750" indent="-285750"/>
            <a:r>
              <a:rPr lang="en-CA" sz="2000" dirty="0"/>
              <a:t>identify the sections of the IBC 2012 and 2015 that cover testing and labeling of fire rated doors</a:t>
            </a:r>
          </a:p>
          <a:p>
            <a:pPr marL="285750" indent="-285750"/>
            <a:endParaRPr lang="en-CA" sz="2000" dirty="0"/>
          </a:p>
          <a:p>
            <a:pPr marL="285750" indent="-285750"/>
            <a:r>
              <a:rPr lang="en-CA" sz="2000" dirty="0"/>
              <a:t>recall the different types of testing and rating, positive pressure, temperature rise, and smoke and draft doors</a:t>
            </a:r>
          </a:p>
          <a:p>
            <a:pPr marL="285750" indent="-285750"/>
            <a:endParaRPr lang="en-CA" sz="2000" dirty="0"/>
          </a:p>
          <a:p>
            <a:pPr marL="285750" indent="-285750"/>
            <a:r>
              <a:rPr lang="en-CA" sz="2000" dirty="0"/>
              <a:t>recall the different types of egress enclosure, i.e., fire barrier, smoke partition, smoke barrier, horizontal exit</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3</a:t>
            </a:fld>
            <a:r>
              <a:rPr lang="en-US" dirty="0"/>
              <a:t> of 45</a:t>
            </a:r>
          </a:p>
        </p:txBody>
      </p:sp>
    </p:spTree>
    <p:extLst>
      <p:ext uri="{BB962C8B-B14F-4D97-AF65-F5344CB8AC3E}">
        <p14:creationId xmlns:p14="http://schemas.microsoft.com/office/powerpoint/2010/main" val="336691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Elevator Lobby Alternative</a:t>
            </a:r>
          </a:p>
        </p:txBody>
      </p:sp>
      <p:sp>
        <p:nvSpPr>
          <p:cNvPr id="3" name="Content Placeholder 2"/>
          <p:cNvSpPr>
            <a:spLocks noGrp="1"/>
          </p:cNvSpPr>
          <p:nvPr>
            <p:ph sz="half" idx="1"/>
          </p:nvPr>
        </p:nvSpPr>
        <p:spPr>
          <a:xfrm>
            <a:off x="380999" y="1447800"/>
            <a:ext cx="4294032" cy="4724400"/>
          </a:xfrm>
        </p:spPr>
        <p:txBody>
          <a:bodyPr/>
          <a:lstStyle/>
          <a:p>
            <a:r>
              <a:rPr lang="en-CA" dirty="0"/>
              <a:t>Lobby not required where additional doors are provided at each elevator hoistway door opening. </a:t>
            </a:r>
            <a:br>
              <a:rPr lang="en-CA" dirty="0"/>
            </a:br>
            <a:r>
              <a:rPr lang="en-CA" sz="2000" dirty="0"/>
              <a:t>(IBC 2015 3006.3)</a:t>
            </a:r>
          </a:p>
          <a:p>
            <a:pPr marL="0" indent="0">
              <a:buNone/>
            </a:pPr>
            <a:endParaRPr lang="en-CA" dirty="0"/>
          </a:p>
          <a:p>
            <a:r>
              <a:rPr lang="en-CA" dirty="0"/>
              <a:t>Doors must be openable from car side without a key, tool, special knowledge or effort. </a:t>
            </a:r>
            <a:br>
              <a:rPr lang="en-CA" dirty="0"/>
            </a:br>
            <a:r>
              <a:rPr lang="en-CA" sz="2000" dirty="0"/>
              <a:t>(IBC 2012 &amp; 2015 3002.6)</a:t>
            </a:r>
          </a:p>
        </p:txBody>
      </p:sp>
      <p:sp>
        <p:nvSpPr>
          <p:cNvPr id="4" name="Line 3"/>
          <p:cNvSpPr>
            <a:spLocks noChangeShapeType="1"/>
          </p:cNvSpPr>
          <p:nvPr/>
        </p:nvSpPr>
        <p:spPr bwMode="auto">
          <a:xfrm flipH="1">
            <a:off x="4876800" y="1444752"/>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444752"/>
            <a:ext cx="3545586" cy="4727448"/>
          </a:xfrm>
          <a:prstGeom prst="rect">
            <a:avLst/>
          </a:prstGeom>
        </p:spPr>
      </p:pic>
      <p:sp>
        <p:nvSpPr>
          <p:cNvPr id="7" name="Date Placeholder 6"/>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30</a:t>
            </a:fld>
            <a:r>
              <a:rPr lang="en-US" dirty="0"/>
              <a:t> of 45</a:t>
            </a:r>
          </a:p>
        </p:txBody>
      </p:sp>
    </p:spTree>
    <p:extLst>
      <p:ext uri="{BB962C8B-B14F-4D97-AF65-F5344CB8AC3E}">
        <p14:creationId xmlns:p14="http://schemas.microsoft.com/office/powerpoint/2010/main" val="290928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Smoke Barriers and Elevator Lobbies</a:t>
            </a:r>
            <a:endParaRPr lang="en-US" dirty="0"/>
          </a:p>
        </p:txBody>
      </p:sp>
      <p:sp>
        <p:nvSpPr>
          <p:cNvPr id="3" name="Content Placeholder 2"/>
          <p:cNvSpPr>
            <a:spLocks noGrp="1"/>
          </p:cNvSpPr>
          <p:nvPr>
            <p:ph sz="half" idx="1"/>
          </p:nvPr>
        </p:nvSpPr>
        <p:spPr>
          <a:xfrm>
            <a:off x="381000" y="1447800"/>
            <a:ext cx="8382000" cy="1219200"/>
          </a:xfrm>
        </p:spPr>
        <p:txBody>
          <a:bodyPr>
            <a:normAutofit/>
          </a:bodyPr>
          <a:lstStyle/>
          <a:p>
            <a:r>
              <a:rPr lang="en-CA" dirty="0"/>
              <a:t>Elevator lobby or additional protection in front of elevator hoistway required in all multi-story buildings regardless of the number of stories. </a:t>
            </a:r>
            <a:r>
              <a:rPr lang="en-CA" sz="2000" dirty="0"/>
              <a:t>(IBC 2012 711.9)</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819399"/>
            <a:ext cx="4903851" cy="2773163"/>
          </a:xfrm>
          <a:prstGeom prst="rect">
            <a:avLst/>
          </a:prstGeom>
        </p:spPr>
      </p:pic>
      <p:sp>
        <p:nvSpPr>
          <p:cNvPr id="6" name="Date Placeholder 5"/>
          <p:cNvSpPr>
            <a:spLocks noGrp="1"/>
          </p:cNvSpPr>
          <p:nvPr>
            <p:ph type="dt" sz="half" idx="10"/>
          </p:nvPr>
        </p:nvSpPr>
        <p:spPr/>
        <p:txBody>
          <a:bodyPr/>
          <a:lstStyle/>
          <a:p>
            <a:r>
              <a:rPr lang="en-US"/>
              <a:t>©2017</a:t>
            </a:r>
            <a:endParaRPr lang="en-CA" dirty="0"/>
          </a:p>
        </p:txBody>
      </p:sp>
      <p:sp>
        <p:nvSpPr>
          <p:cNvPr id="10" name="Slide Number Placeholder 9"/>
          <p:cNvSpPr>
            <a:spLocks noGrp="1"/>
          </p:cNvSpPr>
          <p:nvPr>
            <p:ph type="sldNum" sz="quarter" idx="12"/>
          </p:nvPr>
        </p:nvSpPr>
        <p:spPr/>
        <p:txBody>
          <a:bodyPr/>
          <a:lstStyle/>
          <a:p>
            <a:r>
              <a:rPr lang="en-US" dirty="0"/>
              <a:t>Slide </a:t>
            </a:r>
            <a:fld id="{A9FFEDE7-9777-4B48-9868-0D29CA5FAC02}" type="slidenum">
              <a:rPr lang="en-US" smtClean="0"/>
              <a:pPr/>
              <a:t>31</a:t>
            </a:fld>
            <a:r>
              <a:rPr lang="en-US" dirty="0"/>
              <a:t> of 45</a:t>
            </a:r>
          </a:p>
        </p:txBody>
      </p:sp>
    </p:spTree>
    <p:extLst>
      <p:ext uri="{BB962C8B-B14F-4D97-AF65-F5344CB8AC3E}">
        <p14:creationId xmlns:p14="http://schemas.microsoft.com/office/powerpoint/2010/main" val="3724865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Smoke Partitions</a:t>
            </a:r>
          </a:p>
        </p:txBody>
      </p:sp>
      <p:sp>
        <p:nvSpPr>
          <p:cNvPr id="3" name="Content Placeholder 2"/>
          <p:cNvSpPr>
            <a:spLocks noGrp="1"/>
          </p:cNvSpPr>
          <p:nvPr>
            <p:ph sz="half" idx="1"/>
          </p:nvPr>
        </p:nvSpPr>
        <p:spPr>
          <a:xfrm>
            <a:off x="381000" y="1447800"/>
            <a:ext cx="8458200" cy="3124200"/>
          </a:xfrm>
        </p:spPr>
        <p:txBody>
          <a:bodyPr/>
          <a:lstStyle/>
          <a:p>
            <a:r>
              <a:rPr lang="en-CA" dirty="0"/>
              <a:t>Smoke partitions not required to have a fire resistance rating. </a:t>
            </a:r>
          </a:p>
          <a:p>
            <a:endParaRPr lang="en-CA" dirty="0"/>
          </a:p>
          <a:p>
            <a:r>
              <a:rPr lang="en-CA" dirty="0"/>
              <a:t>Doors in smoke partitions must be smoke and draft control rated and self-closing. </a:t>
            </a:r>
            <a:r>
              <a:rPr lang="en-CA" sz="2000" dirty="0"/>
              <a:t>(IBC 2012 &amp; 2015 710.5.2.2 &amp; 710.5.2.3)</a:t>
            </a:r>
          </a:p>
          <a:p>
            <a:endParaRPr lang="en-CA" dirty="0"/>
          </a:p>
          <a:p>
            <a:r>
              <a:rPr lang="en-CA" dirty="0"/>
              <a:t>The maximum length of time from alarm notification to actual release of the smoke door must be 10 seconds. </a:t>
            </a:r>
            <a:br>
              <a:rPr lang="en-CA" dirty="0"/>
            </a:br>
            <a:r>
              <a:rPr lang="en-CA" sz="2000" dirty="0"/>
              <a:t>(IBC 2012 &amp; 2015 716.5.9.3)</a:t>
            </a:r>
            <a:endParaRPr lang="en-CA" dirty="0"/>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32</a:t>
            </a:fld>
            <a:r>
              <a:rPr lang="en-US" dirty="0"/>
              <a:t> of 45</a:t>
            </a:r>
          </a:p>
        </p:txBody>
      </p:sp>
    </p:spTree>
    <p:extLst>
      <p:ext uri="{BB962C8B-B14F-4D97-AF65-F5344CB8AC3E}">
        <p14:creationId xmlns:p14="http://schemas.microsoft.com/office/powerpoint/2010/main" val="4172356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Door Operation</a:t>
            </a:r>
          </a:p>
        </p:txBody>
      </p:sp>
      <p:pic>
        <p:nvPicPr>
          <p:cNvPr id="4"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6457" b="6923"/>
          <a:stretch/>
        </p:blipFill>
        <p:spPr>
          <a:xfrm>
            <a:off x="1873025" y="1485900"/>
            <a:ext cx="5378900" cy="3200400"/>
          </a:xfrm>
        </p:spPr>
      </p:pic>
      <p:sp>
        <p:nvSpPr>
          <p:cNvPr id="5" name="Date Placeholder 4"/>
          <p:cNvSpPr>
            <a:spLocks noGrp="1"/>
          </p:cNvSpPr>
          <p:nvPr>
            <p:ph type="dt" sz="half" idx="10"/>
          </p:nvPr>
        </p:nvSpPr>
        <p:spPr/>
        <p:txBody>
          <a:bodyPr/>
          <a:lstStyle/>
          <a:p>
            <a:r>
              <a:rPr lang="en-US"/>
              <a:t>©2017</a:t>
            </a:r>
            <a:endParaRPr lang="en-CA" dirty="0"/>
          </a:p>
        </p:txBody>
      </p:sp>
      <p:sp>
        <p:nvSpPr>
          <p:cNvPr id="8" name="Slide Number Placeholder 7"/>
          <p:cNvSpPr>
            <a:spLocks noGrp="1"/>
          </p:cNvSpPr>
          <p:nvPr>
            <p:ph type="sldNum" sz="quarter" idx="12"/>
          </p:nvPr>
        </p:nvSpPr>
        <p:spPr/>
        <p:txBody>
          <a:bodyPr/>
          <a:lstStyle/>
          <a:p>
            <a:r>
              <a:rPr lang="en-US" dirty="0"/>
              <a:t>Slide </a:t>
            </a:r>
            <a:fld id="{A9FFEDE7-9777-4B48-9868-0D29CA5FAC02}" type="slidenum">
              <a:rPr lang="en-US" smtClean="0"/>
              <a:pPr/>
              <a:t>33</a:t>
            </a:fld>
            <a:r>
              <a:rPr lang="en-US" dirty="0"/>
              <a:t> of 45</a:t>
            </a:r>
          </a:p>
        </p:txBody>
      </p:sp>
    </p:spTree>
    <p:extLst>
      <p:ext uri="{BB962C8B-B14F-4D97-AF65-F5344CB8AC3E}">
        <p14:creationId xmlns:p14="http://schemas.microsoft.com/office/powerpoint/2010/main" val="466568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Rated Door Closers</a:t>
            </a:r>
          </a:p>
        </p:txBody>
      </p:sp>
      <p:sp>
        <p:nvSpPr>
          <p:cNvPr id="3" name="Content Placeholder 2"/>
          <p:cNvSpPr>
            <a:spLocks noGrp="1"/>
          </p:cNvSpPr>
          <p:nvPr>
            <p:ph sz="half" idx="1"/>
          </p:nvPr>
        </p:nvSpPr>
        <p:spPr/>
        <p:txBody>
          <a:bodyPr/>
          <a:lstStyle/>
          <a:p>
            <a:r>
              <a:rPr lang="en-CA" dirty="0"/>
              <a:t>All fire rated assemblies must be self-closing and/or self-latching. </a:t>
            </a:r>
            <a:r>
              <a:rPr lang="en-CA" sz="2000" dirty="0"/>
              <a:t>(NFPA 80, IBC 2012 &amp; 2015 Section 716.5.9)</a:t>
            </a:r>
          </a:p>
          <a:p>
            <a:endParaRPr lang="en-CA" dirty="0"/>
          </a:p>
          <a:p>
            <a:r>
              <a:rPr lang="en-CA" dirty="0"/>
              <a:t>Self-closing door has a door closer, no hold-open.</a:t>
            </a:r>
          </a:p>
          <a:p>
            <a:endParaRPr lang="en-CA" dirty="0"/>
          </a:p>
          <a:p>
            <a:r>
              <a:rPr lang="en-CA" dirty="0"/>
              <a:t>Automatic closing door (smoke activated door) is held open electronically and must release upon actuation of the building’s fire/smoke alarm system. Then it becomes self-closing.       </a:t>
            </a:r>
            <a:r>
              <a:rPr lang="en-CA" sz="2000" dirty="0"/>
              <a:t>(IBC 2012 &amp; 2015 716.5.9.3)</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34</a:t>
            </a:fld>
            <a:r>
              <a:rPr lang="en-US" dirty="0"/>
              <a:t> of 45</a:t>
            </a:r>
          </a:p>
        </p:txBody>
      </p:sp>
    </p:spTree>
    <p:extLst>
      <p:ext uri="{BB962C8B-B14F-4D97-AF65-F5344CB8AC3E}">
        <p14:creationId xmlns:p14="http://schemas.microsoft.com/office/powerpoint/2010/main" val="3913915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Smoke Activated Doors</a:t>
            </a:r>
          </a:p>
        </p:txBody>
      </p:sp>
      <p:sp>
        <p:nvSpPr>
          <p:cNvPr id="3" name="Content Placeholder 2"/>
          <p:cNvSpPr>
            <a:spLocks noGrp="1"/>
          </p:cNvSpPr>
          <p:nvPr>
            <p:ph sz="half" idx="1"/>
          </p:nvPr>
        </p:nvSpPr>
        <p:spPr>
          <a:xfrm>
            <a:off x="381000" y="1447800"/>
            <a:ext cx="8382000" cy="3276600"/>
          </a:xfrm>
        </p:spPr>
        <p:txBody>
          <a:bodyPr/>
          <a:lstStyle/>
          <a:p>
            <a:r>
              <a:rPr lang="en-CA" dirty="0"/>
              <a:t>Locations:</a:t>
            </a:r>
          </a:p>
          <a:p>
            <a:pPr lvl="1"/>
            <a:r>
              <a:rPr lang="en-CA" sz="1800" dirty="0"/>
              <a:t>doors installed across a corridor</a:t>
            </a:r>
          </a:p>
          <a:p>
            <a:pPr lvl="1"/>
            <a:r>
              <a:rPr lang="en-CA" sz="1800" dirty="0"/>
              <a:t>doors that protect openings in exits or corridors required to be of fire resistance rated construction or in walls that are capable of resisting the passage of smoke</a:t>
            </a:r>
          </a:p>
          <a:p>
            <a:pPr marL="685800" lvl="1"/>
            <a:r>
              <a:rPr lang="en-CA" sz="1800" dirty="0"/>
              <a:t>doors in smoke barriers, fire partitions, fire walls, shaft enclosures</a:t>
            </a:r>
          </a:p>
          <a:p>
            <a:pPr marL="685800" lvl="1"/>
            <a:r>
              <a:rPr lang="en-CA" sz="1800" dirty="0"/>
              <a:t>doors in refuse and laundry chutes and access and termination rooms</a:t>
            </a:r>
          </a:p>
          <a:p>
            <a:pPr marL="685800" lvl="1"/>
            <a:r>
              <a:rPr lang="en-CA" sz="1800" dirty="0"/>
              <a:t>certain doors in underground buildings including walls for compartmentation and elevator lobby walls, and</a:t>
            </a:r>
          </a:p>
          <a:p>
            <a:pPr marL="685800" lvl="1"/>
            <a:r>
              <a:rPr lang="en-CA" sz="1800" dirty="0"/>
              <a:t>doors in smoke partitions.</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35</a:t>
            </a:fld>
            <a:r>
              <a:rPr lang="en-US" dirty="0"/>
              <a:t> of 45</a:t>
            </a:r>
          </a:p>
        </p:txBody>
      </p:sp>
    </p:spTree>
    <p:extLst>
      <p:ext uri="{BB962C8B-B14F-4D97-AF65-F5344CB8AC3E}">
        <p14:creationId xmlns:p14="http://schemas.microsoft.com/office/powerpoint/2010/main" val="2508869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Smoke Partition Doors</a:t>
            </a:r>
          </a:p>
        </p:txBody>
      </p:sp>
      <p:sp>
        <p:nvSpPr>
          <p:cNvPr id="3" name="Content Placeholder 2"/>
          <p:cNvSpPr>
            <a:spLocks noGrp="1"/>
          </p:cNvSpPr>
          <p:nvPr>
            <p:ph sz="half" idx="1"/>
          </p:nvPr>
        </p:nvSpPr>
        <p:spPr>
          <a:xfrm>
            <a:off x="381000" y="1447800"/>
            <a:ext cx="4114800" cy="4724400"/>
          </a:xfrm>
        </p:spPr>
        <p:txBody>
          <a:bodyPr/>
          <a:lstStyle/>
          <a:p>
            <a:r>
              <a:rPr lang="en-CA" dirty="0"/>
              <a:t>Must be self-closing and self-latching 	         </a:t>
            </a:r>
            <a:r>
              <a:rPr lang="en-CA" sz="2000" dirty="0"/>
              <a:t>(IBC 2012 &amp; 2015 710.5.2.3)</a:t>
            </a:r>
          </a:p>
        </p:txBody>
      </p:sp>
      <p:sp>
        <p:nvSpPr>
          <p:cNvPr id="4" name="Line 3"/>
          <p:cNvSpPr>
            <a:spLocks noChangeShapeType="1"/>
          </p:cNvSpPr>
          <p:nvPr/>
        </p:nvSpPr>
        <p:spPr bwMode="auto">
          <a:xfrm flipH="1">
            <a:off x="4495800" y="1444751"/>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884" r="12023"/>
          <a:stretch/>
        </p:blipFill>
        <p:spPr>
          <a:xfrm>
            <a:off x="4939937" y="1444751"/>
            <a:ext cx="3749040" cy="3554134"/>
          </a:xfrm>
          <a:prstGeom prst="rect">
            <a:avLst/>
          </a:prstGeom>
        </p:spPr>
      </p:pic>
      <p:sp>
        <p:nvSpPr>
          <p:cNvPr id="7" name="Date Placeholder 6"/>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36</a:t>
            </a:fld>
            <a:r>
              <a:rPr lang="en-US" dirty="0"/>
              <a:t> of 45</a:t>
            </a:r>
          </a:p>
        </p:txBody>
      </p:sp>
    </p:spTree>
    <p:extLst>
      <p:ext uri="{BB962C8B-B14F-4D97-AF65-F5344CB8AC3E}">
        <p14:creationId xmlns:p14="http://schemas.microsoft.com/office/powerpoint/2010/main" val="4212729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Horizontal Exits</a:t>
            </a:r>
          </a:p>
        </p:txBody>
      </p:sp>
      <p:sp>
        <p:nvSpPr>
          <p:cNvPr id="3" name="Content Placeholder 2"/>
          <p:cNvSpPr>
            <a:spLocks noGrp="1"/>
          </p:cNvSpPr>
          <p:nvPr>
            <p:ph sz="half" idx="1"/>
          </p:nvPr>
        </p:nvSpPr>
        <p:spPr>
          <a:xfrm>
            <a:off x="381000" y="1447800"/>
            <a:ext cx="3581400" cy="4724400"/>
          </a:xfrm>
        </p:spPr>
        <p:txBody>
          <a:bodyPr/>
          <a:lstStyle/>
          <a:p>
            <a:r>
              <a:rPr lang="en-CA" dirty="0"/>
              <a:t>Require self-closing or automatic-closing doors. </a:t>
            </a:r>
            <a:r>
              <a:rPr lang="en-CA" sz="2000" dirty="0"/>
              <a:t>(IBC 2012 1025.3 - IBC 2015 1026.3)</a:t>
            </a:r>
          </a:p>
        </p:txBody>
      </p:sp>
      <p:sp>
        <p:nvSpPr>
          <p:cNvPr id="4" name="Line 3"/>
          <p:cNvSpPr>
            <a:spLocks noChangeShapeType="1"/>
          </p:cNvSpPr>
          <p:nvPr/>
        </p:nvSpPr>
        <p:spPr bwMode="auto">
          <a:xfrm flipH="1">
            <a:off x="4038600" y="1371600"/>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067"/>
          <a:stretch/>
        </p:blipFill>
        <p:spPr>
          <a:xfrm>
            <a:off x="4419600" y="1444753"/>
            <a:ext cx="4263390" cy="3210031"/>
          </a:xfrm>
          <a:prstGeom prst="rect">
            <a:avLst/>
          </a:prstGeom>
        </p:spPr>
      </p:pic>
      <p:sp>
        <p:nvSpPr>
          <p:cNvPr id="7" name="Date Placeholder 6"/>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37</a:t>
            </a:fld>
            <a:r>
              <a:rPr lang="en-US" dirty="0"/>
              <a:t> of 45</a:t>
            </a:r>
          </a:p>
        </p:txBody>
      </p:sp>
    </p:spTree>
    <p:extLst>
      <p:ext uri="{BB962C8B-B14F-4D97-AF65-F5344CB8AC3E}">
        <p14:creationId xmlns:p14="http://schemas.microsoft.com/office/powerpoint/2010/main" val="2155199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Egress Door Operation</a:t>
            </a:r>
          </a:p>
        </p:txBody>
      </p:sp>
      <p:sp>
        <p:nvSpPr>
          <p:cNvPr id="3" name="Content Placeholder 2"/>
          <p:cNvSpPr>
            <a:spLocks noGrp="1"/>
          </p:cNvSpPr>
          <p:nvPr>
            <p:ph sz="half" idx="1"/>
          </p:nvPr>
        </p:nvSpPr>
        <p:spPr/>
        <p:txBody>
          <a:bodyPr/>
          <a:lstStyle/>
          <a:p>
            <a:r>
              <a:rPr lang="en-CA" dirty="0"/>
              <a:t>Egress doors must be readily openable from the egress side without the use of a key or special knowledge or effort. </a:t>
            </a:r>
          </a:p>
          <a:p>
            <a:endParaRPr lang="en-CA" dirty="0"/>
          </a:p>
          <a:p>
            <a:r>
              <a:rPr lang="en-CA" dirty="0"/>
              <a:t>Maximum unlatching force of panic hardware shall not exceed 15 pounds (67 N). </a:t>
            </a:r>
            <a:r>
              <a:rPr lang="en-CA" sz="2000" dirty="0"/>
              <a:t>(IBC 2012 1008.1.3 - IBC 2015 1010.1.3)</a:t>
            </a:r>
            <a:endParaRPr lang="en-US" sz="2000" dirty="0"/>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38</a:t>
            </a:fld>
            <a:r>
              <a:rPr lang="en-US" dirty="0"/>
              <a:t> of 45</a:t>
            </a:r>
          </a:p>
        </p:txBody>
      </p:sp>
    </p:spTree>
    <p:extLst>
      <p:ext uri="{BB962C8B-B14F-4D97-AF65-F5344CB8AC3E}">
        <p14:creationId xmlns:p14="http://schemas.microsoft.com/office/powerpoint/2010/main" val="2325928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Egress Door Opening Force</a:t>
            </a:r>
          </a:p>
        </p:txBody>
      </p:sp>
      <p:sp>
        <p:nvSpPr>
          <p:cNvPr id="3" name="Content Placeholder 2"/>
          <p:cNvSpPr>
            <a:spLocks noGrp="1"/>
          </p:cNvSpPr>
          <p:nvPr>
            <p:ph sz="half" idx="1"/>
          </p:nvPr>
        </p:nvSpPr>
        <p:spPr>
          <a:xfrm>
            <a:off x="381000" y="1447800"/>
            <a:ext cx="8382000" cy="4876800"/>
          </a:xfrm>
        </p:spPr>
        <p:txBody>
          <a:bodyPr>
            <a:normAutofit/>
          </a:bodyPr>
          <a:lstStyle/>
          <a:p>
            <a:r>
              <a:rPr lang="en-CA" sz="2000" dirty="0"/>
              <a:t>Pushing or pulling force for interior swinging egress doors other than fire doors, not to exceed five pounds (22N).</a:t>
            </a:r>
            <a:br>
              <a:rPr lang="en-CA" sz="2000" dirty="0"/>
            </a:br>
            <a:r>
              <a:rPr lang="en-CA" sz="2000" dirty="0"/>
              <a:t>(IBC 2012 1008.1.3 - IBC 2015 1010.1.3)</a:t>
            </a:r>
          </a:p>
          <a:p>
            <a:endParaRPr lang="en-CA" sz="2000" dirty="0"/>
          </a:p>
          <a:p>
            <a:r>
              <a:rPr lang="en-US" sz="2000" dirty="0">
                <a:solidFill>
                  <a:schemeClr val="tx1"/>
                </a:solidFill>
              </a:rPr>
              <a:t>For other swinging doors, as well as sliding and folding doors, the door latch shall release when subjected to a 15-pound (67 N) force, The door shall be set in motion when subject to a 30-pound (133 N) force The door shall swing to a full-open position when subject to a 15-pound (67 N) force.</a:t>
            </a:r>
            <a:br>
              <a:rPr lang="en-US" sz="2000" dirty="0">
                <a:solidFill>
                  <a:schemeClr val="tx1"/>
                </a:solidFill>
              </a:rPr>
            </a:br>
            <a:r>
              <a:rPr lang="en-CA" sz="2000" dirty="0"/>
              <a:t>(IBC 2012 1008.1.3 - IBC 2015 1010.1.3)</a:t>
            </a:r>
          </a:p>
          <a:p>
            <a:endParaRPr lang="en-CA" sz="2000" dirty="0"/>
          </a:p>
          <a:p>
            <a:pPr>
              <a:defRPr/>
            </a:pPr>
            <a:r>
              <a:rPr lang="en-CA" sz="2000" dirty="0"/>
              <a:t>Fire Doors shall have a minimum opening force allowable by appropriate administrative authority.</a:t>
            </a:r>
            <a:br>
              <a:rPr lang="en-CA" sz="2000" dirty="0"/>
            </a:br>
            <a:r>
              <a:rPr lang="en-CA" sz="2000" dirty="0"/>
              <a:t>(ADA 2010 Guidelines 404.2.9)</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39</a:t>
            </a:fld>
            <a:r>
              <a:rPr lang="en-US" dirty="0"/>
              <a:t> of 45</a:t>
            </a:r>
          </a:p>
        </p:txBody>
      </p:sp>
    </p:spTree>
    <p:extLst>
      <p:ext uri="{BB962C8B-B14F-4D97-AF65-F5344CB8AC3E}">
        <p14:creationId xmlns:p14="http://schemas.microsoft.com/office/powerpoint/2010/main" val="2740194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Fire Rated Doors</a:t>
            </a:r>
          </a:p>
        </p:txBody>
      </p:sp>
      <p:sp>
        <p:nvSpPr>
          <p:cNvPr id="3" name="Content Placeholder 2"/>
          <p:cNvSpPr>
            <a:spLocks noGrp="1"/>
          </p:cNvSpPr>
          <p:nvPr>
            <p:ph sz="half" idx="1"/>
          </p:nvPr>
        </p:nvSpPr>
        <p:spPr>
          <a:xfrm>
            <a:off x="381000" y="1447800"/>
            <a:ext cx="8305800" cy="4724400"/>
          </a:xfrm>
        </p:spPr>
        <p:txBody>
          <a:bodyPr/>
          <a:lstStyle/>
          <a:p>
            <a:r>
              <a:rPr lang="en-CA" dirty="0"/>
              <a:t>Maintain integrity of fire rated enclosure</a:t>
            </a:r>
          </a:p>
          <a:p>
            <a:endParaRPr lang="en-CA" sz="1600" dirty="0"/>
          </a:p>
          <a:p>
            <a:r>
              <a:rPr lang="en-CA" dirty="0"/>
              <a:t>NFPA, ADA and IBC</a:t>
            </a:r>
          </a:p>
          <a:p>
            <a:endParaRPr lang="en-CA" dirty="0"/>
          </a:p>
        </p:txBody>
      </p:sp>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2546" r="2426"/>
          <a:stretch/>
        </p:blipFill>
        <p:spPr>
          <a:xfrm>
            <a:off x="1752599" y="2687763"/>
            <a:ext cx="5362421" cy="3179637"/>
          </a:xfrm>
          <a:prstGeom prst="rect">
            <a:avLst/>
          </a:prstGeom>
        </p:spPr>
      </p:pic>
      <p:sp>
        <p:nvSpPr>
          <p:cNvPr id="5" name="Date Placeholder 4"/>
          <p:cNvSpPr>
            <a:spLocks noGrp="1"/>
          </p:cNvSpPr>
          <p:nvPr>
            <p:ph type="dt" sz="half" idx="10"/>
          </p:nvPr>
        </p:nvSpPr>
        <p:spPr/>
        <p:txBody>
          <a:bodyPr/>
          <a:lstStyle/>
          <a:p>
            <a:r>
              <a:rPr lang="en-US"/>
              <a:t>©2017</a:t>
            </a:r>
            <a:endParaRPr lang="en-CA" dirty="0"/>
          </a:p>
        </p:txBody>
      </p:sp>
      <p:sp>
        <p:nvSpPr>
          <p:cNvPr id="10" name="Slide Number Placeholder 9"/>
          <p:cNvSpPr>
            <a:spLocks noGrp="1"/>
          </p:cNvSpPr>
          <p:nvPr>
            <p:ph type="sldNum" sz="quarter" idx="12"/>
          </p:nvPr>
        </p:nvSpPr>
        <p:spPr/>
        <p:txBody>
          <a:bodyPr/>
          <a:lstStyle/>
          <a:p>
            <a:r>
              <a:rPr lang="en-US" dirty="0"/>
              <a:t>Slide </a:t>
            </a:r>
            <a:fld id="{A9FFEDE7-9777-4B48-9868-0D29CA5FAC02}" type="slidenum">
              <a:rPr lang="en-US" smtClean="0"/>
              <a:pPr/>
              <a:t>4</a:t>
            </a:fld>
            <a:r>
              <a:rPr lang="en-US" dirty="0"/>
              <a:t> of 45</a:t>
            </a:r>
          </a:p>
        </p:txBody>
      </p:sp>
    </p:spTree>
    <p:extLst>
      <p:ext uri="{BB962C8B-B14F-4D97-AF65-F5344CB8AC3E}">
        <p14:creationId xmlns:p14="http://schemas.microsoft.com/office/powerpoint/2010/main" val="1250272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Door Glazing</a:t>
            </a:r>
          </a:p>
        </p:txBody>
      </p:sp>
      <p:sp>
        <p:nvSpPr>
          <p:cNvPr id="3" name="Content Placeholder 2"/>
          <p:cNvSpPr>
            <a:spLocks noGrp="1"/>
          </p:cNvSpPr>
          <p:nvPr>
            <p:ph sz="half" idx="1"/>
          </p:nvPr>
        </p:nvSpPr>
        <p:spPr/>
        <p:txBody>
          <a:bodyPr/>
          <a:lstStyle/>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397" b="6029"/>
          <a:stretch/>
        </p:blipFill>
        <p:spPr>
          <a:xfrm>
            <a:off x="1369865" y="838200"/>
            <a:ext cx="6400800" cy="3810000"/>
          </a:xfrm>
          <a:prstGeom prst="rect">
            <a:avLst/>
          </a:prstGeom>
        </p:spPr>
      </p:pic>
      <p:sp>
        <p:nvSpPr>
          <p:cNvPr id="6" name="Date Placeholder 5"/>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40</a:t>
            </a:fld>
            <a:r>
              <a:rPr lang="en-US" dirty="0"/>
              <a:t> of 45</a:t>
            </a:r>
          </a:p>
        </p:txBody>
      </p:sp>
    </p:spTree>
    <p:extLst>
      <p:ext uri="{BB962C8B-B14F-4D97-AF65-F5344CB8AC3E}">
        <p14:creationId xmlns:p14="http://schemas.microsoft.com/office/powerpoint/2010/main" val="343356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Wired Glass</a:t>
            </a:r>
          </a:p>
        </p:txBody>
      </p:sp>
      <p:sp>
        <p:nvSpPr>
          <p:cNvPr id="3" name="Content Placeholder 2"/>
          <p:cNvSpPr>
            <a:spLocks noGrp="1"/>
          </p:cNvSpPr>
          <p:nvPr>
            <p:ph sz="half" idx="1"/>
          </p:nvPr>
        </p:nvSpPr>
        <p:spPr>
          <a:xfrm>
            <a:off x="381000" y="1447800"/>
            <a:ext cx="4038600" cy="4724400"/>
          </a:xfrm>
        </p:spPr>
        <p:txBody>
          <a:bodyPr>
            <a:normAutofit fontScale="85000" lnSpcReduction="20000"/>
          </a:bodyPr>
          <a:lstStyle/>
          <a:p>
            <a:r>
              <a:rPr lang="en-CA" dirty="0"/>
              <a:t>Used to be the most common glass used in fire rated door </a:t>
            </a:r>
            <a:r>
              <a:rPr lang="en-CA" dirty="0" err="1"/>
              <a:t>lites</a:t>
            </a:r>
            <a:r>
              <a:rPr lang="en-CA" dirty="0"/>
              <a:t>.</a:t>
            </a:r>
          </a:p>
          <a:p>
            <a:endParaRPr lang="en-CA" sz="800" dirty="0"/>
          </a:p>
          <a:p>
            <a:r>
              <a:rPr lang="en-CA" dirty="0"/>
              <a:t>Must be impact rated.            </a:t>
            </a:r>
            <a:r>
              <a:rPr lang="en-CA" sz="2000" dirty="0"/>
              <a:t>(IBC 2012 &amp; 2015 2406.4.1)</a:t>
            </a:r>
          </a:p>
          <a:p>
            <a:pPr marL="0" indent="0">
              <a:buNone/>
            </a:pPr>
            <a:endParaRPr lang="en-CA" sz="800" dirty="0"/>
          </a:p>
          <a:p>
            <a:r>
              <a:rPr lang="en-CA" dirty="0"/>
              <a:t>Glazing in all fixed and operable panels of swinging, sliding and bifold doors shall be considered a hazardous location.</a:t>
            </a:r>
          </a:p>
          <a:p>
            <a:endParaRPr lang="en-CA" sz="900" dirty="0"/>
          </a:p>
          <a:p>
            <a:r>
              <a:rPr lang="en-CA" dirty="0"/>
              <a:t>Markings/Identification – </a:t>
            </a:r>
          </a:p>
          <a:p>
            <a:pPr lvl="1"/>
            <a:r>
              <a:rPr lang="en-CA" dirty="0"/>
              <a:t>D - Meets fire door assembly criteria.</a:t>
            </a:r>
          </a:p>
          <a:p>
            <a:pPr lvl="1"/>
            <a:r>
              <a:rPr lang="en-CA" dirty="0"/>
              <a:t>H - Meets fire door assembly hose stream test.</a:t>
            </a:r>
          </a:p>
          <a:p>
            <a:pPr lvl="1"/>
            <a:r>
              <a:rPr lang="en-CA" dirty="0"/>
              <a:t>T - Meets 450°F temperature rise criteria for 30 minutes.</a:t>
            </a:r>
          </a:p>
        </p:txBody>
      </p:sp>
      <p:sp>
        <p:nvSpPr>
          <p:cNvPr id="4" name="Line 3"/>
          <p:cNvSpPr>
            <a:spLocks noChangeShapeType="1"/>
          </p:cNvSpPr>
          <p:nvPr/>
        </p:nvSpPr>
        <p:spPr bwMode="auto">
          <a:xfrm flipH="1">
            <a:off x="4419600" y="1444752"/>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6" name="Picture 5" descr="wire glass.jpg"/>
          <p:cNvPicPr>
            <a:picLocks noChangeAspect="1"/>
          </p:cNvPicPr>
          <p:nvPr/>
        </p:nvPicPr>
        <p:blipFill>
          <a:blip r:embed="rId3" cstate="print"/>
          <a:stretch>
            <a:fillRect/>
          </a:stretch>
        </p:blipFill>
        <p:spPr>
          <a:xfrm>
            <a:off x="4572000" y="1504950"/>
            <a:ext cx="4089400" cy="3067050"/>
          </a:xfrm>
          <a:prstGeom prst="rect">
            <a:avLst/>
          </a:prstGeom>
        </p:spPr>
      </p:pic>
      <p:sp>
        <p:nvSpPr>
          <p:cNvPr id="7" name="Date Placeholder 6"/>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41</a:t>
            </a:fld>
            <a:r>
              <a:rPr lang="en-US" dirty="0"/>
              <a:t> of 45</a:t>
            </a:r>
          </a:p>
        </p:txBody>
      </p:sp>
    </p:spTree>
    <p:extLst>
      <p:ext uri="{BB962C8B-B14F-4D97-AF65-F5344CB8AC3E}">
        <p14:creationId xmlns:p14="http://schemas.microsoft.com/office/powerpoint/2010/main" val="2456094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Glazing Impact Test</a:t>
            </a:r>
          </a:p>
        </p:txBody>
      </p:sp>
      <p:sp>
        <p:nvSpPr>
          <p:cNvPr id="3" name="Content Placeholder 2"/>
          <p:cNvSpPr>
            <a:spLocks noGrp="1"/>
          </p:cNvSpPr>
          <p:nvPr>
            <p:ph sz="half" idx="1"/>
          </p:nvPr>
        </p:nvSpPr>
        <p:spPr>
          <a:xfrm>
            <a:off x="381000" y="1447800"/>
            <a:ext cx="4267200" cy="1143000"/>
          </a:xfrm>
        </p:spPr>
        <p:txBody>
          <a:bodyPr/>
          <a:lstStyle/>
          <a:p>
            <a:r>
              <a:rPr lang="en-CA" dirty="0"/>
              <a:t>Door lite glazing in swinging, sliding and </a:t>
            </a:r>
            <a:r>
              <a:rPr lang="en-CA" dirty="0" err="1"/>
              <a:t>bifold</a:t>
            </a:r>
            <a:r>
              <a:rPr lang="en-CA" dirty="0"/>
              <a:t> doors must pass an impact test.</a:t>
            </a:r>
          </a:p>
        </p:txBody>
      </p:sp>
      <p:sp>
        <p:nvSpPr>
          <p:cNvPr id="4" name="Line 3"/>
          <p:cNvSpPr>
            <a:spLocks noChangeShapeType="1"/>
          </p:cNvSpPr>
          <p:nvPr/>
        </p:nvSpPr>
        <p:spPr bwMode="auto">
          <a:xfrm flipH="1">
            <a:off x="4876800" y="1520952"/>
            <a:ext cx="0" cy="29748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540778"/>
            <a:ext cx="3507105" cy="2906942"/>
          </a:xfrm>
          <a:prstGeom prst="rect">
            <a:avLst/>
          </a:prstGeom>
        </p:spPr>
      </p:pic>
      <p:graphicFrame>
        <p:nvGraphicFramePr>
          <p:cNvPr id="7" name="Table 6"/>
          <p:cNvGraphicFramePr>
            <a:graphicFrameLocks noGrp="1"/>
          </p:cNvGraphicFramePr>
          <p:nvPr/>
        </p:nvGraphicFramePr>
        <p:xfrm>
          <a:off x="461963" y="4852458"/>
          <a:ext cx="8305802" cy="1472142"/>
        </p:xfrm>
        <a:graphic>
          <a:graphicData uri="http://schemas.openxmlformats.org/drawingml/2006/table">
            <a:tbl>
              <a:tblPr firstRow="1" bandRow="1">
                <a:tableStyleId>{5C22544A-7EE6-4342-B048-85BDC9FD1C3A}</a:tableStyleId>
              </a:tblPr>
              <a:tblGrid>
                <a:gridCol w="1591704">
                  <a:extLst>
                    <a:ext uri="{9D8B030D-6E8A-4147-A177-3AD203B41FA5}">
                      <a16:colId xmlns:a16="http://schemas.microsoft.com/office/drawing/2014/main" val="20000"/>
                    </a:ext>
                  </a:extLst>
                </a:gridCol>
                <a:gridCol w="1353081">
                  <a:extLst>
                    <a:ext uri="{9D8B030D-6E8A-4147-A177-3AD203B41FA5}">
                      <a16:colId xmlns:a16="http://schemas.microsoft.com/office/drawing/2014/main" val="20001"/>
                    </a:ext>
                  </a:extLst>
                </a:gridCol>
                <a:gridCol w="679566">
                  <a:extLst>
                    <a:ext uri="{9D8B030D-6E8A-4147-A177-3AD203B41FA5}">
                      <a16:colId xmlns:a16="http://schemas.microsoft.com/office/drawing/2014/main" val="20002"/>
                    </a:ext>
                  </a:extLst>
                </a:gridCol>
                <a:gridCol w="1208117">
                  <a:extLst>
                    <a:ext uri="{9D8B030D-6E8A-4147-A177-3AD203B41FA5}">
                      <a16:colId xmlns:a16="http://schemas.microsoft.com/office/drawing/2014/main" val="20003"/>
                    </a:ext>
                  </a:extLst>
                </a:gridCol>
                <a:gridCol w="1208117">
                  <a:extLst>
                    <a:ext uri="{9D8B030D-6E8A-4147-A177-3AD203B41FA5}">
                      <a16:colId xmlns:a16="http://schemas.microsoft.com/office/drawing/2014/main" val="20004"/>
                    </a:ext>
                  </a:extLst>
                </a:gridCol>
                <a:gridCol w="1283624">
                  <a:extLst>
                    <a:ext uri="{9D8B030D-6E8A-4147-A177-3AD203B41FA5}">
                      <a16:colId xmlns:a16="http://schemas.microsoft.com/office/drawing/2014/main" val="20005"/>
                    </a:ext>
                  </a:extLst>
                </a:gridCol>
                <a:gridCol w="981593">
                  <a:extLst>
                    <a:ext uri="{9D8B030D-6E8A-4147-A177-3AD203B41FA5}">
                      <a16:colId xmlns:a16="http://schemas.microsoft.com/office/drawing/2014/main" val="20006"/>
                    </a:ext>
                  </a:extLst>
                </a:gridCol>
              </a:tblGrid>
              <a:tr h="651298">
                <a:tc>
                  <a:txBody>
                    <a:bodyPr/>
                    <a:lstStyle/>
                    <a:p>
                      <a:pPr algn="ctr"/>
                      <a:r>
                        <a:rPr lang="en-US" sz="1000" dirty="0">
                          <a:latin typeface="Arial" panose="020B0604020202020204" pitchFamily="34" charset="0"/>
                          <a:cs typeface="Arial" panose="020B0604020202020204" pitchFamily="34" charset="0"/>
                        </a:rPr>
                        <a:t>Exposed surface area of one side of one</a:t>
                      </a:r>
                      <a:r>
                        <a:rPr lang="en-US" sz="1000" baseline="0" dirty="0">
                          <a:latin typeface="Arial" panose="020B0604020202020204" pitchFamily="34" charset="0"/>
                          <a:cs typeface="Arial" panose="020B0604020202020204" pitchFamily="34" charset="0"/>
                        </a:rPr>
                        <a:t> lite</a:t>
                      </a:r>
                      <a:endParaRPr lang="en-US" sz="1000" dirty="0">
                        <a:latin typeface="Arial" panose="020B0604020202020204" pitchFamily="34" charset="0"/>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Glazing in</a:t>
                      </a:r>
                      <a:r>
                        <a:rPr lang="en-US" sz="1000" baseline="0" dirty="0">
                          <a:latin typeface="Arial" panose="020B0604020202020204" pitchFamily="34" charset="0"/>
                          <a:cs typeface="Arial" panose="020B0604020202020204" pitchFamily="34" charset="0"/>
                        </a:rPr>
                        <a:t> storm or combination doors</a:t>
                      </a:r>
                      <a:endParaRPr lang="en-US" sz="1000" dirty="0">
                        <a:latin typeface="Arial" panose="020B0604020202020204" pitchFamily="34" charset="0"/>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Glazing in doors</a:t>
                      </a:r>
                    </a:p>
                  </a:txBody>
                  <a:tcPr anchor="ctr"/>
                </a:tc>
                <a:tc>
                  <a:txBody>
                    <a:bodyPr/>
                    <a:lstStyle/>
                    <a:p>
                      <a:pPr algn="ctr"/>
                      <a:r>
                        <a:rPr lang="en-US" sz="1000" dirty="0">
                          <a:latin typeface="Arial" panose="020B0604020202020204" pitchFamily="34" charset="0"/>
                          <a:cs typeface="Arial" panose="020B0604020202020204" pitchFamily="34" charset="0"/>
                        </a:rPr>
                        <a:t>Glazed panels regulated by section 2406.4.3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Glazed panels regulated by section 2406.4.2</a:t>
                      </a:r>
                    </a:p>
                  </a:txBody>
                  <a:tcPr anchor="ctr"/>
                </a:tc>
                <a:tc>
                  <a:txBody>
                    <a:bodyPr/>
                    <a:lstStyle/>
                    <a:p>
                      <a:pPr algn="ctr"/>
                      <a:r>
                        <a:rPr lang="en-US" sz="1000" dirty="0">
                          <a:latin typeface="Arial" panose="020B0604020202020204" pitchFamily="34" charset="0"/>
                          <a:cs typeface="Arial" panose="020B0604020202020204" pitchFamily="34" charset="0"/>
                        </a:rPr>
                        <a:t>Doors and enclosures regulated</a:t>
                      </a:r>
                      <a:r>
                        <a:rPr lang="en-US" sz="1000" baseline="0" dirty="0">
                          <a:latin typeface="Arial" panose="020B0604020202020204" pitchFamily="34" charset="0"/>
                          <a:cs typeface="Arial" panose="020B0604020202020204" pitchFamily="34" charset="0"/>
                        </a:rPr>
                        <a:t> by section 2406.4.5</a:t>
                      </a:r>
                      <a:endParaRPr lang="en-US" sz="1000" dirty="0">
                        <a:latin typeface="Arial" panose="020B0604020202020204" pitchFamily="34" charset="0"/>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Sliding glass doors patio type</a:t>
                      </a:r>
                    </a:p>
                  </a:txBody>
                  <a:tcPr anchor="ctr"/>
                </a:tc>
                <a:extLst>
                  <a:ext uri="{0D108BD9-81ED-4DB2-BD59-A6C34878D82A}">
                    <a16:rowId xmlns:a16="http://schemas.microsoft.com/office/drawing/2014/main" val="10000"/>
                  </a:ext>
                </a:extLst>
              </a:tr>
              <a:tr h="385551">
                <a:tc>
                  <a:txBody>
                    <a:bodyPr/>
                    <a:lstStyle/>
                    <a:p>
                      <a:pPr algn="ctr"/>
                      <a:r>
                        <a:rPr lang="en-US" sz="1000" b="1" dirty="0">
                          <a:latin typeface="Arial" panose="020B0604020202020204" pitchFamily="34" charset="0"/>
                          <a:cs typeface="Arial" panose="020B0604020202020204" pitchFamily="34" charset="0"/>
                        </a:rPr>
                        <a:t>9</a:t>
                      </a:r>
                      <a:r>
                        <a:rPr lang="en-US" sz="1000" b="1" baseline="0" dirty="0">
                          <a:latin typeface="Arial" panose="020B0604020202020204" pitchFamily="34" charset="0"/>
                          <a:cs typeface="Arial" panose="020B0604020202020204" pitchFamily="34" charset="0"/>
                        </a:rPr>
                        <a:t> square feet or less</a:t>
                      </a:r>
                      <a:endParaRPr lang="en-US" sz="1000" b="1" dirty="0">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I</a:t>
                      </a:r>
                    </a:p>
                  </a:txBody>
                  <a:tcPr anchor="ctr"/>
                </a:tc>
                <a:tc>
                  <a:txBody>
                    <a:bodyPr/>
                    <a:lstStyle/>
                    <a:p>
                      <a:pPr algn="ctr"/>
                      <a:r>
                        <a:rPr lang="en-US" sz="1000" b="1" i="0" dirty="0">
                          <a:latin typeface="Arial" panose="020B0604020202020204" pitchFamily="34" charset="0"/>
                          <a:cs typeface="Arial" panose="020B0604020202020204" pitchFamily="34" charset="0"/>
                        </a:rPr>
                        <a:t>I</a:t>
                      </a:r>
                    </a:p>
                  </a:txBody>
                  <a:tcPr anchor="ctr"/>
                </a:tc>
                <a:tc>
                  <a:txBody>
                    <a:bodyPr/>
                    <a:lstStyle/>
                    <a:p>
                      <a:pPr algn="ctr"/>
                      <a:r>
                        <a:rPr lang="en-US" sz="1000" b="1" dirty="0">
                          <a:latin typeface="Arial" panose="020B0604020202020204" pitchFamily="34" charset="0"/>
                          <a:cs typeface="Arial" panose="020B0604020202020204" pitchFamily="34" charset="0"/>
                        </a:rPr>
                        <a:t>No requirement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I</a:t>
                      </a:r>
                    </a:p>
                  </a:txBody>
                  <a:tcPr anchor="ctr"/>
                </a:tc>
                <a:tc>
                  <a:txBody>
                    <a:bodyPr/>
                    <a:lstStyle/>
                    <a:p>
                      <a:pPr algn="ctr"/>
                      <a:r>
                        <a:rPr lang="en-US" sz="1000" b="1" dirty="0">
                          <a:latin typeface="Arial" panose="020B0604020202020204" pitchFamily="34" charset="0"/>
                          <a:cs typeface="Arial" panose="020B0604020202020204" pitchFamily="34" charset="0"/>
                        </a:rPr>
                        <a:t>II</a:t>
                      </a:r>
                    </a:p>
                  </a:txBody>
                  <a:tcPr anchor="ctr"/>
                </a:tc>
                <a:tc>
                  <a:txBody>
                    <a:bodyPr/>
                    <a:lstStyle/>
                    <a:p>
                      <a:pPr algn="ctr"/>
                      <a:r>
                        <a:rPr lang="en-US" sz="1000" b="1" dirty="0">
                          <a:latin typeface="Arial" panose="020B0604020202020204" pitchFamily="34" charset="0"/>
                          <a:cs typeface="Arial" panose="020B0604020202020204" pitchFamily="34" charset="0"/>
                        </a:rPr>
                        <a:t>II</a:t>
                      </a:r>
                    </a:p>
                  </a:txBody>
                  <a:tcPr anchor="ctr"/>
                </a:tc>
                <a:extLst>
                  <a:ext uri="{0D108BD9-81ED-4DB2-BD59-A6C34878D82A}">
                    <a16:rowId xmlns:a16="http://schemas.microsoft.com/office/drawing/2014/main" val="10001"/>
                  </a:ext>
                </a:extLst>
              </a:tr>
              <a:tr h="385551">
                <a:tc>
                  <a:txBody>
                    <a:bodyPr/>
                    <a:lstStyle/>
                    <a:p>
                      <a:pPr algn="ctr"/>
                      <a:r>
                        <a:rPr lang="en-US" sz="950" b="1" dirty="0">
                          <a:latin typeface="Arial" panose="020B0604020202020204" pitchFamily="34" charset="0"/>
                          <a:cs typeface="Arial" panose="020B0604020202020204" pitchFamily="34" charset="0"/>
                        </a:rPr>
                        <a:t>More than 9 square feet</a:t>
                      </a:r>
                    </a:p>
                  </a:txBody>
                  <a:tcPr anchor="ctr"/>
                </a:tc>
                <a:tc>
                  <a:txBody>
                    <a:bodyPr/>
                    <a:lstStyle/>
                    <a:p>
                      <a:pPr algn="ctr"/>
                      <a:r>
                        <a:rPr lang="en-US" sz="1000" b="1" dirty="0">
                          <a:latin typeface="Arial" panose="020B0604020202020204" pitchFamily="34" charset="0"/>
                          <a:cs typeface="Arial" panose="020B0604020202020204" pitchFamily="34" charset="0"/>
                        </a:rPr>
                        <a:t>II</a:t>
                      </a:r>
                    </a:p>
                  </a:txBody>
                  <a:tcPr anchor="ctr"/>
                </a:tc>
                <a:tc>
                  <a:txBody>
                    <a:bodyPr/>
                    <a:lstStyle/>
                    <a:p>
                      <a:pPr algn="ctr"/>
                      <a:r>
                        <a:rPr lang="en-US" sz="1000" b="1" i="0" dirty="0">
                          <a:latin typeface="Arial" panose="020B0604020202020204" pitchFamily="34" charset="0"/>
                          <a:cs typeface="Arial" panose="020B0604020202020204" pitchFamily="34" charset="0"/>
                        </a:rPr>
                        <a:t>II</a:t>
                      </a:r>
                    </a:p>
                  </a:txBody>
                  <a:tcPr anchor="ctr"/>
                </a:tc>
                <a:tc>
                  <a:txBody>
                    <a:bodyPr/>
                    <a:lstStyle/>
                    <a:p>
                      <a:pPr algn="ctr"/>
                      <a:r>
                        <a:rPr lang="en-US" sz="1000" b="1" dirty="0">
                          <a:latin typeface="Arial" panose="020B0604020202020204" pitchFamily="34" charset="0"/>
                          <a:cs typeface="Arial" panose="020B0604020202020204" pitchFamily="34" charset="0"/>
                        </a:rPr>
                        <a:t>II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II</a:t>
                      </a:r>
                    </a:p>
                  </a:txBody>
                  <a:tcPr anchor="ctr"/>
                </a:tc>
                <a:tc>
                  <a:txBody>
                    <a:bodyPr/>
                    <a:lstStyle/>
                    <a:p>
                      <a:pPr algn="ctr"/>
                      <a:r>
                        <a:rPr lang="en-US" sz="1000" b="1" dirty="0">
                          <a:latin typeface="Arial" panose="020B0604020202020204" pitchFamily="34" charset="0"/>
                          <a:cs typeface="Arial" panose="020B0604020202020204" pitchFamily="34" charset="0"/>
                        </a:rPr>
                        <a:t>II</a:t>
                      </a:r>
                    </a:p>
                  </a:txBody>
                  <a:tcPr anchor="ctr"/>
                </a:tc>
                <a:tc>
                  <a:txBody>
                    <a:bodyPr/>
                    <a:lstStyle/>
                    <a:p>
                      <a:pPr algn="ctr"/>
                      <a:r>
                        <a:rPr lang="en-US" sz="1000" b="1" dirty="0">
                          <a:latin typeface="Arial" panose="020B0604020202020204" pitchFamily="34" charset="0"/>
                          <a:cs typeface="Arial" panose="020B0604020202020204" pitchFamily="34" charset="0"/>
                        </a:rPr>
                        <a:t>II</a:t>
                      </a:r>
                    </a:p>
                  </a:txBody>
                  <a:tcPr anchor="ctr"/>
                </a:tc>
                <a:extLst>
                  <a:ext uri="{0D108BD9-81ED-4DB2-BD59-A6C34878D82A}">
                    <a16:rowId xmlns:a16="http://schemas.microsoft.com/office/drawing/2014/main" val="10002"/>
                  </a:ext>
                </a:extLst>
              </a:tr>
            </a:tbl>
          </a:graphicData>
        </a:graphic>
      </p:graphicFrame>
      <p:sp>
        <p:nvSpPr>
          <p:cNvPr id="8" name="TextBox 7"/>
          <p:cNvSpPr txBox="1"/>
          <p:nvPr/>
        </p:nvSpPr>
        <p:spPr>
          <a:xfrm>
            <a:off x="345282" y="4538246"/>
            <a:ext cx="8539164" cy="338554"/>
          </a:xfrm>
          <a:prstGeom prst="rect">
            <a:avLst/>
          </a:prstGeom>
          <a:noFill/>
        </p:spPr>
        <p:txBody>
          <a:bodyPr wrap="square" rtlCol="0">
            <a:spAutoFit/>
          </a:bodyPr>
          <a:lstStyle/>
          <a:p>
            <a:r>
              <a:rPr lang="en-US" sz="1600" b="1" dirty="0"/>
              <a:t>TABLE 2406.2(1) MINIMUM CATEGORY CLASSIFICATION OF GLAZING USING CPSC 16 CFR PART 1201</a:t>
            </a:r>
          </a:p>
        </p:txBody>
      </p:sp>
      <p:sp>
        <p:nvSpPr>
          <p:cNvPr id="9" name="Date Placeholder 8"/>
          <p:cNvSpPr>
            <a:spLocks noGrp="1"/>
          </p:cNvSpPr>
          <p:nvPr>
            <p:ph type="dt" sz="half" idx="10"/>
          </p:nvPr>
        </p:nvSpPr>
        <p:spPr/>
        <p:txBody>
          <a:bodyPr/>
          <a:lstStyle/>
          <a:p>
            <a:r>
              <a:rPr lang="en-US"/>
              <a:t>©2017</a:t>
            </a:r>
            <a:endParaRPr lang="en-CA" dirty="0"/>
          </a:p>
        </p:txBody>
      </p:sp>
      <p:sp>
        <p:nvSpPr>
          <p:cNvPr id="13" name="Slide Number Placeholder 12"/>
          <p:cNvSpPr>
            <a:spLocks noGrp="1"/>
          </p:cNvSpPr>
          <p:nvPr>
            <p:ph type="sldNum" sz="quarter" idx="12"/>
          </p:nvPr>
        </p:nvSpPr>
        <p:spPr/>
        <p:txBody>
          <a:bodyPr/>
          <a:lstStyle/>
          <a:p>
            <a:r>
              <a:rPr lang="en-US" dirty="0"/>
              <a:t>Slide </a:t>
            </a:r>
            <a:fld id="{A9FFEDE7-9777-4B48-9868-0D29CA5FAC02}" type="slidenum">
              <a:rPr lang="en-US" smtClean="0"/>
              <a:pPr/>
              <a:t>42</a:t>
            </a:fld>
            <a:r>
              <a:rPr lang="en-US" dirty="0"/>
              <a:t> of 45</a:t>
            </a:r>
          </a:p>
        </p:txBody>
      </p:sp>
    </p:spTree>
    <p:extLst>
      <p:ext uri="{BB962C8B-B14F-4D97-AF65-F5344CB8AC3E}">
        <p14:creationId xmlns:p14="http://schemas.microsoft.com/office/powerpoint/2010/main" val="1832108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Door Lite Size</a:t>
            </a:r>
          </a:p>
        </p:txBody>
      </p:sp>
      <p:sp>
        <p:nvSpPr>
          <p:cNvPr id="3" name="Content Placeholder 2"/>
          <p:cNvSpPr>
            <a:spLocks noGrp="1"/>
          </p:cNvSpPr>
          <p:nvPr>
            <p:ph sz="half" idx="1"/>
          </p:nvPr>
        </p:nvSpPr>
        <p:spPr/>
        <p:txBody>
          <a:bodyPr/>
          <a:lstStyle/>
          <a:p>
            <a:r>
              <a:rPr lang="en-CA" dirty="0"/>
              <a:t>Glazing panels in doors shall have the bottom of at least one glazed panel located 43 inches (1090 mm) maximum above the finish floor. </a:t>
            </a:r>
            <a:r>
              <a:rPr lang="en-CA" sz="2000" dirty="0"/>
              <a:t>(2010 ADA Accessibility Guidelines, 404.2.11)</a:t>
            </a:r>
          </a:p>
          <a:p>
            <a:endParaRPr lang="en-CA" dirty="0"/>
          </a:p>
          <a:p>
            <a:r>
              <a:rPr lang="en-CA" dirty="0"/>
              <a:t>Table 716.5 - Opening Fire Protection Assemblies, Ratings &amp; Markings. Chart lays out vision panel size limits and adds a column that specifies the </a:t>
            </a:r>
            <a:r>
              <a:rPr lang="en-CA" dirty="0" err="1"/>
              <a:t>sidelite</a:t>
            </a:r>
            <a:r>
              <a:rPr lang="en-CA" dirty="0"/>
              <a:t> and transom rating requirements.   </a:t>
            </a:r>
            <a:r>
              <a:rPr lang="en-CA" sz="2000" dirty="0"/>
              <a:t>(IBC 2012 &amp; 2015 Table 716.5). </a:t>
            </a:r>
          </a:p>
        </p:txBody>
      </p:sp>
      <p:sp>
        <p:nvSpPr>
          <p:cNvPr id="5" name="Date Placeholder 4"/>
          <p:cNvSpPr>
            <a:spLocks noGrp="1"/>
          </p:cNvSpPr>
          <p:nvPr>
            <p:ph type="dt" sz="half" idx="10"/>
          </p:nvPr>
        </p:nvSpPr>
        <p:spPr/>
        <p:txBody>
          <a:bodyPr/>
          <a:lstStyle/>
          <a:p>
            <a:r>
              <a:rPr lang="en-US"/>
              <a:t>©2017</a:t>
            </a:r>
            <a:endParaRPr lang="en-CA" dirty="0"/>
          </a:p>
        </p:txBody>
      </p:sp>
      <p:sp>
        <p:nvSpPr>
          <p:cNvPr id="9" name="Slide Number Placeholder 8"/>
          <p:cNvSpPr>
            <a:spLocks noGrp="1"/>
          </p:cNvSpPr>
          <p:nvPr>
            <p:ph type="sldNum" sz="quarter" idx="12"/>
          </p:nvPr>
        </p:nvSpPr>
        <p:spPr/>
        <p:txBody>
          <a:bodyPr/>
          <a:lstStyle/>
          <a:p>
            <a:r>
              <a:rPr lang="en-US" dirty="0"/>
              <a:t>Slide </a:t>
            </a:r>
            <a:fld id="{A9FFEDE7-9777-4B48-9868-0D29CA5FAC02}" type="slidenum">
              <a:rPr lang="en-US" smtClean="0"/>
              <a:pPr/>
              <a:t>43</a:t>
            </a:fld>
            <a:r>
              <a:rPr lang="en-US" dirty="0"/>
              <a:t> of 45</a:t>
            </a:r>
          </a:p>
        </p:txBody>
      </p:sp>
    </p:spTree>
    <p:extLst>
      <p:ext uri="{BB962C8B-B14F-4D97-AF65-F5344CB8AC3E}">
        <p14:creationId xmlns:p14="http://schemas.microsoft.com/office/powerpoint/2010/main" val="3965368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600"/>
            <a:ext cx="8305800" cy="1143000"/>
          </a:xfrm>
        </p:spPr>
        <p:txBody>
          <a:bodyPr/>
          <a:lstStyle/>
          <a:p>
            <a:pPr algn="ctr"/>
            <a:r>
              <a:rPr lang="en-CA" dirty="0"/>
              <a:t>Thank you for your time</a:t>
            </a:r>
          </a:p>
        </p:txBody>
      </p:sp>
      <p:sp>
        <p:nvSpPr>
          <p:cNvPr id="3" name="Content Placeholder 2"/>
          <p:cNvSpPr>
            <a:spLocks noGrp="1"/>
          </p:cNvSpPr>
          <p:nvPr>
            <p:ph sz="half" idx="1"/>
          </p:nvPr>
        </p:nvSpPr>
        <p:spPr/>
        <p:txBody>
          <a:bodyPr>
            <a:normAutofit lnSpcReduction="10000"/>
          </a:bodyPr>
          <a:lstStyle/>
          <a:p>
            <a:endParaRPr lang="en-CA" dirty="0"/>
          </a:p>
          <a:p>
            <a:endParaRPr lang="en-CA" dirty="0"/>
          </a:p>
          <a:p>
            <a:endParaRPr lang="en-CA" dirty="0"/>
          </a:p>
          <a:p>
            <a:endParaRPr lang="en-CA" dirty="0"/>
          </a:p>
          <a:p>
            <a:pPr marL="0" indent="0">
              <a:buNone/>
            </a:pPr>
            <a:endParaRPr lang="en-CA" dirty="0"/>
          </a:p>
          <a:p>
            <a:pPr marL="0" indent="0">
              <a:buNone/>
            </a:pPr>
            <a:endParaRPr lang="en-CA" dirty="0"/>
          </a:p>
          <a:p>
            <a:pPr marL="0" indent="0" algn="ctr">
              <a:buNone/>
            </a:pPr>
            <a:r>
              <a:rPr lang="en-US" sz="2800" b="1" dirty="0"/>
              <a:t>Questions?</a:t>
            </a:r>
            <a:br>
              <a:rPr lang="en-US" sz="2400" dirty="0"/>
            </a:br>
            <a:br>
              <a:rPr lang="en-US" sz="2400" dirty="0"/>
            </a:br>
            <a:r>
              <a:rPr lang="en-US" sz="2400" dirty="0"/>
              <a:t>This concludes The American Institute of Architects </a:t>
            </a:r>
            <a:br>
              <a:rPr lang="en-US" sz="2400" dirty="0"/>
            </a:br>
            <a:r>
              <a:rPr lang="en-US" sz="2400" dirty="0"/>
              <a:t>Continuing Education Systems Course</a:t>
            </a:r>
          </a:p>
          <a:p>
            <a:pPr marL="0" indent="0" algn="ctr">
              <a:buNone/>
            </a:pPr>
            <a:endParaRPr lang="en-US" sz="2000" dirty="0"/>
          </a:p>
          <a:p>
            <a:pPr marL="0" indent="0" algn="ctr">
              <a:buNone/>
            </a:pPr>
            <a:r>
              <a:rPr lang="en-US" sz="2000" dirty="0">
                <a:hlinkClick r:id="rId3"/>
              </a:rPr>
              <a:t>www.totaldoor.com</a:t>
            </a:r>
            <a:r>
              <a:rPr lang="en-US" sz="2000" dirty="0"/>
              <a:t> </a:t>
            </a:r>
          </a:p>
          <a:p>
            <a:pPr marL="0" indent="0">
              <a:buNone/>
            </a:pPr>
            <a:endParaRPr lang="en-CA" dirty="0"/>
          </a:p>
        </p:txBody>
      </p:sp>
      <p:sp>
        <p:nvSpPr>
          <p:cNvPr id="5" name="Text Box 40"/>
          <p:cNvSpPr txBox="1">
            <a:spLocks noChangeArrowheads="1"/>
          </p:cNvSpPr>
          <p:nvPr/>
        </p:nvSpPr>
        <p:spPr bwMode="auto">
          <a:xfrm>
            <a:off x="381000" y="990600"/>
            <a:ext cx="8382000" cy="504825"/>
          </a:xfrm>
          <a:prstGeom prst="rect">
            <a:avLst/>
          </a:prstGeom>
          <a:solidFill>
            <a:schemeClr val="bg1"/>
          </a:solidFill>
          <a:ln w="9525" algn="ctr">
            <a:noFill/>
            <a:miter lim="800000"/>
            <a:headEnd/>
            <a:tailEnd/>
          </a:ln>
          <a:effectLst/>
        </p:spPr>
        <p:txBody>
          <a:bodyPr lIns="0" tIns="0" rIns="0" bIns="0" anchor="ctr" anchorCtr="1"/>
          <a:lstStyle/>
          <a:p>
            <a:pPr algn="ctr">
              <a:spcBef>
                <a:spcPct val="50000"/>
              </a:spcBef>
            </a:pPr>
            <a:endParaRPr lang="en-US" dirty="0">
              <a:latin typeface="Trebuchet MS"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9092" y="1658238"/>
            <a:ext cx="6765815" cy="1275890"/>
          </a:xfrm>
          <a:prstGeom prst="rect">
            <a:avLst/>
          </a:prstGeom>
        </p:spPr>
      </p:pic>
      <p:sp>
        <p:nvSpPr>
          <p:cNvPr id="7" name="Date Placeholder 6"/>
          <p:cNvSpPr>
            <a:spLocks noGrp="1"/>
          </p:cNvSpPr>
          <p:nvPr>
            <p:ph type="dt" sz="half" idx="10"/>
          </p:nvPr>
        </p:nvSpPr>
        <p:spPr/>
        <p:txBody>
          <a:bodyPr/>
          <a:lstStyle/>
          <a:p>
            <a:r>
              <a:rPr lang="en-US"/>
              <a:t>©2017</a:t>
            </a:r>
            <a:endParaRPr lang="en-CA" dirty="0"/>
          </a:p>
        </p:txBody>
      </p:sp>
      <p:sp>
        <p:nvSpPr>
          <p:cNvPr id="12" name="Slide Number Placeholder 11"/>
          <p:cNvSpPr>
            <a:spLocks noGrp="1"/>
          </p:cNvSpPr>
          <p:nvPr>
            <p:ph type="sldNum" sz="quarter" idx="12"/>
          </p:nvPr>
        </p:nvSpPr>
        <p:spPr/>
        <p:txBody>
          <a:bodyPr/>
          <a:lstStyle/>
          <a:p>
            <a:r>
              <a:rPr lang="en-US" dirty="0"/>
              <a:t>Slide </a:t>
            </a:r>
            <a:fld id="{A9FFEDE7-9777-4B48-9868-0D29CA5FAC02}" type="slidenum">
              <a:rPr lang="en-US" smtClean="0"/>
              <a:pPr/>
              <a:t>44</a:t>
            </a:fld>
            <a:r>
              <a:rPr lang="en-US" dirty="0"/>
              <a:t> of 45</a:t>
            </a:r>
          </a:p>
        </p:txBody>
      </p:sp>
    </p:spTree>
    <p:extLst>
      <p:ext uri="{BB962C8B-B14F-4D97-AF65-F5344CB8AC3E}">
        <p14:creationId xmlns:p14="http://schemas.microsoft.com/office/powerpoint/2010/main" val="3264988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8 Total Door Open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783" y="158260"/>
            <a:ext cx="8932985" cy="669973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42007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E3E740-5029-4627-ABFF-D013CDFFA6D1}"/>
              </a:ext>
            </a:extLst>
          </p:cNvPr>
          <p:cNvSpPr>
            <a:spLocks noGrp="1"/>
          </p:cNvSpPr>
          <p:nvPr>
            <p:ph type="dt" sz="half" idx="10"/>
          </p:nvPr>
        </p:nvSpPr>
        <p:spPr/>
        <p:txBody>
          <a:bodyPr/>
          <a:lstStyle/>
          <a:p>
            <a:r>
              <a:rPr lang="en-US"/>
              <a:t>©2017</a:t>
            </a:r>
            <a:endParaRPr lang="en-CA" dirty="0"/>
          </a:p>
        </p:txBody>
      </p:sp>
      <p:sp>
        <p:nvSpPr>
          <p:cNvPr id="3" name="Title 2">
            <a:extLst>
              <a:ext uri="{FF2B5EF4-FFF2-40B4-BE49-F238E27FC236}">
                <a16:creationId xmlns:a16="http://schemas.microsoft.com/office/drawing/2014/main" id="{68FED669-C915-4CC3-AFD4-9D7A5FC5BDBC}"/>
              </a:ext>
            </a:extLst>
          </p:cNvPr>
          <p:cNvSpPr>
            <a:spLocks noGrp="1"/>
          </p:cNvSpPr>
          <p:nvPr>
            <p:ph type="title"/>
          </p:nvPr>
        </p:nvSpPr>
        <p:spPr/>
        <p:txBody>
          <a:bodyPr/>
          <a:lstStyle/>
          <a:p>
            <a:r>
              <a:rPr lang="en-US" dirty="0"/>
              <a:t>System Pricing	</a:t>
            </a:r>
          </a:p>
        </p:txBody>
      </p:sp>
      <p:sp>
        <p:nvSpPr>
          <p:cNvPr id="4" name="Content Placeholder 3">
            <a:extLst>
              <a:ext uri="{FF2B5EF4-FFF2-40B4-BE49-F238E27FC236}">
                <a16:creationId xmlns:a16="http://schemas.microsoft.com/office/drawing/2014/main" id="{A00E2037-DC90-4DF9-AB28-533455ABD400}"/>
              </a:ext>
            </a:extLst>
          </p:cNvPr>
          <p:cNvSpPr>
            <a:spLocks noGrp="1"/>
          </p:cNvSpPr>
          <p:nvPr>
            <p:ph sz="half" idx="1"/>
          </p:nvPr>
        </p:nvSpPr>
        <p:spPr/>
        <p:txBody>
          <a:bodyPr/>
          <a:lstStyle/>
          <a:p>
            <a:r>
              <a:rPr lang="en-US" dirty="0"/>
              <a:t>Hardware</a:t>
            </a:r>
          </a:p>
          <a:p>
            <a:r>
              <a:rPr lang="en-US" dirty="0"/>
              <a:t>Factory Finish</a:t>
            </a:r>
          </a:p>
          <a:p>
            <a:r>
              <a:rPr lang="en-US" dirty="0"/>
              <a:t>Installation</a:t>
            </a:r>
          </a:p>
          <a:p>
            <a:endParaRPr lang="en-US" dirty="0"/>
          </a:p>
        </p:txBody>
      </p:sp>
      <p:pic>
        <p:nvPicPr>
          <p:cNvPr id="7" name="Picture 6" descr="A picture containing wall, indoor, ceiling, stainless&#10;&#10;Description automatically generated">
            <a:extLst>
              <a:ext uri="{FF2B5EF4-FFF2-40B4-BE49-F238E27FC236}">
                <a16:creationId xmlns:a16="http://schemas.microsoft.com/office/drawing/2014/main" id="{7FCEDF8D-4409-4A7D-A923-904550263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4400" y="1412725"/>
            <a:ext cx="3569607" cy="4759476"/>
          </a:xfrm>
          <a:prstGeom prst="rect">
            <a:avLst/>
          </a:prstGeom>
        </p:spPr>
      </p:pic>
    </p:spTree>
    <p:extLst>
      <p:ext uri="{BB962C8B-B14F-4D97-AF65-F5344CB8AC3E}">
        <p14:creationId xmlns:p14="http://schemas.microsoft.com/office/powerpoint/2010/main" val="424761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42CBE2-36D8-4D43-87D6-4BC3C406E606}"/>
              </a:ext>
            </a:extLst>
          </p:cNvPr>
          <p:cNvSpPr>
            <a:spLocks noGrp="1"/>
          </p:cNvSpPr>
          <p:nvPr>
            <p:ph type="dt" sz="half" idx="10"/>
          </p:nvPr>
        </p:nvSpPr>
        <p:spPr/>
        <p:txBody>
          <a:bodyPr/>
          <a:lstStyle/>
          <a:p>
            <a:r>
              <a:rPr lang="en-US"/>
              <a:t>©2017</a:t>
            </a:r>
            <a:endParaRPr lang="en-CA" dirty="0"/>
          </a:p>
        </p:txBody>
      </p:sp>
      <p:sp>
        <p:nvSpPr>
          <p:cNvPr id="3" name="Title 2">
            <a:extLst>
              <a:ext uri="{FF2B5EF4-FFF2-40B4-BE49-F238E27FC236}">
                <a16:creationId xmlns:a16="http://schemas.microsoft.com/office/drawing/2014/main" id="{C3A4636F-AB22-44FE-A029-F421D49EB02B}"/>
              </a:ext>
            </a:extLst>
          </p:cNvPr>
          <p:cNvSpPr>
            <a:spLocks noGrp="1"/>
          </p:cNvSpPr>
          <p:nvPr>
            <p:ph type="title"/>
          </p:nvPr>
        </p:nvSpPr>
        <p:spPr/>
        <p:txBody>
          <a:bodyPr/>
          <a:lstStyle/>
          <a:p>
            <a:r>
              <a:rPr lang="en-US" dirty="0"/>
              <a:t>IBC Terminology</a:t>
            </a:r>
          </a:p>
        </p:txBody>
      </p:sp>
      <p:sp>
        <p:nvSpPr>
          <p:cNvPr id="4" name="Content Placeholder 3">
            <a:extLst>
              <a:ext uri="{FF2B5EF4-FFF2-40B4-BE49-F238E27FC236}">
                <a16:creationId xmlns:a16="http://schemas.microsoft.com/office/drawing/2014/main" id="{4209727D-5FC8-49CA-A1AF-B7937E7AC926}"/>
              </a:ext>
            </a:extLst>
          </p:cNvPr>
          <p:cNvSpPr>
            <a:spLocks noGrp="1"/>
          </p:cNvSpPr>
          <p:nvPr>
            <p:ph sz="half" idx="1"/>
          </p:nvPr>
        </p:nvSpPr>
        <p:spPr/>
        <p:txBody>
          <a:bodyPr>
            <a:normAutofit fontScale="62500" lnSpcReduction="20000"/>
          </a:bodyPr>
          <a:lstStyle/>
          <a:p>
            <a:r>
              <a:rPr lang="en-US" dirty="0"/>
              <a:t>Exit Enclosure</a:t>
            </a:r>
          </a:p>
          <a:p>
            <a:r>
              <a:rPr lang="en-US" dirty="0"/>
              <a:t>Exit, Horizontal</a:t>
            </a:r>
          </a:p>
          <a:p>
            <a:r>
              <a:rPr lang="en-US" dirty="0"/>
              <a:t>Exit Passageway</a:t>
            </a:r>
          </a:p>
          <a:p>
            <a:r>
              <a:rPr lang="en-US" dirty="0"/>
              <a:t>Fire Barrier</a:t>
            </a:r>
          </a:p>
          <a:p>
            <a:r>
              <a:rPr lang="en-US" dirty="0"/>
              <a:t>Fire Door</a:t>
            </a:r>
          </a:p>
          <a:p>
            <a:r>
              <a:rPr lang="en-US" dirty="0"/>
              <a:t>Fire Door Assembly</a:t>
            </a:r>
          </a:p>
          <a:p>
            <a:r>
              <a:rPr lang="en-US" dirty="0"/>
              <a:t>Fire Door Hardware</a:t>
            </a:r>
          </a:p>
          <a:p>
            <a:r>
              <a:rPr lang="en-US" dirty="0"/>
              <a:t>Fire Partition</a:t>
            </a:r>
          </a:p>
          <a:p>
            <a:r>
              <a:rPr lang="en-US" dirty="0"/>
              <a:t>Fire Protection Rating</a:t>
            </a:r>
          </a:p>
          <a:p>
            <a:r>
              <a:rPr lang="en-US" dirty="0"/>
              <a:t>Fire Resistance Rating</a:t>
            </a:r>
          </a:p>
          <a:p>
            <a:r>
              <a:rPr lang="en-US" dirty="0"/>
              <a:t>Fire Wall</a:t>
            </a:r>
          </a:p>
          <a:p>
            <a:r>
              <a:rPr lang="en-US" dirty="0"/>
              <a:t>Means of Egress</a:t>
            </a:r>
          </a:p>
          <a:p>
            <a:r>
              <a:rPr lang="en-US" dirty="0"/>
              <a:t>Self-Closing</a:t>
            </a:r>
          </a:p>
          <a:p>
            <a:r>
              <a:rPr lang="en-US" dirty="0"/>
              <a:t>Smoke Barrier</a:t>
            </a:r>
          </a:p>
          <a:p>
            <a:r>
              <a:rPr lang="en-US" dirty="0"/>
              <a:t>Smoke Compartment</a:t>
            </a:r>
          </a:p>
          <a:p>
            <a:r>
              <a:rPr lang="en-US" dirty="0"/>
              <a:t>Shaft</a:t>
            </a:r>
          </a:p>
          <a:p>
            <a:r>
              <a:rPr lang="en-US" dirty="0"/>
              <a:t>Shaft Enclosure</a:t>
            </a:r>
          </a:p>
          <a:p>
            <a:endParaRPr lang="en-US" dirty="0"/>
          </a:p>
        </p:txBody>
      </p:sp>
      <p:sp>
        <p:nvSpPr>
          <p:cNvPr id="5" name="Slide Number Placeholder 4">
            <a:extLst>
              <a:ext uri="{FF2B5EF4-FFF2-40B4-BE49-F238E27FC236}">
                <a16:creationId xmlns:a16="http://schemas.microsoft.com/office/drawing/2014/main" id="{C76968AE-8C1B-4F03-814B-65350B9F1265}"/>
              </a:ext>
            </a:extLst>
          </p:cNvPr>
          <p:cNvSpPr>
            <a:spLocks noGrp="1"/>
          </p:cNvSpPr>
          <p:nvPr>
            <p:ph type="sldNum" sz="quarter" idx="12"/>
          </p:nvPr>
        </p:nvSpPr>
        <p:spPr/>
        <p:txBody>
          <a:bodyPr/>
          <a:lstStyle/>
          <a:p>
            <a:r>
              <a:rPr lang="en-US" dirty="0"/>
              <a:t>Slide </a:t>
            </a:r>
            <a:fld id="{A9FFEDE7-9777-4B48-9868-0D29CA5FAC02}" type="slidenum">
              <a:rPr lang="en-US" smtClean="0"/>
              <a:pPr/>
              <a:t>5</a:t>
            </a:fld>
            <a:r>
              <a:rPr lang="en-US" dirty="0"/>
              <a:t> of 45</a:t>
            </a:r>
          </a:p>
        </p:txBody>
      </p:sp>
    </p:spTree>
    <p:extLst>
      <p:ext uri="{BB962C8B-B14F-4D97-AF65-F5344CB8AC3E}">
        <p14:creationId xmlns:p14="http://schemas.microsoft.com/office/powerpoint/2010/main" val="3940812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18093-A53B-4C97-89BC-37C28D1DFEB2}"/>
              </a:ext>
            </a:extLst>
          </p:cNvPr>
          <p:cNvSpPr>
            <a:spLocks noGrp="1"/>
          </p:cNvSpPr>
          <p:nvPr>
            <p:ph type="dt" sz="half" idx="10"/>
          </p:nvPr>
        </p:nvSpPr>
        <p:spPr/>
        <p:txBody>
          <a:bodyPr/>
          <a:lstStyle/>
          <a:p>
            <a:r>
              <a:rPr lang="en-US"/>
              <a:t>©2017</a:t>
            </a:r>
            <a:endParaRPr lang="en-CA" dirty="0"/>
          </a:p>
        </p:txBody>
      </p:sp>
      <p:sp>
        <p:nvSpPr>
          <p:cNvPr id="3" name="Title 2">
            <a:extLst>
              <a:ext uri="{FF2B5EF4-FFF2-40B4-BE49-F238E27FC236}">
                <a16:creationId xmlns:a16="http://schemas.microsoft.com/office/drawing/2014/main" id="{6D7F4BBE-4C61-4369-8911-06292C90581E}"/>
              </a:ext>
            </a:extLst>
          </p:cNvPr>
          <p:cNvSpPr>
            <a:spLocks noGrp="1"/>
          </p:cNvSpPr>
          <p:nvPr>
            <p:ph type="title"/>
          </p:nvPr>
        </p:nvSpPr>
        <p:spPr/>
        <p:txBody>
          <a:bodyPr/>
          <a:lstStyle/>
          <a:p>
            <a:r>
              <a:rPr lang="en-US" dirty="0"/>
              <a:t>Use and Occupancy Classifications</a:t>
            </a:r>
          </a:p>
        </p:txBody>
      </p:sp>
      <p:sp>
        <p:nvSpPr>
          <p:cNvPr id="4" name="Content Placeholder 3">
            <a:extLst>
              <a:ext uri="{FF2B5EF4-FFF2-40B4-BE49-F238E27FC236}">
                <a16:creationId xmlns:a16="http://schemas.microsoft.com/office/drawing/2014/main" id="{7A206002-2DD7-4C22-8E74-6AD5C7273D0F}"/>
              </a:ext>
            </a:extLst>
          </p:cNvPr>
          <p:cNvSpPr>
            <a:spLocks noGrp="1"/>
          </p:cNvSpPr>
          <p:nvPr>
            <p:ph sz="half" idx="1"/>
          </p:nvPr>
        </p:nvSpPr>
        <p:spPr/>
        <p:txBody>
          <a:bodyPr/>
          <a:lstStyle/>
          <a:p>
            <a:r>
              <a:rPr lang="en-US" dirty="0"/>
              <a:t>Assembly: Groups A-1, A-2, A-3, A-4, A-5</a:t>
            </a:r>
          </a:p>
          <a:p>
            <a:r>
              <a:rPr lang="en-US" dirty="0"/>
              <a:t>Business: Group B</a:t>
            </a:r>
          </a:p>
          <a:p>
            <a:r>
              <a:rPr lang="en-US" dirty="0"/>
              <a:t>Educational: Group E</a:t>
            </a:r>
          </a:p>
          <a:p>
            <a:r>
              <a:rPr lang="en-US" dirty="0"/>
              <a:t>Factory and Industrial: Groups F-1 and F-2</a:t>
            </a:r>
          </a:p>
          <a:p>
            <a:r>
              <a:rPr lang="en-US" dirty="0"/>
              <a:t>High-Hazard: Groups H-1, H-2, H-3, H-4, H-5</a:t>
            </a:r>
          </a:p>
          <a:p>
            <a:r>
              <a:rPr lang="en-US" dirty="0"/>
              <a:t>Institutional: Groups I-1, I-2, I-3, I-4</a:t>
            </a:r>
          </a:p>
          <a:p>
            <a:r>
              <a:rPr lang="en-US" dirty="0"/>
              <a:t>Mercantile: Group M</a:t>
            </a:r>
          </a:p>
          <a:p>
            <a:r>
              <a:rPr lang="en-US" dirty="0"/>
              <a:t>Residential: Group R-1, R-2, R-3, R-4</a:t>
            </a:r>
          </a:p>
          <a:p>
            <a:r>
              <a:rPr lang="en-US" dirty="0"/>
              <a:t>Storage: Group S-1 and S-2</a:t>
            </a:r>
          </a:p>
          <a:p>
            <a:r>
              <a:rPr lang="en-US" dirty="0"/>
              <a:t>Utility and Misc.: Group U</a:t>
            </a:r>
          </a:p>
        </p:txBody>
      </p:sp>
      <p:sp>
        <p:nvSpPr>
          <p:cNvPr id="5" name="Slide Number Placeholder 4">
            <a:extLst>
              <a:ext uri="{FF2B5EF4-FFF2-40B4-BE49-F238E27FC236}">
                <a16:creationId xmlns:a16="http://schemas.microsoft.com/office/drawing/2014/main" id="{7C68F49E-914E-425A-A9B2-E05106F8A508}"/>
              </a:ext>
            </a:extLst>
          </p:cNvPr>
          <p:cNvSpPr>
            <a:spLocks noGrp="1"/>
          </p:cNvSpPr>
          <p:nvPr>
            <p:ph type="sldNum" sz="quarter" idx="12"/>
          </p:nvPr>
        </p:nvSpPr>
        <p:spPr/>
        <p:txBody>
          <a:bodyPr/>
          <a:lstStyle/>
          <a:p>
            <a:r>
              <a:rPr lang="en-US" dirty="0"/>
              <a:t>Slide </a:t>
            </a:r>
            <a:fld id="{A9FFEDE7-9777-4B48-9868-0D29CA5FAC02}" type="slidenum">
              <a:rPr lang="en-US" smtClean="0"/>
              <a:pPr/>
              <a:t>6</a:t>
            </a:fld>
            <a:r>
              <a:rPr lang="en-US" dirty="0"/>
              <a:t> of 45</a:t>
            </a:r>
          </a:p>
        </p:txBody>
      </p:sp>
    </p:spTree>
    <p:extLst>
      <p:ext uri="{BB962C8B-B14F-4D97-AF65-F5344CB8AC3E}">
        <p14:creationId xmlns:p14="http://schemas.microsoft.com/office/powerpoint/2010/main" val="379948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Fire Rated Doors?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0888"/>
          <a:stretch/>
        </p:blipFill>
        <p:spPr>
          <a:xfrm>
            <a:off x="1371600" y="857955"/>
            <a:ext cx="6400800" cy="3790245"/>
          </a:xfrm>
          <a:prstGeom prst="rect">
            <a:avLst/>
          </a:prstGeom>
        </p:spPr>
      </p:pic>
      <p:sp>
        <p:nvSpPr>
          <p:cNvPr id="5" name="Date Placeholder 4"/>
          <p:cNvSpPr>
            <a:spLocks noGrp="1"/>
          </p:cNvSpPr>
          <p:nvPr>
            <p:ph type="dt" sz="half" idx="10"/>
          </p:nvPr>
        </p:nvSpPr>
        <p:spPr/>
        <p:txBody>
          <a:bodyPr/>
          <a:lstStyle/>
          <a:p>
            <a:r>
              <a:rPr lang="en-US"/>
              <a:t>©2017</a:t>
            </a:r>
            <a:endParaRPr lang="en-CA" dirty="0"/>
          </a:p>
        </p:txBody>
      </p:sp>
      <p:sp>
        <p:nvSpPr>
          <p:cNvPr id="8" name="Slide Number Placeholder 7"/>
          <p:cNvSpPr>
            <a:spLocks noGrp="1"/>
          </p:cNvSpPr>
          <p:nvPr>
            <p:ph type="sldNum" sz="quarter" idx="12"/>
          </p:nvPr>
        </p:nvSpPr>
        <p:spPr/>
        <p:txBody>
          <a:bodyPr/>
          <a:lstStyle/>
          <a:p>
            <a:r>
              <a:rPr lang="en-US" dirty="0"/>
              <a:t>Slide </a:t>
            </a:r>
            <a:fld id="{A9FFEDE7-9777-4B48-9868-0D29CA5FAC02}" type="slidenum">
              <a:rPr lang="en-US" smtClean="0"/>
              <a:pPr/>
              <a:t>7</a:t>
            </a:fld>
            <a:r>
              <a:rPr lang="en-US" dirty="0"/>
              <a:t> of 45</a:t>
            </a:r>
          </a:p>
        </p:txBody>
      </p:sp>
    </p:spTree>
    <p:extLst>
      <p:ext uri="{BB962C8B-B14F-4D97-AF65-F5344CB8AC3E}">
        <p14:creationId xmlns:p14="http://schemas.microsoft.com/office/powerpoint/2010/main" val="2461328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Are Fire Rated Doors?</a:t>
            </a:r>
            <a:endParaRPr lang="en-US" dirty="0"/>
          </a:p>
        </p:txBody>
      </p:sp>
      <p:sp>
        <p:nvSpPr>
          <p:cNvPr id="3" name="Content Placeholder 2"/>
          <p:cNvSpPr>
            <a:spLocks noGrp="1"/>
          </p:cNvSpPr>
          <p:nvPr>
            <p:ph sz="half" idx="1"/>
          </p:nvPr>
        </p:nvSpPr>
        <p:spPr>
          <a:xfrm>
            <a:off x="381000" y="1447800"/>
            <a:ext cx="4419600" cy="4724400"/>
          </a:xfrm>
        </p:spPr>
        <p:txBody>
          <a:bodyPr/>
          <a:lstStyle/>
          <a:p>
            <a:r>
              <a:rPr lang="en-CA" dirty="0"/>
              <a:t>Resist heat and smoke</a:t>
            </a:r>
          </a:p>
          <a:p>
            <a:endParaRPr lang="en-CA" dirty="0"/>
          </a:p>
          <a:p>
            <a:r>
              <a:rPr lang="en-CA" dirty="0"/>
              <a:t>Third-party tested</a:t>
            </a:r>
          </a:p>
          <a:p>
            <a:pPr lvl="1"/>
            <a:r>
              <a:rPr lang="en-CA" sz="1800" dirty="0"/>
              <a:t>UL 10A, UL 10B, or UL 10C</a:t>
            </a:r>
          </a:p>
          <a:p>
            <a:pPr marL="457200" lvl="1" indent="0">
              <a:buNone/>
            </a:pPr>
            <a:endParaRPr lang="en-CA" dirty="0"/>
          </a:p>
          <a:p>
            <a:r>
              <a:rPr lang="en-CA" dirty="0"/>
              <a:t>Fire doors are “rated” by time</a:t>
            </a:r>
          </a:p>
          <a:p>
            <a:endParaRPr lang="en-CA" dirty="0"/>
          </a:p>
          <a:p>
            <a:r>
              <a:rPr lang="en-CA" dirty="0"/>
              <a:t>Typically rated for ¾ of the rating of the surrounding wall </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954"/>
          <a:stretch/>
        </p:blipFill>
        <p:spPr>
          <a:xfrm>
            <a:off x="5175662" y="1444752"/>
            <a:ext cx="3505523" cy="4727448"/>
          </a:xfrm>
          <a:prstGeom prst="rect">
            <a:avLst/>
          </a:prstGeom>
          <a:noFill/>
          <a:ln>
            <a:noFill/>
          </a:ln>
        </p:spPr>
      </p:pic>
      <p:sp>
        <p:nvSpPr>
          <p:cNvPr id="5" name="Line 3"/>
          <p:cNvSpPr>
            <a:spLocks noChangeShapeType="1"/>
          </p:cNvSpPr>
          <p:nvPr/>
        </p:nvSpPr>
        <p:spPr bwMode="auto">
          <a:xfrm flipH="1">
            <a:off x="4648200" y="1447800"/>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7" name="Date Placeholder 6"/>
          <p:cNvSpPr>
            <a:spLocks noGrp="1"/>
          </p:cNvSpPr>
          <p:nvPr>
            <p:ph type="dt" sz="half" idx="10"/>
          </p:nvPr>
        </p:nvSpPr>
        <p:spPr/>
        <p:txBody>
          <a:bodyPr/>
          <a:lstStyle/>
          <a:p>
            <a:r>
              <a:rPr lang="en-US"/>
              <a:t>©2017</a:t>
            </a:r>
            <a:endParaRPr lang="en-CA" dirty="0"/>
          </a:p>
        </p:txBody>
      </p:sp>
      <p:sp>
        <p:nvSpPr>
          <p:cNvPr id="11" name="Slide Number Placeholder 10"/>
          <p:cNvSpPr>
            <a:spLocks noGrp="1"/>
          </p:cNvSpPr>
          <p:nvPr>
            <p:ph type="sldNum" sz="quarter" idx="12"/>
          </p:nvPr>
        </p:nvSpPr>
        <p:spPr/>
        <p:txBody>
          <a:bodyPr/>
          <a:lstStyle/>
          <a:p>
            <a:r>
              <a:rPr lang="en-US" dirty="0"/>
              <a:t>Slide </a:t>
            </a:r>
            <a:fld id="{A9FFEDE7-9777-4B48-9868-0D29CA5FAC02}" type="slidenum">
              <a:rPr lang="en-US" smtClean="0"/>
              <a:pPr/>
              <a:t>8</a:t>
            </a:fld>
            <a:r>
              <a:rPr lang="en-US" dirty="0"/>
              <a:t> of 45</a:t>
            </a:r>
          </a:p>
        </p:txBody>
      </p:sp>
    </p:spTree>
    <p:extLst>
      <p:ext uri="{BB962C8B-B14F-4D97-AF65-F5344CB8AC3E}">
        <p14:creationId xmlns:p14="http://schemas.microsoft.com/office/powerpoint/2010/main" val="59924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Positive Pressure Test</a:t>
            </a:r>
          </a:p>
        </p:txBody>
      </p:sp>
      <p:sp>
        <p:nvSpPr>
          <p:cNvPr id="3" name="Content Placeholder 2"/>
          <p:cNvSpPr>
            <a:spLocks noGrp="1"/>
          </p:cNvSpPr>
          <p:nvPr>
            <p:ph sz="half" idx="1"/>
          </p:nvPr>
        </p:nvSpPr>
        <p:spPr>
          <a:xfrm>
            <a:off x="381000" y="1447800"/>
            <a:ext cx="4114800" cy="4724400"/>
          </a:xfrm>
        </p:spPr>
        <p:txBody>
          <a:bodyPr/>
          <a:lstStyle/>
          <a:p>
            <a:r>
              <a:rPr lang="en-CA" dirty="0"/>
              <a:t>Previous tests furnace lower than atmospheric pressure.</a:t>
            </a:r>
          </a:p>
          <a:p>
            <a:endParaRPr lang="en-CA" dirty="0"/>
          </a:p>
          <a:p>
            <a:r>
              <a:rPr lang="en-CA" dirty="0"/>
              <a:t>Pulled the air into the furnace around the edge of the door, cooling the door and trapping the flames inside the furnace.</a:t>
            </a:r>
          </a:p>
          <a:p>
            <a:endParaRPr lang="en-CA" dirty="0"/>
          </a:p>
        </p:txBody>
      </p:sp>
      <p:sp>
        <p:nvSpPr>
          <p:cNvPr id="4" name="Line 3"/>
          <p:cNvSpPr>
            <a:spLocks noChangeShapeType="1"/>
          </p:cNvSpPr>
          <p:nvPr/>
        </p:nvSpPr>
        <p:spPr bwMode="auto">
          <a:xfrm flipH="1">
            <a:off x="4648200" y="1447800"/>
            <a:ext cx="0" cy="4727448"/>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823" y="1447800"/>
            <a:ext cx="3884806" cy="2590800"/>
          </a:xfrm>
          <a:prstGeom prst="rect">
            <a:avLst/>
          </a:prstGeom>
        </p:spPr>
      </p:pic>
      <p:sp>
        <p:nvSpPr>
          <p:cNvPr id="6" name="TextBox 5"/>
          <p:cNvSpPr txBox="1"/>
          <p:nvPr/>
        </p:nvSpPr>
        <p:spPr>
          <a:xfrm>
            <a:off x="5257800" y="4114800"/>
            <a:ext cx="3200400"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Historically, test done with neutral pressure on fire side of door. Neutral pressure plane then occurs at the top of the door.  </a:t>
            </a:r>
          </a:p>
        </p:txBody>
      </p:sp>
      <p:sp>
        <p:nvSpPr>
          <p:cNvPr id="8" name="Date Placeholder 7"/>
          <p:cNvSpPr>
            <a:spLocks noGrp="1"/>
          </p:cNvSpPr>
          <p:nvPr>
            <p:ph type="dt" sz="half" idx="10"/>
          </p:nvPr>
        </p:nvSpPr>
        <p:spPr/>
        <p:txBody>
          <a:bodyPr/>
          <a:lstStyle/>
          <a:p>
            <a:r>
              <a:rPr lang="en-US"/>
              <a:t>©2017</a:t>
            </a:r>
            <a:endParaRPr lang="en-CA" dirty="0"/>
          </a:p>
        </p:txBody>
      </p:sp>
      <p:sp>
        <p:nvSpPr>
          <p:cNvPr id="12" name="Slide Number Placeholder 11"/>
          <p:cNvSpPr>
            <a:spLocks noGrp="1"/>
          </p:cNvSpPr>
          <p:nvPr>
            <p:ph type="sldNum" sz="quarter" idx="12"/>
          </p:nvPr>
        </p:nvSpPr>
        <p:spPr/>
        <p:txBody>
          <a:bodyPr/>
          <a:lstStyle/>
          <a:p>
            <a:r>
              <a:rPr lang="en-US" dirty="0"/>
              <a:t>Slide </a:t>
            </a:r>
            <a:fld id="{A9FFEDE7-9777-4B48-9868-0D29CA5FAC02}" type="slidenum">
              <a:rPr lang="en-US" smtClean="0"/>
              <a:pPr/>
              <a:t>9</a:t>
            </a:fld>
            <a:r>
              <a:rPr lang="en-US" dirty="0"/>
              <a:t> of 45</a:t>
            </a:r>
          </a:p>
        </p:txBody>
      </p:sp>
    </p:spTree>
    <p:extLst>
      <p:ext uri="{BB962C8B-B14F-4D97-AF65-F5344CB8AC3E}">
        <p14:creationId xmlns:p14="http://schemas.microsoft.com/office/powerpoint/2010/main" val="15253232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13883</TotalTime>
  <Words>9998</Words>
  <Application>Microsoft Office PowerPoint</Application>
  <PresentationFormat>On-screen Show (4:3)</PresentationFormat>
  <Paragraphs>661</Paragraphs>
  <Slides>46</Slides>
  <Notes>46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Trebuchet MS</vt:lpstr>
      <vt:lpstr>Office Theme</vt:lpstr>
      <vt:lpstr>New Code Requirements for Fire Rated  Doors and Hardware</vt:lpstr>
      <vt:lpstr>New Code Requirements for Fire Rated  Doors and Hardware</vt:lpstr>
      <vt:lpstr>Learning Objectives</vt:lpstr>
      <vt:lpstr>Fire Rated Doors</vt:lpstr>
      <vt:lpstr>IBC Terminology</vt:lpstr>
      <vt:lpstr>Use and Occupancy Classifications</vt:lpstr>
      <vt:lpstr>What Are Fire Rated Doors?</vt:lpstr>
      <vt:lpstr>What Are Fire Rated Doors?</vt:lpstr>
      <vt:lpstr>Positive Pressure Test</vt:lpstr>
      <vt:lpstr>Positive Pressure Test</vt:lpstr>
      <vt:lpstr>Positive Pressure Test</vt:lpstr>
      <vt:lpstr>Smoke and Draft Control Doors</vt:lpstr>
      <vt:lpstr>Smoke and Draft Control Door Testing and Labeling</vt:lpstr>
      <vt:lpstr>Temperature Rise Doors</vt:lpstr>
      <vt:lpstr>Door Labeling</vt:lpstr>
      <vt:lpstr>Labeling</vt:lpstr>
      <vt:lpstr>Undercut Clearances</vt:lpstr>
      <vt:lpstr>Luminous Egress Path Markings</vt:lpstr>
      <vt:lpstr>Minimum Required Egress Width: Stairway Doors</vt:lpstr>
      <vt:lpstr>Minimum Required Egress Width: Stairway Doors</vt:lpstr>
      <vt:lpstr>Minimum Required Egress Width: Encroachment</vt:lpstr>
      <vt:lpstr>IBC Required Door Width </vt:lpstr>
      <vt:lpstr>ADA and NFPA Required Door Width</vt:lpstr>
      <vt:lpstr>Egress Door Hardware Mounting Height</vt:lpstr>
      <vt:lpstr>Where are Fire Doors Required?</vt:lpstr>
      <vt:lpstr>Fire Rated Door Locations</vt:lpstr>
      <vt:lpstr>Means of Egress</vt:lpstr>
      <vt:lpstr>The Elevator Lobby</vt:lpstr>
      <vt:lpstr>Elevator Lobby Doors</vt:lpstr>
      <vt:lpstr>Elevator Lobby Alternative</vt:lpstr>
      <vt:lpstr>Smoke Barriers and Elevator Lobbies</vt:lpstr>
      <vt:lpstr>Smoke Partitions</vt:lpstr>
      <vt:lpstr>Fire Door Operation</vt:lpstr>
      <vt:lpstr>Fire Rated Door Closers</vt:lpstr>
      <vt:lpstr>Smoke Activated Doors</vt:lpstr>
      <vt:lpstr>Smoke Partition Doors</vt:lpstr>
      <vt:lpstr>Horizontal Exits</vt:lpstr>
      <vt:lpstr>Egress Door Operation</vt:lpstr>
      <vt:lpstr>Egress Door Opening Force</vt:lpstr>
      <vt:lpstr>Fire Door Glazing</vt:lpstr>
      <vt:lpstr>Wired Glass</vt:lpstr>
      <vt:lpstr>Glazing Impact Test</vt:lpstr>
      <vt:lpstr>Fire Door Lite Size</vt:lpstr>
      <vt:lpstr>Thank you for your time</vt:lpstr>
      <vt:lpstr>PowerPoint Presentation</vt:lpstr>
      <vt:lpstr>System Pricing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Butler</dc:creator>
  <cp:lastModifiedBy>Candace Kitchen</cp:lastModifiedBy>
  <cp:revision>139</cp:revision>
  <cp:lastPrinted>2021-04-02T18:38:23Z</cp:lastPrinted>
  <dcterms:created xsi:type="dcterms:W3CDTF">2017-02-17T11:26:34Z</dcterms:created>
  <dcterms:modified xsi:type="dcterms:W3CDTF">2021-05-25T15:26:40Z</dcterms:modified>
</cp:coreProperties>
</file>