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6" r:id="rId1"/>
  </p:sldMasterIdLst>
  <p:notesMasterIdLst>
    <p:notesMasterId r:id="rId53"/>
  </p:notesMasterIdLst>
  <p:sldIdLst>
    <p:sldId id="257" r:id="rId2"/>
    <p:sldId id="311" r:id="rId3"/>
    <p:sldId id="259" r:id="rId4"/>
    <p:sldId id="260" r:id="rId5"/>
    <p:sldId id="261" r:id="rId6"/>
    <p:sldId id="262" r:id="rId7"/>
    <p:sldId id="263" r:id="rId8"/>
    <p:sldId id="264" r:id="rId9"/>
    <p:sldId id="265" r:id="rId10"/>
    <p:sldId id="266" r:id="rId11"/>
    <p:sldId id="267" r:id="rId12"/>
    <p:sldId id="268" r:id="rId13"/>
    <p:sldId id="269" r:id="rId14"/>
    <p:sldId id="270" r:id="rId15"/>
    <p:sldId id="312" r:id="rId16"/>
    <p:sldId id="271" r:id="rId17"/>
    <p:sldId id="272" r:id="rId18"/>
    <p:sldId id="274" r:id="rId19"/>
    <p:sldId id="275" r:id="rId20"/>
    <p:sldId id="276" r:id="rId21"/>
    <p:sldId id="277" r:id="rId22"/>
    <p:sldId id="278" r:id="rId23"/>
    <p:sldId id="279" r:id="rId24"/>
    <p:sldId id="280" r:id="rId25"/>
    <p:sldId id="281" r:id="rId26"/>
    <p:sldId id="282" r:id="rId27"/>
    <p:sldId id="284" r:id="rId28"/>
    <p:sldId id="288" r:id="rId29"/>
    <p:sldId id="287" r:id="rId30"/>
    <p:sldId id="286" r:id="rId31"/>
    <p:sldId id="290" r:id="rId32"/>
    <p:sldId id="283" r:id="rId33"/>
    <p:sldId id="285" r:id="rId34"/>
    <p:sldId id="289" r:id="rId35"/>
    <p:sldId id="291" r:id="rId36"/>
    <p:sldId id="294" r:id="rId37"/>
    <p:sldId id="295" r:id="rId38"/>
    <p:sldId id="296" r:id="rId39"/>
    <p:sldId id="297" r:id="rId40"/>
    <p:sldId id="298" r:id="rId41"/>
    <p:sldId id="299" r:id="rId42"/>
    <p:sldId id="300" r:id="rId43"/>
    <p:sldId id="301" r:id="rId44"/>
    <p:sldId id="302" r:id="rId45"/>
    <p:sldId id="303" r:id="rId46"/>
    <p:sldId id="305" r:id="rId47"/>
    <p:sldId id="306" r:id="rId48"/>
    <p:sldId id="307" r:id="rId49"/>
    <p:sldId id="308" r:id="rId50"/>
    <p:sldId id="309" r:id="rId51"/>
    <p:sldId id="310" r:id="rId5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A8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05" autoAdjust="0"/>
    <p:restoredTop sz="64581" autoAdjust="0"/>
  </p:normalViewPr>
  <p:slideViewPr>
    <p:cSldViewPr snapToGrid="0">
      <p:cViewPr varScale="1">
        <p:scale>
          <a:sx n="58" d="100"/>
          <a:sy n="58" d="100"/>
        </p:scale>
        <p:origin x="133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C6C5C6-A16E-4E51-A832-E322FA6486C9}"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B21BBE7E-AD8D-4989-85A9-3B19C79426C7}">
      <dgm:prSet/>
      <dgm:spPr/>
      <dgm:t>
        <a:bodyPr/>
        <a:lstStyle/>
        <a:p>
          <a:r>
            <a:rPr lang="en-US" dirty="0"/>
            <a:t>In the United States:</a:t>
          </a:r>
        </a:p>
      </dgm:t>
    </dgm:pt>
    <dgm:pt modelId="{923FBF61-1D1D-4791-9362-E33069CC87C8}" type="parTrans" cxnId="{AB51139A-27AA-4BAA-9040-6102C0ABE650}">
      <dgm:prSet/>
      <dgm:spPr/>
      <dgm:t>
        <a:bodyPr/>
        <a:lstStyle/>
        <a:p>
          <a:endParaRPr lang="en-US"/>
        </a:p>
      </dgm:t>
    </dgm:pt>
    <dgm:pt modelId="{4766FA85-9B48-4284-93F2-1BB20EC80736}" type="sibTrans" cxnId="{AB51139A-27AA-4BAA-9040-6102C0ABE650}">
      <dgm:prSet/>
      <dgm:spPr/>
      <dgm:t>
        <a:bodyPr/>
        <a:lstStyle/>
        <a:p>
          <a:endParaRPr lang="en-US"/>
        </a:p>
      </dgm:t>
    </dgm:pt>
    <dgm:pt modelId="{95A36E3B-C167-4938-BB07-3D2AC74BF88F}">
      <dgm:prSet/>
      <dgm:spPr/>
      <dgm:t>
        <a:bodyPr/>
        <a:lstStyle/>
        <a:p>
          <a:r>
            <a:rPr lang="en-US" dirty="0"/>
            <a:t>1,291,500 fires in 2019</a:t>
          </a:r>
        </a:p>
      </dgm:t>
    </dgm:pt>
    <dgm:pt modelId="{7A86E0F3-1B8F-4522-AF0F-A2CDEECB95EE}" type="parTrans" cxnId="{111BB1B8-25E1-4A69-AE23-9151F6C36D5F}">
      <dgm:prSet/>
      <dgm:spPr/>
      <dgm:t>
        <a:bodyPr/>
        <a:lstStyle/>
        <a:p>
          <a:endParaRPr lang="en-US"/>
        </a:p>
      </dgm:t>
    </dgm:pt>
    <dgm:pt modelId="{5FE9C496-BCA9-42C6-9E3F-319EE3721A87}" type="sibTrans" cxnId="{111BB1B8-25E1-4A69-AE23-9151F6C36D5F}">
      <dgm:prSet/>
      <dgm:spPr/>
      <dgm:t>
        <a:bodyPr/>
        <a:lstStyle/>
        <a:p>
          <a:endParaRPr lang="en-US"/>
        </a:p>
      </dgm:t>
    </dgm:pt>
    <dgm:pt modelId="{E5D95DAC-57E6-4D30-ADB8-EEFE1288A6AB}">
      <dgm:prSet/>
      <dgm:spPr/>
      <dgm:t>
        <a:bodyPr/>
        <a:lstStyle/>
        <a:p>
          <a:r>
            <a:rPr lang="en-US" dirty="0"/>
            <a:t>3,704 deaths in 2019</a:t>
          </a:r>
        </a:p>
      </dgm:t>
    </dgm:pt>
    <dgm:pt modelId="{F3F3DB28-33A6-4704-BC3D-B6F954A426A3}" type="parTrans" cxnId="{565D0019-9343-43F3-91C1-67395E6D4284}">
      <dgm:prSet/>
      <dgm:spPr/>
      <dgm:t>
        <a:bodyPr/>
        <a:lstStyle/>
        <a:p>
          <a:endParaRPr lang="en-US"/>
        </a:p>
      </dgm:t>
    </dgm:pt>
    <dgm:pt modelId="{1E9042F5-8F55-42B6-A8FC-B9A748AACB5D}" type="sibTrans" cxnId="{565D0019-9343-43F3-91C1-67395E6D4284}">
      <dgm:prSet/>
      <dgm:spPr/>
      <dgm:t>
        <a:bodyPr/>
        <a:lstStyle/>
        <a:p>
          <a:endParaRPr lang="en-US"/>
        </a:p>
      </dgm:t>
    </dgm:pt>
    <dgm:pt modelId="{FAE00054-828B-45A3-95C5-E926D6F4C3F3}">
      <dgm:prSet/>
      <dgm:spPr/>
      <dgm:t>
        <a:bodyPr/>
        <a:lstStyle/>
        <a:p>
          <a:r>
            <a:rPr lang="en-US" dirty="0"/>
            <a:t>16,600 injuries in 2019</a:t>
          </a:r>
        </a:p>
      </dgm:t>
    </dgm:pt>
    <dgm:pt modelId="{87F72592-5A56-4471-89D4-E2C11CA7EAB1}" type="parTrans" cxnId="{991925E1-F029-4E81-B96F-2C882663315D}">
      <dgm:prSet/>
      <dgm:spPr/>
      <dgm:t>
        <a:bodyPr/>
        <a:lstStyle/>
        <a:p>
          <a:endParaRPr lang="en-US"/>
        </a:p>
      </dgm:t>
    </dgm:pt>
    <dgm:pt modelId="{DECFE5D4-F857-4451-AC0A-0542CF54B7C7}" type="sibTrans" cxnId="{991925E1-F029-4E81-B96F-2C882663315D}">
      <dgm:prSet/>
      <dgm:spPr/>
      <dgm:t>
        <a:bodyPr/>
        <a:lstStyle/>
        <a:p>
          <a:endParaRPr lang="en-US"/>
        </a:p>
      </dgm:t>
    </dgm:pt>
    <dgm:pt modelId="{4C02DEFB-E488-4791-9A93-92C802898049}">
      <dgm:prSet/>
      <dgm:spPr/>
      <dgm:t>
        <a:bodyPr/>
        <a:lstStyle/>
        <a:p>
          <a:r>
            <a:rPr lang="en-US" dirty="0"/>
            <a:t>14.8 billion dollars lost in 2019</a:t>
          </a:r>
        </a:p>
      </dgm:t>
    </dgm:pt>
    <dgm:pt modelId="{F54B8A79-09D8-44E1-87DC-15AF94C5E4A3}" type="parTrans" cxnId="{E2F33226-01D5-4590-9D52-37CE05B2F7EB}">
      <dgm:prSet/>
      <dgm:spPr/>
      <dgm:t>
        <a:bodyPr/>
        <a:lstStyle/>
        <a:p>
          <a:endParaRPr lang="en-US"/>
        </a:p>
      </dgm:t>
    </dgm:pt>
    <dgm:pt modelId="{9417DCB2-35B0-4D89-ACE9-748EA9E9E274}" type="sibTrans" cxnId="{E2F33226-01D5-4590-9D52-37CE05B2F7EB}">
      <dgm:prSet/>
      <dgm:spPr/>
      <dgm:t>
        <a:bodyPr/>
        <a:lstStyle/>
        <a:p>
          <a:endParaRPr lang="en-US"/>
        </a:p>
      </dgm:t>
    </dgm:pt>
    <dgm:pt modelId="{12DB47F0-F87A-462E-B0DE-28D6CBB76647}">
      <dgm:prSet/>
      <dgm:spPr/>
      <dgm:t>
        <a:bodyPr/>
        <a:lstStyle/>
        <a:p>
          <a:r>
            <a:rPr lang="en-US" dirty="0"/>
            <a:t>Every 24 seconds a fire department in the United States responds to a fire somewhere in the nation.</a:t>
          </a:r>
        </a:p>
      </dgm:t>
    </dgm:pt>
    <dgm:pt modelId="{7D2E1754-2F63-4413-8BBE-1AC16CA07936}" type="parTrans" cxnId="{70F99877-284D-4DFF-8AD1-53C32C7BB2DD}">
      <dgm:prSet/>
      <dgm:spPr/>
      <dgm:t>
        <a:bodyPr/>
        <a:lstStyle/>
        <a:p>
          <a:endParaRPr lang="en-US"/>
        </a:p>
      </dgm:t>
    </dgm:pt>
    <dgm:pt modelId="{8ADC52FC-095F-4443-B86E-3E8D34191D36}" type="sibTrans" cxnId="{70F99877-284D-4DFF-8AD1-53C32C7BB2DD}">
      <dgm:prSet/>
      <dgm:spPr/>
      <dgm:t>
        <a:bodyPr/>
        <a:lstStyle/>
        <a:p>
          <a:endParaRPr lang="en-US"/>
        </a:p>
      </dgm:t>
    </dgm:pt>
    <dgm:pt modelId="{37F369FB-EC8C-4C59-8783-91A8CDEC499C}">
      <dgm:prSet/>
      <dgm:spPr/>
      <dgm:t>
        <a:bodyPr/>
        <a:lstStyle/>
        <a:p>
          <a:r>
            <a:rPr lang="en-US" dirty="0"/>
            <a:t>Occupants have less than 3 minutes to escape a fire</a:t>
          </a:r>
        </a:p>
      </dgm:t>
    </dgm:pt>
    <dgm:pt modelId="{496D6A1F-53B2-4D0F-B9E0-A2CC598E1001}" type="parTrans" cxnId="{0A057260-1618-498C-B560-B886066575A6}">
      <dgm:prSet/>
      <dgm:spPr/>
      <dgm:t>
        <a:bodyPr/>
        <a:lstStyle/>
        <a:p>
          <a:endParaRPr lang="en-US"/>
        </a:p>
      </dgm:t>
    </dgm:pt>
    <dgm:pt modelId="{21F30CA9-9171-46B4-90FC-23CA3403044F}" type="sibTrans" cxnId="{0A057260-1618-498C-B560-B886066575A6}">
      <dgm:prSet/>
      <dgm:spPr/>
      <dgm:t>
        <a:bodyPr/>
        <a:lstStyle/>
        <a:p>
          <a:endParaRPr lang="en-US"/>
        </a:p>
      </dgm:t>
    </dgm:pt>
    <dgm:pt modelId="{2C871E96-8668-43A0-A770-7144A4CE5A0C}">
      <dgm:prSet/>
      <dgm:spPr/>
      <dgm:t>
        <a:bodyPr/>
        <a:lstStyle/>
        <a:p>
          <a:r>
            <a:rPr lang="en-US" dirty="0"/>
            <a:t>Structure fires account for 20% of fires, 49% of civilian deaths, 80% of civilian injuries, and 67% of property damage</a:t>
          </a:r>
        </a:p>
      </dgm:t>
    </dgm:pt>
    <dgm:pt modelId="{40F69F2B-13B3-4C46-B2EF-32CC73C508CD}" type="parTrans" cxnId="{E6450337-A0DB-4FD9-B83B-F3D0454F8B13}">
      <dgm:prSet/>
      <dgm:spPr/>
      <dgm:t>
        <a:bodyPr/>
        <a:lstStyle/>
        <a:p>
          <a:endParaRPr lang="en-US"/>
        </a:p>
      </dgm:t>
    </dgm:pt>
    <dgm:pt modelId="{DBD1E7F2-B1B2-4246-8508-BBBE1409A61C}" type="sibTrans" cxnId="{E6450337-A0DB-4FD9-B83B-F3D0454F8B13}">
      <dgm:prSet/>
      <dgm:spPr/>
      <dgm:t>
        <a:bodyPr/>
        <a:lstStyle/>
        <a:p>
          <a:endParaRPr lang="en-US"/>
        </a:p>
      </dgm:t>
    </dgm:pt>
    <dgm:pt modelId="{CC929E52-9FBF-4136-9544-425A15B915DE}" type="pres">
      <dgm:prSet presAssocID="{CEC6C5C6-A16E-4E51-A832-E322FA6486C9}" presName="linear" presStyleCnt="0">
        <dgm:presLayoutVars>
          <dgm:animLvl val="lvl"/>
          <dgm:resizeHandles val="exact"/>
        </dgm:presLayoutVars>
      </dgm:prSet>
      <dgm:spPr/>
    </dgm:pt>
    <dgm:pt modelId="{6C856723-BDCE-4FE4-9254-C0440BC70EED}" type="pres">
      <dgm:prSet presAssocID="{B21BBE7E-AD8D-4989-85A9-3B19C79426C7}" presName="parentText" presStyleLbl="node1" presStyleIdx="0" presStyleCnt="1">
        <dgm:presLayoutVars>
          <dgm:chMax val="0"/>
          <dgm:bulletEnabled val="1"/>
        </dgm:presLayoutVars>
      </dgm:prSet>
      <dgm:spPr/>
    </dgm:pt>
    <dgm:pt modelId="{0F21F732-4659-4C8E-9557-8ECAD82B9441}" type="pres">
      <dgm:prSet presAssocID="{B21BBE7E-AD8D-4989-85A9-3B19C79426C7}" presName="childText" presStyleLbl="revTx" presStyleIdx="0" presStyleCnt="1">
        <dgm:presLayoutVars>
          <dgm:bulletEnabled val="1"/>
        </dgm:presLayoutVars>
      </dgm:prSet>
      <dgm:spPr/>
    </dgm:pt>
  </dgm:ptLst>
  <dgm:cxnLst>
    <dgm:cxn modelId="{74562303-949F-4677-9E3A-85D89A0AAE0F}" type="presOf" srcId="{12DB47F0-F87A-462E-B0DE-28D6CBB76647}" destId="{0F21F732-4659-4C8E-9557-8ECAD82B9441}" srcOrd="0" destOrd="4" presId="urn:microsoft.com/office/officeart/2005/8/layout/vList2"/>
    <dgm:cxn modelId="{63800D16-6A59-405C-9EBD-629E3FDDD0D7}" type="presOf" srcId="{4C02DEFB-E488-4791-9A93-92C802898049}" destId="{0F21F732-4659-4C8E-9557-8ECAD82B9441}" srcOrd="0" destOrd="3" presId="urn:microsoft.com/office/officeart/2005/8/layout/vList2"/>
    <dgm:cxn modelId="{565D0019-9343-43F3-91C1-67395E6D4284}" srcId="{B21BBE7E-AD8D-4989-85A9-3B19C79426C7}" destId="{E5D95DAC-57E6-4D30-ADB8-EEFE1288A6AB}" srcOrd="1" destOrd="0" parTransId="{F3F3DB28-33A6-4704-BC3D-B6F954A426A3}" sibTransId="{1E9042F5-8F55-42B6-A8FC-B9A748AACB5D}"/>
    <dgm:cxn modelId="{577FF11D-D892-4A4C-8BC7-1766BC6D51A4}" type="presOf" srcId="{2C871E96-8668-43A0-A770-7144A4CE5A0C}" destId="{0F21F732-4659-4C8E-9557-8ECAD82B9441}" srcOrd="0" destOrd="6" presId="urn:microsoft.com/office/officeart/2005/8/layout/vList2"/>
    <dgm:cxn modelId="{F880B31E-B30C-40C5-A363-E3BA8018A3A6}" type="presOf" srcId="{95A36E3B-C167-4938-BB07-3D2AC74BF88F}" destId="{0F21F732-4659-4C8E-9557-8ECAD82B9441}" srcOrd="0" destOrd="0" presId="urn:microsoft.com/office/officeart/2005/8/layout/vList2"/>
    <dgm:cxn modelId="{E2F33226-01D5-4590-9D52-37CE05B2F7EB}" srcId="{B21BBE7E-AD8D-4989-85A9-3B19C79426C7}" destId="{4C02DEFB-E488-4791-9A93-92C802898049}" srcOrd="3" destOrd="0" parTransId="{F54B8A79-09D8-44E1-87DC-15AF94C5E4A3}" sibTransId="{9417DCB2-35B0-4D89-ACE9-748EA9E9E274}"/>
    <dgm:cxn modelId="{4C744936-B810-4995-8730-6DB82086D5D4}" type="presOf" srcId="{B21BBE7E-AD8D-4989-85A9-3B19C79426C7}" destId="{6C856723-BDCE-4FE4-9254-C0440BC70EED}" srcOrd="0" destOrd="0" presId="urn:microsoft.com/office/officeart/2005/8/layout/vList2"/>
    <dgm:cxn modelId="{E6450337-A0DB-4FD9-B83B-F3D0454F8B13}" srcId="{B21BBE7E-AD8D-4989-85A9-3B19C79426C7}" destId="{2C871E96-8668-43A0-A770-7144A4CE5A0C}" srcOrd="6" destOrd="0" parTransId="{40F69F2B-13B3-4C46-B2EF-32CC73C508CD}" sibTransId="{DBD1E7F2-B1B2-4246-8508-BBBE1409A61C}"/>
    <dgm:cxn modelId="{EB4E273A-0622-4C3A-9580-3C66DB852914}" type="presOf" srcId="{FAE00054-828B-45A3-95C5-E926D6F4C3F3}" destId="{0F21F732-4659-4C8E-9557-8ECAD82B9441}" srcOrd="0" destOrd="2" presId="urn:microsoft.com/office/officeart/2005/8/layout/vList2"/>
    <dgm:cxn modelId="{0A057260-1618-498C-B560-B886066575A6}" srcId="{B21BBE7E-AD8D-4989-85A9-3B19C79426C7}" destId="{37F369FB-EC8C-4C59-8783-91A8CDEC499C}" srcOrd="5" destOrd="0" parTransId="{496D6A1F-53B2-4D0F-B9E0-A2CC598E1001}" sibTransId="{21F30CA9-9171-46B4-90FC-23CA3403044F}"/>
    <dgm:cxn modelId="{70F99877-284D-4DFF-8AD1-53C32C7BB2DD}" srcId="{B21BBE7E-AD8D-4989-85A9-3B19C79426C7}" destId="{12DB47F0-F87A-462E-B0DE-28D6CBB76647}" srcOrd="4" destOrd="0" parTransId="{7D2E1754-2F63-4413-8BBE-1AC16CA07936}" sibTransId="{8ADC52FC-095F-4443-B86E-3E8D34191D36}"/>
    <dgm:cxn modelId="{3F819886-69D5-4599-8366-4FA37DFC6BDF}" type="presOf" srcId="{37F369FB-EC8C-4C59-8783-91A8CDEC499C}" destId="{0F21F732-4659-4C8E-9557-8ECAD82B9441}" srcOrd="0" destOrd="5" presId="urn:microsoft.com/office/officeart/2005/8/layout/vList2"/>
    <dgm:cxn modelId="{01447B87-101F-43C0-A1A7-CEB40234BF72}" type="presOf" srcId="{CEC6C5C6-A16E-4E51-A832-E322FA6486C9}" destId="{CC929E52-9FBF-4136-9544-425A15B915DE}" srcOrd="0" destOrd="0" presId="urn:microsoft.com/office/officeart/2005/8/layout/vList2"/>
    <dgm:cxn modelId="{AB51139A-27AA-4BAA-9040-6102C0ABE650}" srcId="{CEC6C5C6-A16E-4E51-A832-E322FA6486C9}" destId="{B21BBE7E-AD8D-4989-85A9-3B19C79426C7}" srcOrd="0" destOrd="0" parTransId="{923FBF61-1D1D-4791-9362-E33069CC87C8}" sibTransId="{4766FA85-9B48-4284-93F2-1BB20EC80736}"/>
    <dgm:cxn modelId="{111BB1B8-25E1-4A69-AE23-9151F6C36D5F}" srcId="{B21BBE7E-AD8D-4989-85A9-3B19C79426C7}" destId="{95A36E3B-C167-4938-BB07-3D2AC74BF88F}" srcOrd="0" destOrd="0" parTransId="{7A86E0F3-1B8F-4522-AF0F-A2CDEECB95EE}" sibTransId="{5FE9C496-BCA9-42C6-9E3F-319EE3721A87}"/>
    <dgm:cxn modelId="{991925E1-F029-4E81-B96F-2C882663315D}" srcId="{B21BBE7E-AD8D-4989-85A9-3B19C79426C7}" destId="{FAE00054-828B-45A3-95C5-E926D6F4C3F3}" srcOrd="2" destOrd="0" parTransId="{87F72592-5A56-4471-89D4-E2C11CA7EAB1}" sibTransId="{DECFE5D4-F857-4451-AC0A-0542CF54B7C7}"/>
    <dgm:cxn modelId="{FAA187F2-C336-43DB-9904-9B5D13292446}" type="presOf" srcId="{E5D95DAC-57E6-4D30-ADB8-EEFE1288A6AB}" destId="{0F21F732-4659-4C8E-9557-8ECAD82B9441}" srcOrd="0" destOrd="1" presId="urn:microsoft.com/office/officeart/2005/8/layout/vList2"/>
    <dgm:cxn modelId="{326C0A76-2C30-45F0-B98C-B7E09C9F5761}" type="presParOf" srcId="{CC929E52-9FBF-4136-9544-425A15B915DE}" destId="{6C856723-BDCE-4FE4-9254-C0440BC70EED}" srcOrd="0" destOrd="0" presId="urn:microsoft.com/office/officeart/2005/8/layout/vList2"/>
    <dgm:cxn modelId="{0EB1553B-DFB8-469A-A99C-6B512ABA4558}" type="presParOf" srcId="{CC929E52-9FBF-4136-9544-425A15B915DE}" destId="{0F21F732-4659-4C8E-9557-8ECAD82B9441}"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856723-BDCE-4FE4-9254-C0440BC70EED}">
      <dsp:nvSpPr>
        <dsp:cNvPr id="0" name=""/>
        <dsp:cNvSpPr/>
      </dsp:nvSpPr>
      <dsp:spPr>
        <a:xfrm>
          <a:off x="0" y="30178"/>
          <a:ext cx="5928344" cy="73007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In the United States:</a:t>
          </a:r>
        </a:p>
      </dsp:txBody>
      <dsp:txXfrm>
        <a:off x="35640" y="65818"/>
        <a:ext cx="5857064" cy="658799"/>
      </dsp:txXfrm>
    </dsp:sp>
    <dsp:sp modelId="{0F21F732-4659-4C8E-9557-8ECAD82B9441}">
      <dsp:nvSpPr>
        <dsp:cNvPr id="0" name=""/>
        <dsp:cNvSpPr/>
      </dsp:nvSpPr>
      <dsp:spPr>
        <a:xfrm>
          <a:off x="0" y="760258"/>
          <a:ext cx="5928344" cy="450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225"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en-US" sz="2500" kern="1200" dirty="0"/>
            <a:t>1,291,500 fires in 2019</a:t>
          </a:r>
        </a:p>
        <a:p>
          <a:pPr marL="228600" lvl="1" indent="-228600" algn="l" defTabSz="1111250">
            <a:lnSpc>
              <a:spcPct val="90000"/>
            </a:lnSpc>
            <a:spcBef>
              <a:spcPct val="0"/>
            </a:spcBef>
            <a:spcAft>
              <a:spcPct val="20000"/>
            </a:spcAft>
            <a:buChar char="•"/>
          </a:pPr>
          <a:r>
            <a:rPr lang="en-US" sz="2500" kern="1200" dirty="0"/>
            <a:t>3,704 deaths in 2019</a:t>
          </a:r>
        </a:p>
        <a:p>
          <a:pPr marL="228600" lvl="1" indent="-228600" algn="l" defTabSz="1111250">
            <a:lnSpc>
              <a:spcPct val="90000"/>
            </a:lnSpc>
            <a:spcBef>
              <a:spcPct val="0"/>
            </a:spcBef>
            <a:spcAft>
              <a:spcPct val="20000"/>
            </a:spcAft>
            <a:buChar char="•"/>
          </a:pPr>
          <a:r>
            <a:rPr lang="en-US" sz="2500" kern="1200" dirty="0"/>
            <a:t>16,600 injuries in 2019</a:t>
          </a:r>
        </a:p>
        <a:p>
          <a:pPr marL="228600" lvl="1" indent="-228600" algn="l" defTabSz="1111250">
            <a:lnSpc>
              <a:spcPct val="90000"/>
            </a:lnSpc>
            <a:spcBef>
              <a:spcPct val="0"/>
            </a:spcBef>
            <a:spcAft>
              <a:spcPct val="20000"/>
            </a:spcAft>
            <a:buChar char="•"/>
          </a:pPr>
          <a:r>
            <a:rPr lang="en-US" sz="2500" kern="1200" dirty="0"/>
            <a:t>14.8 billion dollars lost in 2019</a:t>
          </a:r>
        </a:p>
        <a:p>
          <a:pPr marL="228600" lvl="1" indent="-228600" algn="l" defTabSz="1111250">
            <a:lnSpc>
              <a:spcPct val="90000"/>
            </a:lnSpc>
            <a:spcBef>
              <a:spcPct val="0"/>
            </a:spcBef>
            <a:spcAft>
              <a:spcPct val="20000"/>
            </a:spcAft>
            <a:buChar char="•"/>
          </a:pPr>
          <a:r>
            <a:rPr lang="en-US" sz="2500" kern="1200" dirty="0"/>
            <a:t>Every 24 seconds a fire department in the United States responds to a fire somewhere in the nation.</a:t>
          </a:r>
        </a:p>
        <a:p>
          <a:pPr marL="228600" lvl="1" indent="-228600" algn="l" defTabSz="1111250">
            <a:lnSpc>
              <a:spcPct val="90000"/>
            </a:lnSpc>
            <a:spcBef>
              <a:spcPct val="0"/>
            </a:spcBef>
            <a:spcAft>
              <a:spcPct val="20000"/>
            </a:spcAft>
            <a:buChar char="•"/>
          </a:pPr>
          <a:r>
            <a:rPr lang="en-US" sz="2500" kern="1200" dirty="0"/>
            <a:t>Occupants have less than 3 minutes to escape a fire</a:t>
          </a:r>
        </a:p>
        <a:p>
          <a:pPr marL="228600" lvl="1" indent="-228600" algn="l" defTabSz="1111250">
            <a:lnSpc>
              <a:spcPct val="90000"/>
            </a:lnSpc>
            <a:spcBef>
              <a:spcPct val="0"/>
            </a:spcBef>
            <a:spcAft>
              <a:spcPct val="20000"/>
            </a:spcAft>
            <a:buChar char="•"/>
          </a:pPr>
          <a:r>
            <a:rPr lang="en-US" sz="2500" kern="1200" dirty="0"/>
            <a:t>Structure fires account for 20% of fires, 49% of civilian deaths, 80% of civilian injuries, and 67% of property damage</a:t>
          </a:r>
        </a:p>
      </dsp:txBody>
      <dsp:txXfrm>
        <a:off x="0" y="760258"/>
        <a:ext cx="5928344" cy="450432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3570E04-AC58-4AB4-8923-24B10E2B10F7}" type="datetimeFigureOut">
              <a:rPr lang="en-US" smtClean="0"/>
              <a:t>5/10/2023</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C5EEEA6-11D8-49E2-A432-416C1167FE96}" type="slidenum">
              <a:rPr lang="en-US" smtClean="0"/>
              <a:t>‹#›</a:t>
            </a:fld>
            <a:endParaRPr lang="en-US" dirty="0"/>
          </a:p>
        </p:txBody>
      </p:sp>
    </p:spTree>
    <p:extLst>
      <p:ext uri="{BB962C8B-B14F-4D97-AF65-F5344CB8AC3E}">
        <p14:creationId xmlns:p14="http://schemas.microsoft.com/office/powerpoint/2010/main" val="15053328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ul.com/services/environmental-product-declaration-epds#:~:text=Environmental%20Product%20Declaration%20%28EPDs%29%20Knowing%20a%20product%27s%20environmental,in%20a%20credible%2C%20streamlined%20and%20universally%20understood%20manner."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hpd-collaborative.org/"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go-gba.org/resources/green-building-methods/materials-red-list/"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usfa.fema.gov/data/statistics"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nfpa.org/News-and-Research/Data-research-and-tools/Building-and-Life-Safety/Fires-in-US-Industrial-and-Manufacturing-Facilities"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nypost.com/2022/01/10/city-repeatedly-flagged-busted-fire-doors-before-bronx-tower-inferno/"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thecity.nyc/bronx/2022/1/23/22897783/damaged-doors-fire-risks-thousands-buildings-nyc"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Thank you for attending our presentation on Integrated Fire and Smoke Door Systems: Specifying Your Own Safety Net. My name is Candace Kitchen, and I am Total Door’s customer service specialist. I can be reached at designsupport@totaldoor.com or by calling the factory. We will take some time at the end of the presentation for a question-and-answer portion, so please put your questions into the question-and-answer box. Thank you for your time today. </a:t>
            </a:r>
          </a:p>
          <a:p>
            <a:endParaRPr lang="en-US" dirty="0"/>
          </a:p>
        </p:txBody>
      </p:sp>
      <p:sp>
        <p:nvSpPr>
          <p:cNvPr id="4" name="Slide Number Placeholder 3"/>
          <p:cNvSpPr>
            <a:spLocks noGrp="1"/>
          </p:cNvSpPr>
          <p:nvPr>
            <p:ph type="sldNum" sz="quarter" idx="5"/>
          </p:nvPr>
        </p:nvSpPr>
        <p:spPr/>
        <p:txBody>
          <a:bodyPr/>
          <a:lstStyle/>
          <a:p>
            <a:fld id="{0C5EEEA6-11D8-49E2-A432-416C1167FE96}" type="slidenum">
              <a:rPr lang="en-US" smtClean="0"/>
              <a:t>1</a:t>
            </a:fld>
            <a:endParaRPr lang="en-US" dirty="0"/>
          </a:p>
        </p:txBody>
      </p:sp>
    </p:spTree>
    <p:extLst>
      <p:ext uri="{BB962C8B-B14F-4D97-AF65-F5344CB8AC3E}">
        <p14:creationId xmlns:p14="http://schemas.microsoft.com/office/powerpoint/2010/main" val="2446072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Integrated Door systems install 4 times faster than a conventional door. </a:t>
            </a:r>
          </a:p>
          <a:p>
            <a:pPr defTabSz="931774">
              <a:defRPr/>
            </a:pPr>
            <a:r>
              <a:rPr lang="en-US" dirty="0"/>
              <a:t>So, you could get a door like the one on the left where you would put it together on the site and risk losing pieces or parts. You may even find that an installation warehouse is necessary for installation. There are unknown conditions in the field. You could be missing the proper tools or there could be inconsistent lighting. </a:t>
            </a:r>
          </a:p>
          <a:p>
            <a:pPr defTabSz="931774">
              <a:defRPr/>
            </a:pPr>
            <a:r>
              <a:rPr lang="en-US" dirty="0"/>
              <a:t>Or you could get a door like the one on the right, complete and ready to go into the opening. </a:t>
            </a:r>
          </a:p>
          <a:p>
            <a:pPr defTabSz="931774">
              <a:defRPr/>
            </a:pPr>
            <a:r>
              <a:rPr lang="en-US" dirty="0"/>
              <a:t>That means fewer trades are involved and fewer manufacturers. It will limit onsite conflicts with other trades. This will improve quality, efficiency, profitability, and performance. Labeled components does NOT mean rated assembly. </a:t>
            </a:r>
          </a:p>
          <a:p>
            <a:pPr defTabSz="931774">
              <a:defRPr/>
            </a:pPr>
            <a:endParaRPr lang="en-US" dirty="0"/>
          </a:p>
          <a:p>
            <a:pPr defTabSz="931774">
              <a:defRPr/>
            </a:pPr>
            <a:r>
              <a:rPr lang="en-US" dirty="0"/>
              <a:t>Single source responsibility gives reliability. That means without an Integrated Door System, you will lose time and money.</a:t>
            </a:r>
          </a:p>
          <a:p>
            <a:pPr defTabSz="931774">
              <a:defRPr/>
            </a:pPr>
            <a:endParaRPr lang="en-US" dirty="0"/>
          </a:p>
          <a:p>
            <a:pPr defTabSz="931774">
              <a:defRPr/>
            </a:pPr>
            <a:r>
              <a:rPr lang="en-US" dirty="0"/>
              <a:t>Which by the way, the door on the left, all those pieces and parts are only for one leaf. </a:t>
            </a:r>
          </a:p>
          <a:p>
            <a:endParaRPr lang="en-US" dirty="0"/>
          </a:p>
        </p:txBody>
      </p:sp>
      <p:sp>
        <p:nvSpPr>
          <p:cNvPr id="4" name="Slide Number Placeholder 3"/>
          <p:cNvSpPr>
            <a:spLocks noGrp="1"/>
          </p:cNvSpPr>
          <p:nvPr>
            <p:ph type="sldNum" sz="quarter" idx="5"/>
          </p:nvPr>
        </p:nvSpPr>
        <p:spPr/>
        <p:txBody>
          <a:bodyPr/>
          <a:lstStyle/>
          <a:p>
            <a:fld id="{0C5EEEA6-11D8-49E2-A432-416C1167FE96}" type="slidenum">
              <a:rPr lang="en-US" smtClean="0"/>
              <a:t>10</a:t>
            </a:fld>
            <a:endParaRPr lang="en-US" dirty="0"/>
          </a:p>
        </p:txBody>
      </p:sp>
    </p:spTree>
    <p:extLst>
      <p:ext uri="{BB962C8B-B14F-4D97-AF65-F5344CB8AC3E}">
        <p14:creationId xmlns:p14="http://schemas.microsoft.com/office/powerpoint/2010/main" val="24625455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number of components in an integrated door system compared to a conventional door is 22%. Down to every screw, an integrated door system will have 61 parts versus 278 parts for a conventional door and hardware. Because integrated door systems do not require all those parts, you are reducing potential maintenance time, installation time, and potential for something not to work. </a:t>
            </a:r>
          </a:p>
          <a:p>
            <a:r>
              <a:rPr lang="en-US" dirty="0"/>
              <a:t>Standard doors could require up to 10 manufacturers and 4 trades. This can blur the responsibility of proper installation and function. With one manufacturer for an integrated door system that provides all the materials and does the installation, the functioning is on them for the entire opening. </a:t>
            </a:r>
          </a:p>
          <a:p>
            <a:r>
              <a:rPr lang="en-US" dirty="0"/>
              <a:t>Integrated door systems are freed from the restrictions and limitations of other types of doors and hardware.</a:t>
            </a:r>
          </a:p>
          <a:p>
            <a:endParaRPr lang="en-US" dirty="0"/>
          </a:p>
          <a:p>
            <a:endParaRPr lang="en-US" dirty="0"/>
          </a:p>
        </p:txBody>
      </p:sp>
      <p:sp>
        <p:nvSpPr>
          <p:cNvPr id="4" name="Slide Number Placeholder 3"/>
          <p:cNvSpPr>
            <a:spLocks noGrp="1"/>
          </p:cNvSpPr>
          <p:nvPr>
            <p:ph type="sldNum" sz="quarter" idx="5"/>
          </p:nvPr>
        </p:nvSpPr>
        <p:spPr/>
        <p:txBody>
          <a:bodyPr/>
          <a:lstStyle/>
          <a:p>
            <a:fld id="{0C5EEEA6-11D8-49E2-A432-416C1167FE96}" type="slidenum">
              <a:rPr lang="en-US" smtClean="0"/>
              <a:t>11</a:t>
            </a:fld>
            <a:endParaRPr lang="en-US" dirty="0"/>
          </a:p>
        </p:txBody>
      </p:sp>
    </p:spTree>
    <p:extLst>
      <p:ext uri="{BB962C8B-B14F-4D97-AF65-F5344CB8AC3E}">
        <p14:creationId xmlns:p14="http://schemas.microsoft.com/office/powerpoint/2010/main" val="33996861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Conventional doors include pieces and parts that are not necessary to the system. You are paying for more than what you need and increasing the potential need for maintenance. Eliminating those extra parts brings you a cost savings and increases performance. Installation is typically included with a system, so make sure you ask about that. With time savings, comes cost savings. </a:t>
            </a:r>
          </a:p>
          <a:p>
            <a:r>
              <a:rPr lang="en-US" dirty="0"/>
              <a:t>In this quick video you will see the conventional door hardware that is eliminated and the refurbished look of an integrated door system. </a:t>
            </a:r>
          </a:p>
          <a:p>
            <a:r>
              <a:rPr lang="en-US" dirty="0"/>
              <a:t>CLICK</a:t>
            </a:r>
          </a:p>
          <a:p>
            <a:r>
              <a:rPr lang="en-US" dirty="0"/>
              <a:t>Let us watch as the bulky hardware is removed, the astragals, the coordinators, and the surface mounted closers. Then see a cleaner, streamlined look. </a:t>
            </a:r>
          </a:p>
          <a:p>
            <a:r>
              <a:rPr lang="en-US" dirty="0"/>
              <a:t>Do not pay for a fire door that comes with extra pieces and components but does not have all the necessary certifications. We are looking for complete code compliance. </a:t>
            </a:r>
          </a:p>
          <a:p>
            <a:r>
              <a:rPr lang="en-US" dirty="0"/>
              <a:t>Integrated door systems are tested to over 1 million cycles. And for traditional doors and hardware many of the components will not even come close to 1 million cycles. </a:t>
            </a:r>
          </a:p>
          <a:p>
            <a:endParaRPr lang="en-US" dirty="0"/>
          </a:p>
        </p:txBody>
      </p:sp>
      <p:sp>
        <p:nvSpPr>
          <p:cNvPr id="4" name="Slide Number Placeholder 3"/>
          <p:cNvSpPr>
            <a:spLocks noGrp="1"/>
          </p:cNvSpPr>
          <p:nvPr>
            <p:ph type="sldNum" sz="quarter" idx="5"/>
          </p:nvPr>
        </p:nvSpPr>
        <p:spPr/>
        <p:txBody>
          <a:bodyPr/>
          <a:lstStyle/>
          <a:p>
            <a:fld id="{0C5EEEA6-11D8-49E2-A432-416C1167FE96}" type="slidenum">
              <a:rPr lang="en-US" smtClean="0"/>
              <a:t>12</a:t>
            </a:fld>
            <a:endParaRPr lang="en-US" dirty="0"/>
          </a:p>
        </p:txBody>
      </p:sp>
    </p:spTree>
    <p:extLst>
      <p:ext uri="{BB962C8B-B14F-4D97-AF65-F5344CB8AC3E}">
        <p14:creationId xmlns:p14="http://schemas.microsoft.com/office/powerpoint/2010/main" val="17056434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look at an example of avoided costs. We can talk about advantages of an integrated door system all day, but what does it mean if you do not use one?</a:t>
            </a:r>
          </a:p>
          <a:p>
            <a:endParaRPr lang="en-US" dirty="0"/>
          </a:p>
          <a:p>
            <a:r>
              <a:rPr lang="en-US" dirty="0"/>
              <a:t>On a conventional door, if only the exit device fails, which the mean time to failure is about 7 ½ years, then you are looking at the cost of the new exit device, let's say $750 dollars and the cost of labor, let’s say $375. Totaling, $1125 dollars. </a:t>
            </a:r>
          </a:p>
          <a:p>
            <a:r>
              <a:rPr lang="en-US" dirty="0"/>
              <a:t>You are looking at an almost guaranteed extra over $1000 spent on a door in a few years that could have been avoided with an integrated door system. </a:t>
            </a:r>
          </a:p>
          <a:p>
            <a:endParaRPr lang="en-US" dirty="0"/>
          </a:p>
          <a:p>
            <a:r>
              <a:rPr lang="en-US" dirty="0"/>
              <a:t>For an integrated door system, you are initially looking at reduced labor time. Plus, with less components comes costs savings, for a total life cycle cost analysis savings of $1900. Or the avoidance of paying part of that later. </a:t>
            </a:r>
          </a:p>
          <a:p>
            <a:r>
              <a:rPr lang="en-US" dirty="0"/>
              <a:t>Flush bolts and coordinators only have a life cycle count of 100,000. So, you are avoiding those maintenance costs as well. </a:t>
            </a:r>
          </a:p>
          <a:p>
            <a:r>
              <a:rPr lang="en-US" dirty="0"/>
              <a:t>There is a reason that doors and hardware are 2-3% of the projected cost of the entire project but also 20% of the entire maintenance costs. You have the ability to avoid that. </a:t>
            </a:r>
          </a:p>
          <a:p>
            <a:endParaRPr lang="en-US" dirty="0"/>
          </a:p>
        </p:txBody>
      </p:sp>
      <p:sp>
        <p:nvSpPr>
          <p:cNvPr id="4" name="Slide Number Placeholder 3"/>
          <p:cNvSpPr>
            <a:spLocks noGrp="1"/>
          </p:cNvSpPr>
          <p:nvPr>
            <p:ph type="sldNum" sz="quarter" idx="5"/>
          </p:nvPr>
        </p:nvSpPr>
        <p:spPr/>
        <p:txBody>
          <a:bodyPr/>
          <a:lstStyle/>
          <a:p>
            <a:fld id="{0C5EEEA6-11D8-49E2-A432-416C1167FE96}" type="slidenum">
              <a:rPr lang="en-US" smtClean="0"/>
              <a:t>13</a:t>
            </a:fld>
            <a:endParaRPr lang="en-US" dirty="0"/>
          </a:p>
        </p:txBody>
      </p:sp>
    </p:spTree>
    <p:extLst>
      <p:ext uri="{BB962C8B-B14F-4D97-AF65-F5344CB8AC3E}">
        <p14:creationId xmlns:p14="http://schemas.microsoft.com/office/powerpoint/2010/main" val="1017456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Integrated Door Systems are a completely compliant system. So, either the individual components are compliant, or the entire system is.</a:t>
            </a:r>
          </a:p>
          <a:p>
            <a:r>
              <a:rPr lang="en-US" dirty="0"/>
              <a:t>UBC 7-2 is in the uniform building code and one of the first codes to require positive pressure testing. </a:t>
            </a:r>
          </a:p>
          <a:p>
            <a:r>
              <a:rPr lang="en-US" dirty="0"/>
              <a:t>UL 10C is for positive pressure testing. This evaluates the ability of a door assembly to remain in an opening during a pre-determined test exposure. </a:t>
            </a:r>
          </a:p>
          <a:p>
            <a:r>
              <a:rPr lang="en-US" dirty="0"/>
              <a:t>UL 1784 is air leakage testing, as tested as a complete system.</a:t>
            </a:r>
          </a:p>
          <a:p>
            <a:r>
              <a:rPr lang="en-US" dirty="0"/>
              <a:t>CAN/ULC S104 is the Canadian standard for fire tests for door assemblies. </a:t>
            </a:r>
          </a:p>
          <a:p>
            <a:r>
              <a:rPr lang="en-US" dirty="0"/>
              <a:t>NFPA 252 outlines methods of fire testing door assemblies that manufacturers can use to determine the degree of fire protection. </a:t>
            </a:r>
          </a:p>
          <a:p>
            <a:endParaRPr lang="en-US" dirty="0"/>
          </a:p>
        </p:txBody>
      </p:sp>
      <p:sp>
        <p:nvSpPr>
          <p:cNvPr id="4" name="Slide Number Placeholder 3"/>
          <p:cNvSpPr>
            <a:spLocks noGrp="1"/>
          </p:cNvSpPr>
          <p:nvPr>
            <p:ph type="sldNum" sz="quarter" idx="5"/>
          </p:nvPr>
        </p:nvSpPr>
        <p:spPr/>
        <p:txBody>
          <a:bodyPr/>
          <a:lstStyle/>
          <a:p>
            <a:fld id="{0C5EEEA6-11D8-49E2-A432-416C1167FE96}" type="slidenum">
              <a:rPr lang="en-US" smtClean="0"/>
              <a:t>14</a:t>
            </a:fld>
            <a:endParaRPr lang="en-US" dirty="0"/>
          </a:p>
        </p:txBody>
      </p:sp>
    </p:spTree>
    <p:extLst>
      <p:ext uri="{BB962C8B-B14F-4D97-AF65-F5344CB8AC3E}">
        <p14:creationId xmlns:p14="http://schemas.microsoft.com/office/powerpoint/2010/main" val="21135326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UL 1784 is the standard for air leakage tests. Doors that are for an elevator lobby or in front of an elevator shaft are required to be tested to UL 1784 without an artificial bottom seal. Being tested without an artificial bottom seal means that the air leakage rate of  the door assembly is tested. This is from 716.2.2.1.1. The air leakage rate should not exceed 3.0 cubic feet per minute per square foot of door opening at .10 inch of water for both the ambient temperature and elevated temperature tests.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should ask for testing and evaluation results for UL 1784, and it will look something like what you see on the right side of the screen. </a:t>
            </a:r>
          </a:p>
          <a:p>
            <a:endParaRPr lang="en-US" dirty="0"/>
          </a:p>
        </p:txBody>
      </p:sp>
      <p:sp>
        <p:nvSpPr>
          <p:cNvPr id="4" name="Slide Number Placeholder 3"/>
          <p:cNvSpPr>
            <a:spLocks noGrp="1"/>
          </p:cNvSpPr>
          <p:nvPr>
            <p:ph type="sldNum" sz="quarter" idx="5"/>
          </p:nvPr>
        </p:nvSpPr>
        <p:spPr/>
        <p:txBody>
          <a:bodyPr/>
          <a:lstStyle/>
          <a:p>
            <a:fld id="{0C5EEEA6-11D8-49E2-A432-416C1167FE96}" type="slidenum">
              <a:rPr lang="en-US" smtClean="0"/>
              <a:t>15</a:t>
            </a:fld>
            <a:endParaRPr lang="en-US" dirty="0"/>
          </a:p>
        </p:txBody>
      </p:sp>
    </p:spTree>
    <p:extLst>
      <p:ext uri="{BB962C8B-B14F-4D97-AF65-F5344CB8AC3E}">
        <p14:creationId xmlns:p14="http://schemas.microsoft.com/office/powerpoint/2010/main" val="26153618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UL 1784 physically tests for smoke and measures specifically how much smoke travels through the jambs and the header. In the past, fire labs would place an artificial bottom seal on the bottom of the doors where there was typically an undercut. The labs were only measuring how much smoke traveled through three sides of the door opening. And what was this artificial bottom seal? Well, it was a piece of duct tape on the bottom of the door. I don’t know about you, but a piece of duct tape is not found on a door in the field… so, the IBC recognizes that this does not reflect reality. This is one of the only places in the IBC where it actually tells you HOW you have to test and not just what you have to test to. Fire labs now must test all four sides of the opening without an artificial bottom seal. UL 1784 needs to be tested as a complete assembly with a bottom seal that is part of the system. </a:t>
            </a:r>
          </a:p>
          <a:p>
            <a:r>
              <a:rPr lang="en-US" dirty="0"/>
              <a:t>The components of the door must all be tested TOGETHER, and a conventional door sweep cannot be added later. </a:t>
            </a:r>
          </a:p>
          <a:p>
            <a:r>
              <a:rPr lang="en-US" dirty="0"/>
              <a:t>This is typical for doors protecting elevator shafts and lobbies in a building. </a:t>
            </a:r>
          </a:p>
          <a:p>
            <a:endParaRPr lang="en-US" dirty="0"/>
          </a:p>
        </p:txBody>
      </p:sp>
      <p:sp>
        <p:nvSpPr>
          <p:cNvPr id="4" name="Slide Number Placeholder 3"/>
          <p:cNvSpPr>
            <a:spLocks noGrp="1"/>
          </p:cNvSpPr>
          <p:nvPr>
            <p:ph type="sldNum" sz="quarter" idx="5"/>
          </p:nvPr>
        </p:nvSpPr>
        <p:spPr/>
        <p:txBody>
          <a:bodyPr/>
          <a:lstStyle/>
          <a:p>
            <a:fld id="{0C5EEEA6-11D8-49E2-A432-416C1167FE96}" type="slidenum">
              <a:rPr lang="en-US" smtClean="0"/>
              <a:t>16</a:t>
            </a:fld>
            <a:endParaRPr lang="en-US" dirty="0"/>
          </a:p>
        </p:txBody>
      </p:sp>
    </p:spTree>
    <p:extLst>
      <p:ext uri="{BB962C8B-B14F-4D97-AF65-F5344CB8AC3E}">
        <p14:creationId xmlns:p14="http://schemas.microsoft.com/office/powerpoint/2010/main" val="34817886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BHMA is the Builders Hardware Manufacturing Association. They set the standards for performance that specifically impact builders' hardware. </a:t>
            </a:r>
          </a:p>
          <a:p>
            <a:r>
              <a:rPr lang="en-US" dirty="0"/>
              <a:t>Standard 156.32 is for Integrated Door Opening Assemblies. You can visit the BHMA website and search any standard. All companies certified to that standard will be listed. Limited products are certified to BHMA 156.32 because it is extremely hard to pass. It can take months to successfully test and pass! There are twist, preload, impact, force tests, and more. These are very strenuous on the doors AND after all that, the doors must pass 1 million cycles. To be considered an integrated door system, you must test to this standard. </a:t>
            </a:r>
          </a:p>
          <a:p>
            <a:endParaRPr lang="en-US" dirty="0"/>
          </a:p>
        </p:txBody>
      </p:sp>
      <p:sp>
        <p:nvSpPr>
          <p:cNvPr id="4" name="Slide Number Placeholder 3"/>
          <p:cNvSpPr>
            <a:spLocks noGrp="1"/>
          </p:cNvSpPr>
          <p:nvPr>
            <p:ph type="sldNum" sz="quarter" idx="5"/>
          </p:nvPr>
        </p:nvSpPr>
        <p:spPr/>
        <p:txBody>
          <a:bodyPr/>
          <a:lstStyle/>
          <a:p>
            <a:fld id="{0C5EEEA6-11D8-49E2-A432-416C1167FE96}" type="slidenum">
              <a:rPr lang="en-US" smtClean="0"/>
              <a:t>17</a:t>
            </a:fld>
            <a:endParaRPr lang="en-US" dirty="0"/>
          </a:p>
        </p:txBody>
      </p:sp>
    </p:spTree>
    <p:extLst>
      <p:ext uri="{BB962C8B-B14F-4D97-AF65-F5344CB8AC3E}">
        <p14:creationId xmlns:p14="http://schemas.microsoft.com/office/powerpoint/2010/main" val="42309680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Environmental Product Declarations or UL EPDs documents how a product, throughout its life cycle, affects the environment. The goal is that architects and those buying the products can make informed decisions. This is replacing what used to be LEED, which I am sure most of you are familiar with. Sustainability is becoming more and more important. As buildings work to cause less stress to the environment, a UL EPD will break down all the materials that go into the door from start to finish. </a:t>
            </a:r>
            <a:r>
              <a:rPr lang="en-US" dirty="0"/>
              <a:t>If your company can achieve this, then you are considered a leader in material health. </a:t>
            </a:r>
            <a:endParaRPr lang="fr-FR" dirty="0"/>
          </a:p>
          <a:p>
            <a:pPr defTabSz="931774">
              <a:defRPr/>
            </a:pPr>
            <a:r>
              <a:rPr lang="fr-FR" dirty="0"/>
              <a:t>You could have one UL EPD for an entire integrated door system, or you could have, for example, 10 different UL EPD and LEED documents for every piece of hardware and component. </a:t>
            </a:r>
            <a:endParaRPr lang="en-US" dirty="0"/>
          </a:p>
          <a:p>
            <a:endParaRPr lang="fr-FR" dirty="0">
              <a:hlinkClick r:id="rId3"/>
            </a:endParaRPr>
          </a:p>
          <a:p>
            <a:endParaRPr lang="fr-FR" dirty="0">
              <a:hlinkClick r:id="rId3"/>
            </a:endParaRPr>
          </a:p>
          <a:p>
            <a:endParaRPr lang="fr-FR" dirty="0">
              <a:hlinkClick r:id="rId3"/>
            </a:endParaRPr>
          </a:p>
          <a:p>
            <a:r>
              <a:rPr lang="fr-FR" dirty="0">
                <a:hlinkClick r:id="rId3"/>
              </a:rPr>
              <a:t>Environmental Product Declaration (EPDs) | UL</a:t>
            </a:r>
            <a:endParaRPr lang="fr-FR" dirty="0"/>
          </a:p>
          <a:p>
            <a:endParaRPr lang="en-US" dirty="0"/>
          </a:p>
        </p:txBody>
      </p:sp>
      <p:sp>
        <p:nvSpPr>
          <p:cNvPr id="4" name="Slide Number Placeholder 3"/>
          <p:cNvSpPr>
            <a:spLocks noGrp="1"/>
          </p:cNvSpPr>
          <p:nvPr>
            <p:ph type="sldNum" sz="quarter" idx="5"/>
          </p:nvPr>
        </p:nvSpPr>
        <p:spPr/>
        <p:txBody>
          <a:bodyPr/>
          <a:lstStyle/>
          <a:p>
            <a:fld id="{0C5EEEA6-11D8-49E2-A432-416C1167FE96}" type="slidenum">
              <a:rPr lang="en-US" smtClean="0"/>
              <a:t>18</a:t>
            </a:fld>
            <a:endParaRPr lang="en-US" dirty="0"/>
          </a:p>
        </p:txBody>
      </p:sp>
    </p:spTree>
    <p:extLst>
      <p:ext uri="{BB962C8B-B14F-4D97-AF65-F5344CB8AC3E}">
        <p14:creationId xmlns:p14="http://schemas.microsoft.com/office/powerpoint/2010/main" val="9390579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Health Product Declaration Collaborative - Welcome - HPD Collaborative (hpd-collaborative.org)</a:t>
            </a:r>
            <a:endParaRPr lang="en-US" dirty="0"/>
          </a:p>
          <a:p>
            <a:endParaRPr lang="en-US" dirty="0"/>
          </a:p>
          <a:p>
            <a:r>
              <a:rPr lang="en-US" dirty="0"/>
              <a:t>Over 700 manufacturers have a HPD or health product declaration. The goal is to provide material transparency. The HPD will compare product contents to associated health information. And while 700 manufactures seems like a lot, there are still many more to go. If a company has this, they will have a certification of proof that they can supply. </a:t>
            </a:r>
          </a:p>
          <a:p>
            <a:endParaRPr lang="en-US" dirty="0"/>
          </a:p>
          <a:p>
            <a:r>
              <a:rPr lang="en-US" dirty="0"/>
              <a:t>So, do you want one document for an entire system, or a bunch of documents? And who is going to maintain all of the documents you have?</a:t>
            </a:r>
          </a:p>
          <a:p>
            <a:r>
              <a:rPr lang="en-US" dirty="0"/>
              <a:t>This is part of the time savings that will come with an Integrated Door System. </a:t>
            </a:r>
          </a:p>
          <a:p>
            <a:endParaRPr lang="en-US" dirty="0"/>
          </a:p>
        </p:txBody>
      </p:sp>
      <p:sp>
        <p:nvSpPr>
          <p:cNvPr id="4" name="Slide Number Placeholder 3"/>
          <p:cNvSpPr>
            <a:spLocks noGrp="1"/>
          </p:cNvSpPr>
          <p:nvPr>
            <p:ph type="sldNum" sz="quarter" idx="5"/>
          </p:nvPr>
        </p:nvSpPr>
        <p:spPr/>
        <p:txBody>
          <a:bodyPr/>
          <a:lstStyle/>
          <a:p>
            <a:fld id="{0C5EEEA6-11D8-49E2-A432-416C1167FE96}" type="slidenum">
              <a:rPr lang="en-US" smtClean="0"/>
              <a:t>19</a:t>
            </a:fld>
            <a:endParaRPr lang="en-US" dirty="0"/>
          </a:p>
        </p:txBody>
      </p:sp>
    </p:spTree>
    <p:extLst>
      <p:ext uri="{BB962C8B-B14F-4D97-AF65-F5344CB8AC3E}">
        <p14:creationId xmlns:p14="http://schemas.microsoft.com/office/powerpoint/2010/main" val="371328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This now begins the AIA portion of the presentation. Integrated Fire and Smoke Door Systems: Specifying Your Own Safety Net is eligible for 1.0 Learning Unit/Health, Safety, Welfare Hour. Certificates will also be given. </a:t>
            </a:r>
          </a:p>
          <a:p>
            <a:endParaRPr lang="en-US" dirty="0"/>
          </a:p>
        </p:txBody>
      </p:sp>
      <p:sp>
        <p:nvSpPr>
          <p:cNvPr id="4" name="Slide Number Placeholder 3"/>
          <p:cNvSpPr>
            <a:spLocks noGrp="1"/>
          </p:cNvSpPr>
          <p:nvPr>
            <p:ph type="sldNum" sz="quarter" idx="5"/>
          </p:nvPr>
        </p:nvSpPr>
        <p:spPr/>
        <p:txBody>
          <a:bodyPr/>
          <a:lstStyle/>
          <a:p>
            <a:fld id="{0C5EEEA6-11D8-49E2-A432-416C1167FE96}" type="slidenum">
              <a:rPr lang="en-US" smtClean="0"/>
              <a:t>2</a:t>
            </a:fld>
            <a:endParaRPr lang="en-US" dirty="0"/>
          </a:p>
        </p:txBody>
      </p:sp>
    </p:spTree>
    <p:extLst>
      <p:ext uri="{BB962C8B-B14F-4D97-AF65-F5344CB8AC3E}">
        <p14:creationId xmlns:p14="http://schemas.microsoft.com/office/powerpoint/2010/main" val="31831941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816 items on the red list. If your project has no red list items, then your building is considered “living building status”. This list was created to protect occupant health. Companies that do not contain these red listed items will be aware and able to confirm. Examples that are well known on this list include mercury and lead. There are typically alternatives to the listed items, so the goal is to encourage manufacturers to look into those alternatives. </a:t>
            </a:r>
          </a:p>
          <a:p>
            <a:r>
              <a:rPr lang="en-US" dirty="0">
                <a:hlinkClick r:id="rId3"/>
              </a:rPr>
              <a:t>Product and Building Materials Red List - Green Building Alliance (go-gba.org)</a:t>
            </a:r>
            <a:endParaRPr lang="en-US" dirty="0"/>
          </a:p>
          <a:p>
            <a:endParaRPr lang="en-US" dirty="0"/>
          </a:p>
        </p:txBody>
      </p:sp>
      <p:sp>
        <p:nvSpPr>
          <p:cNvPr id="4" name="Slide Number Placeholder 3"/>
          <p:cNvSpPr>
            <a:spLocks noGrp="1"/>
          </p:cNvSpPr>
          <p:nvPr>
            <p:ph type="sldNum" sz="quarter" idx="5"/>
          </p:nvPr>
        </p:nvSpPr>
        <p:spPr/>
        <p:txBody>
          <a:bodyPr/>
          <a:lstStyle/>
          <a:p>
            <a:fld id="{0C5EEEA6-11D8-49E2-A432-416C1167FE96}" type="slidenum">
              <a:rPr lang="en-US" smtClean="0"/>
              <a:t>20</a:t>
            </a:fld>
            <a:endParaRPr lang="en-US" dirty="0"/>
          </a:p>
        </p:txBody>
      </p:sp>
    </p:spTree>
    <p:extLst>
      <p:ext uri="{BB962C8B-B14F-4D97-AF65-F5344CB8AC3E}">
        <p14:creationId xmlns:p14="http://schemas.microsoft.com/office/powerpoint/2010/main" val="8696239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is money. Collecting documents, waiting for responses, finding out that it doesn’t meet your expectations. That all costs money. </a:t>
            </a:r>
          </a:p>
          <a:p>
            <a:r>
              <a:rPr lang="en-US" dirty="0"/>
              <a:t>A single source for certifications and testing will save you that time. And the time it would take to maintain it. Integrated Door Systems are deigned to make every aspect of the project easier. </a:t>
            </a:r>
          </a:p>
          <a:p>
            <a:endParaRPr lang="en-US" dirty="0"/>
          </a:p>
        </p:txBody>
      </p:sp>
      <p:sp>
        <p:nvSpPr>
          <p:cNvPr id="4" name="Slide Number Placeholder 3"/>
          <p:cNvSpPr>
            <a:spLocks noGrp="1"/>
          </p:cNvSpPr>
          <p:nvPr>
            <p:ph type="sldNum" sz="quarter" idx="5"/>
          </p:nvPr>
        </p:nvSpPr>
        <p:spPr/>
        <p:txBody>
          <a:bodyPr/>
          <a:lstStyle/>
          <a:p>
            <a:fld id="{0C5EEEA6-11D8-49E2-A432-416C1167FE96}" type="slidenum">
              <a:rPr lang="en-US" smtClean="0"/>
              <a:t>21</a:t>
            </a:fld>
            <a:endParaRPr lang="en-US" dirty="0"/>
          </a:p>
        </p:txBody>
      </p:sp>
    </p:spTree>
    <p:extLst>
      <p:ext uri="{BB962C8B-B14F-4D97-AF65-F5344CB8AC3E}">
        <p14:creationId xmlns:p14="http://schemas.microsoft.com/office/powerpoint/2010/main" val="19405307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Integrated door assemblies are smoke and draft control doors. </a:t>
            </a:r>
          </a:p>
          <a:p>
            <a:r>
              <a:rPr lang="en-US" dirty="0"/>
              <a:t>What are smoke and draft control doors?</a:t>
            </a:r>
          </a:p>
          <a:p>
            <a:r>
              <a:rPr lang="en-US" dirty="0"/>
              <a:t>Those doors must be tested in accordance with UL 1784 as a complete system. This is where the measurement for the air leakage rate comes in again. We drive the importance of that code in this presentation because without the proper protection, lives are at stake. These doors must also be labeled with the letter “S” indicating the smoke rating. </a:t>
            </a:r>
          </a:p>
          <a:p>
            <a:r>
              <a:rPr lang="en-US" dirty="0"/>
              <a:t>Smoke and draft control doors are required in corridors and smoke barrier walls. So, when required, smoke and draft control doors must ultimately be tested as an assembly or complete system and not as separate components. </a:t>
            </a:r>
          </a:p>
          <a:p>
            <a:endParaRPr lang="en-US" dirty="0"/>
          </a:p>
        </p:txBody>
      </p:sp>
      <p:sp>
        <p:nvSpPr>
          <p:cNvPr id="4" name="Slide Number Placeholder 3"/>
          <p:cNvSpPr>
            <a:spLocks noGrp="1"/>
          </p:cNvSpPr>
          <p:nvPr>
            <p:ph type="sldNum" sz="quarter" idx="5"/>
          </p:nvPr>
        </p:nvSpPr>
        <p:spPr/>
        <p:txBody>
          <a:bodyPr/>
          <a:lstStyle/>
          <a:p>
            <a:fld id="{0C5EEEA6-11D8-49E2-A432-416C1167FE96}" type="slidenum">
              <a:rPr lang="en-US" smtClean="0"/>
              <a:t>22</a:t>
            </a:fld>
            <a:endParaRPr lang="en-US" dirty="0"/>
          </a:p>
        </p:txBody>
      </p:sp>
    </p:spTree>
    <p:extLst>
      <p:ext uri="{BB962C8B-B14F-4D97-AF65-F5344CB8AC3E}">
        <p14:creationId xmlns:p14="http://schemas.microsoft.com/office/powerpoint/2010/main" val="11898919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0" dirty="0"/>
              <a:t>Section 716 covers labeled protective assemblies. Fire </a:t>
            </a:r>
            <a:r>
              <a:rPr lang="en-CA" dirty="0"/>
              <a:t>door assemblies shall be labeled by an APPROVED agency. The labels shall comply with NFPA 80 and shall be permanently affixed to the door or frame. This will make it simple for code officials and fire marshals when inspecting. </a:t>
            </a:r>
          </a:p>
          <a:p>
            <a:endParaRPr lang="en-CA" dirty="0"/>
          </a:p>
          <a:p>
            <a:r>
              <a:rPr lang="en-CA" dirty="0"/>
              <a:t>Further, fire doors shall be labeled showing the name of the manufacturer or other identification readily traceable back to the manufacturer, the name or trademark of the third-party inspection agency, and the </a:t>
            </a:r>
            <a:r>
              <a:rPr lang="en-CA" u="none" dirty="0"/>
              <a:t>fire protection rating. </a:t>
            </a:r>
            <a:r>
              <a:rPr lang="en-CA" dirty="0"/>
              <a:t>Smoke and draft control doors complying with UL 1784 shall be labeled as such. Labels shall be approved and permanently affixed.</a:t>
            </a:r>
            <a:r>
              <a:rPr lang="en-CA" b="0" dirty="0"/>
              <a:t> Lastly, the label shall be applied at the factory.</a:t>
            </a:r>
            <a:endParaRPr lang="en-US" dirty="0"/>
          </a:p>
        </p:txBody>
      </p:sp>
      <p:sp>
        <p:nvSpPr>
          <p:cNvPr id="4" name="Slide Number Placeholder 3"/>
          <p:cNvSpPr>
            <a:spLocks noGrp="1"/>
          </p:cNvSpPr>
          <p:nvPr>
            <p:ph type="sldNum" sz="quarter" idx="5"/>
          </p:nvPr>
        </p:nvSpPr>
        <p:spPr/>
        <p:txBody>
          <a:bodyPr/>
          <a:lstStyle/>
          <a:p>
            <a:fld id="{0C5EEEA6-11D8-49E2-A432-416C1167FE96}" type="slidenum">
              <a:rPr lang="en-US" smtClean="0"/>
              <a:t>23</a:t>
            </a:fld>
            <a:endParaRPr lang="en-US" dirty="0"/>
          </a:p>
        </p:txBody>
      </p:sp>
    </p:spTree>
    <p:extLst>
      <p:ext uri="{BB962C8B-B14F-4D97-AF65-F5344CB8AC3E}">
        <p14:creationId xmlns:p14="http://schemas.microsoft.com/office/powerpoint/2010/main" val="7745139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Protection at openings is about assessing risk and protecting people. </a:t>
            </a:r>
          </a:p>
          <a:p>
            <a:r>
              <a:rPr lang="en-US" sz="1100" dirty="0"/>
              <a:t>Metrics and measurability are used to forecast potential threats and the associated impacts. This is all based on data. Smoke accounts for 76% of damage and injuries. </a:t>
            </a:r>
          </a:p>
          <a:p>
            <a:endParaRPr lang="en-US" sz="1100" dirty="0"/>
          </a:p>
          <a:p>
            <a:pPr algn="l" rtl="0" fontAlgn="base"/>
            <a:r>
              <a:rPr lang="en-US" sz="1100" dirty="0">
                <a:solidFill>
                  <a:srgbClr val="444444"/>
                </a:solidFill>
                <a:latin typeface="Calibri" panose="020F0502020204030204" pitchFamily="34" charset="0"/>
              </a:rPr>
              <a:t>On a well-known insurance company’s website​, we found information for managing risk for general liabilities. </a:t>
            </a:r>
          </a:p>
          <a:p>
            <a:pPr algn="l" rtl="0" fontAlgn="base"/>
            <a:r>
              <a:rPr lang="en-US" sz="1100" dirty="0">
                <a:solidFill>
                  <a:srgbClr val="444444"/>
                </a:solidFill>
                <a:latin typeface="Calibri" panose="020F0502020204030204" pitchFamily="34" charset="0"/>
              </a:rPr>
              <a:t>It said, for example, “</a:t>
            </a:r>
            <a:r>
              <a:rPr lang="en-US" sz="1100" dirty="0">
                <a:solidFill>
                  <a:srgbClr val="333333"/>
                </a:solidFill>
                <a:latin typeface="PublicoText-Roman"/>
              </a:rPr>
              <a:t>A manufacturer of power meat slicers is sued alleging that the safety guard on the slicer failed to perform, resulting in partial amputation of a right thumb and finger. The manufacturer is found liable. General Liability would respond to the $250,000 loss.” (Chubb Insurance)</a:t>
            </a:r>
          </a:p>
          <a:p>
            <a:pPr algn="l" rtl="0" fontAlgn="base"/>
            <a:r>
              <a:rPr lang="en-US" sz="1100" dirty="0">
                <a:solidFill>
                  <a:srgbClr val="333333"/>
                </a:solidFill>
                <a:latin typeface="PublicoText-Roman"/>
              </a:rPr>
              <a:t>If the loss of two fingers is up to $250,000, then the cost of a lost life would be substantially higher. </a:t>
            </a:r>
          </a:p>
          <a:p>
            <a:pPr algn="l" rtl="0" fontAlgn="base"/>
            <a:r>
              <a:rPr lang="en-US" sz="1100" dirty="0">
                <a:solidFill>
                  <a:srgbClr val="333333"/>
                </a:solidFill>
                <a:latin typeface="PublicoText-Roman"/>
              </a:rPr>
              <a:t>So, what would a building that failed to provide safety according to code at the elevator shaft cost you? And what would it cost the people inside the building?</a:t>
            </a:r>
          </a:p>
          <a:p>
            <a:pPr algn="l" rtl="0" fontAlgn="base"/>
            <a:r>
              <a:rPr lang="en-US" sz="1100" dirty="0">
                <a:solidFill>
                  <a:srgbClr val="333333"/>
                </a:solidFill>
                <a:latin typeface="PublicoText-Roman"/>
              </a:rPr>
              <a:t>The MGM Grand fire in 1980 in Nevada took the lives of 85 people. What's the cost of that?</a:t>
            </a:r>
          </a:p>
          <a:p>
            <a:pPr algn="l" rtl="0" fontAlgn="base"/>
            <a:r>
              <a:rPr lang="en-US" sz="1100" dirty="0">
                <a:solidFill>
                  <a:srgbClr val="333333"/>
                </a:solidFill>
                <a:latin typeface="PublicoText-Roman"/>
              </a:rPr>
              <a:t>When you know the code, you know how to protect people and property. </a:t>
            </a:r>
          </a:p>
          <a:p>
            <a:pPr algn="l" rtl="0" fontAlgn="base"/>
            <a:r>
              <a:rPr lang="en-US" sz="1100" dirty="0">
                <a:solidFill>
                  <a:srgbClr val="333333"/>
                </a:solidFill>
                <a:latin typeface="PublicoText-Roman"/>
              </a:rPr>
              <a:t>It is up to you, as an architect, as a spec writer, to specify the proper protection. It starts with you. If its missed, it may not be caught later and will result in a non-safe space.</a:t>
            </a:r>
          </a:p>
          <a:p>
            <a:endParaRPr lang="en-US" dirty="0"/>
          </a:p>
        </p:txBody>
      </p:sp>
      <p:sp>
        <p:nvSpPr>
          <p:cNvPr id="4" name="Slide Number Placeholder 3"/>
          <p:cNvSpPr>
            <a:spLocks noGrp="1"/>
          </p:cNvSpPr>
          <p:nvPr>
            <p:ph type="sldNum" sz="quarter" idx="5"/>
          </p:nvPr>
        </p:nvSpPr>
        <p:spPr/>
        <p:txBody>
          <a:bodyPr/>
          <a:lstStyle/>
          <a:p>
            <a:fld id="{0C5EEEA6-11D8-49E2-A432-416C1167FE96}" type="slidenum">
              <a:rPr lang="en-US" smtClean="0"/>
              <a:t>24</a:t>
            </a:fld>
            <a:endParaRPr lang="en-US" dirty="0"/>
          </a:p>
        </p:txBody>
      </p:sp>
    </p:spTree>
    <p:extLst>
      <p:ext uri="{BB962C8B-B14F-4D97-AF65-F5344CB8AC3E}">
        <p14:creationId xmlns:p14="http://schemas.microsoft.com/office/powerpoint/2010/main" val="13644531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fontAlgn="base">
              <a:defRPr/>
            </a:pPr>
            <a:r>
              <a:rPr lang="en-US" dirty="0">
                <a:latin typeface="Calibri" panose="020F0502020204030204" pitchFamily="34" charset="0"/>
                <a:ea typeface="Calibri" panose="020F0502020204030204" pitchFamily="34" charset="0"/>
              </a:rPr>
              <a:t>The Penobscot Building in Detroit, MI is the perfect example of absence of elevator shaft smoke protection in the event of a fire. In January of 2020, there was a fire that started on the fifth floor as an electrical fire. Witnesses said they saw the smoke all the way above the 40</a:t>
            </a:r>
            <a:r>
              <a:rPr lang="en-US" baseline="30000" dirty="0">
                <a:latin typeface="Calibri" panose="020F0502020204030204" pitchFamily="34" charset="0"/>
                <a:ea typeface="Calibri" panose="020F0502020204030204" pitchFamily="34" charset="0"/>
              </a:rPr>
              <a:t>th</a:t>
            </a:r>
            <a:r>
              <a:rPr lang="en-US" dirty="0">
                <a:latin typeface="Calibri" panose="020F0502020204030204" pitchFamily="34" charset="0"/>
                <a:ea typeface="Calibri" panose="020F0502020204030204" pitchFamily="34" charset="0"/>
              </a:rPr>
              <a:t> floor by the time the fire department got there. The following quote is from Click on Detroit: “There was smoke billowing out of the freight elevator, but we don’t know how far it spread. There was smoke on every floor.” After the fire, many of the building’s tenants moved out, which is more revenue lost. The building owner is now facing fines for not being compliant or safe (for many reasons). This could have been avoided with proper protection at the elevator shafts. </a:t>
            </a:r>
          </a:p>
          <a:p>
            <a:pPr defTabSz="931774" fontAlgn="base">
              <a:defRPr/>
            </a:pPr>
            <a:endParaRPr lang="en-US" dirty="0">
              <a:latin typeface="Calibri" panose="020F0502020204030204" pitchFamily="34" charset="0"/>
              <a:ea typeface="Calibri" panose="020F0502020204030204" pitchFamily="34" charset="0"/>
            </a:endParaRPr>
          </a:p>
          <a:p>
            <a:pPr algn="l" rtl="0" fontAlgn="base"/>
            <a:r>
              <a:rPr lang="en-US" dirty="0">
                <a:solidFill>
                  <a:srgbClr val="000000"/>
                </a:solidFill>
                <a:latin typeface="Calibri" panose="020F0502020204030204" pitchFamily="34" charset="0"/>
              </a:rPr>
              <a:t>The average smoke damage cost is over $7 dollars per square foot, based on our research. The Penobscot building is 996,000 sf. That would make the estimated cost of repairs over 7 million dollars… more than what the owner bought the building for. </a:t>
            </a:r>
            <a:endParaRPr lang="en-US" dirty="0"/>
          </a:p>
        </p:txBody>
      </p:sp>
      <p:sp>
        <p:nvSpPr>
          <p:cNvPr id="4" name="Slide Number Placeholder 3"/>
          <p:cNvSpPr>
            <a:spLocks noGrp="1"/>
          </p:cNvSpPr>
          <p:nvPr>
            <p:ph type="sldNum" sz="quarter" idx="5"/>
          </p:nvPr>
        </p:nvSpPr>
        <p:spPr/>
        <p:txBody>
          <a:bodyPr/>
          <a:lstStyle/>
          <a:p>
            <a:fld id="{0C5EEEA6-11D8-49E2-A432-416C1167FE96}" type="slidenum">
              <a:rPr lang="en-US" smtClean="0"/>
              <a:t>25</a:t>
            </a:fld>
            <a:endParaRPr lang="en-US" dirty="0"/>
          </a:p>
        </p:txBody>
      </p:sp>
    </p:spTree>
    <p:extLst>
      <p:ext uri="{BB962C8B-B14F-4D97-AF65-F5344CB8AC3E}">
        <p14:creationId xmlns:p14="http://schemas.microsoft.com/office/powerpoint/2010/main" val="1475162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5937">
              <a:spcBef>
                <a:spcPct val="20000"/>
              </a:spcBef>
              <a:defRPr/>
            </a:pPr>
            <a:r>
              <a:rPr lang="en-CA" dirty="0">
                <a:solidFill>
                  <a:srgbClr val="1C1C1C"/>
                </a:solidFill>
                <a:latin typeface="Arial" pitchFamily="34" charset="0"/>
                <a:cs typeface="Arial" pitchFamily="34" charset="0"/>
              </a:rPr>
              <a:t>Now that we have established why we need to know code and what to use to protect people and buildings, we can look at where to use these integrated door systems. </a:t>
            </a:r>
          </a:p>
          <a:p>
            <a:pPr defTabSz="945937">
              <a:spcBef>
                <a:spcPct val="20000"/>
              </a:spcBef>
              <a:defRPr/>
            </a:pPr>
            <a:r>
              <a:rPr lang="en-CA" dirty="0">
                <a:solidFill>
                  <a:srgbClr val="1C1C1C"/>
                </a:solidFill>
                <a:latin typeface="Arial" pitchFamily="34" charset="0"/>
                <a:cs typeface="Arial" pitchFamily="34" charset="0"/>
              </a:rPr>
              <a:t>Fire and smoke rated doors are required for openings in fire partitions, smoke partitions, smoke barriers, fire walls, exit enclosures, exit passageways, horizontal exits, and means of egress doors.</a:t>
            </a:r>
          </a:p>
          <a:p>
            <a:pPr defTabSz="945937">
              <a:spcBef>
                <a:spcPct val="20000"/>
              </a:spcBef>
              <a:defRPr/>
            </a:pPr>
            <a:endParaRPr lang="en-CA" dirty="0">
              <a:solidFill>
                <a:srgbClr val="1C1C1C"/>
              </a:solidFill>
              <a:latin typeface="Arial" pitchFamily="34" charset="0"/>
              <a:cs typeface="Arial" pitchFamily="34" charset="0"/>
            </a:endParaRPr>
          </a:p>
          <a:p>
            <a:pPr defTabSz="945937">
              <a:spcBef>
                <a:spcPct val="20000"/>
              </a:spcBef>
              <a:defRPr/>
            </a:pPr>
            <a:r>
              <a:rPr lang="en-CA" dirty="0">
                <a:solidFill>
                  <a:srgbClr val="1C1C1C"/>
                </a:solidFill>
                <a:latin typeface="Arial" pitchFamily="34" charset="0"/>
                <a:cs typeface="Arial" pitchFamily="34" charset="0"/>
              </a:rPr>
              <a:t>The slide shows locations where fire and smoke rated swinging doors may be required.</a:t>
            </a:r>
          </a:p>
          <a:p>
            <a:pPr defTabSz="945937">
              <a:spcBef>
                <a:spcPct val="20000"/>
              </a:spcBef>
              <a:defRPr/>
            </a:pPr>
            <a:endParaRPr lang="en-CA" dirty="0">
              <a:solidFill>
                <a:srgbClr val="1C1C1C"/>
              </a:solidFill>
              <a:latin typeface="Arial" pitchFamily="34" charset="0"/>
              <a:cs typeface="Arial" pitchFamily="34" charset="0"/>
            </a:endParaRPr>
          </a:p>
          <a:p>
            <a:pPr defTabSz="945937">
              <a:spcBef>
                <a:spcPct val="20000"/>
              </a:spcBef>
              <a:defRPr/>
            </a:pPr>
            <a:r>
              <a:rPr lang="en-CA" dirty="0">
                <a:solidFill>
                  <a:srgbClr val="1C1C1C"/>
                </a:solidFill>
                <a:latin typeface="Arial" pitchFamily="34" charset="0"/>
                <a:cs typeface="Arial" pitchFamily="34" charset="0"/>
              </a:rPr>
              <a:t>So, knowing the occupancy levels, egress plans, and wall ratings will help identify when integrated door systems are needed. </a:t>
            </a:r>
          </a:p>
          <a:p>
            <a:endParaRPr lang="en-US" dirty="0"/>
          </a:p>
        </p:txBody>
      </p:sp>
      <p:sp>
        <p:nvSpPr>
          <p:cNvPr id="4" name="Slide Number Placeholder 3"/>
          <p:cNvSpPr>
            <a:spLocks noGrp="1"/>
          </p:cNvSpPr>
          <p:nvPr>
            <p:ph type="sldNum" sz="quarter" idx="5"/>
          </p:nvPr>
        </p:nvSpPr>
        <p:spPr/>
        <p:txBody>
          <a:bodyPr/>
          <a:lstStyle/>
          <a:p>
            <a:fld id="{0C5EEEA6-11D8-49E2-A432-416C1167FE96}" type="slidenum">
              <a:rPr lang="en-US" smtClean="0"/>
              <a:t>26</a:t>
            </a:fld>
            <a:endParaRPr lang="en-US" dirty="0"/>
          </a:p>
        </p:txBody>
      </p:sp>
    </p:spTree>
    <p:extLst>
      <p:ext uri="{BB962C8B-B14F-4D97-AF65-F5344CB8AC3E}">
        <p14:creationId xmlns:p14="http://schemas.microsoft.com/office/powerpoint/2010/main" val="28239642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have talked about fire door locations, we can talk about applications. Elevator lobbies are an application for fire and smoke rated doors. </a:t>
            </a:r>
          </a:p>
          <a:p>
            <a:endParaRPr lang="en-US" dirty="0"/>
          </a:p>
          <a:p>
            <a:r>
              <a:rPr lang="en-US" dirty="0"/>
              <a:t>Doors creating elevator lobbies are required be tested to UL 1784 without an artificial bottom seal. This again, is that vertical protection focusing on the air that is able to leak through the opening. </a:t>
            </a:r>
          </a:p>
          <a:p>
            <a:r>
              <a:rPr lang="en-US" dirty="0"/>
              <a:t>Section 3006.2 covers hoistway opening protection. </a:t>
            </a:r>
          </a:p>
          <a:p>
            <a:r>
              <a:rPr lang="en-US" dirty="0"/>
              <a:t>Elevator lobbies can be found in many buildings and need some sort of protection from smoke for compartmentalization.</a:t>
            </a:r>
          </a:p>
          <a:p>
            <a:r>
              <a:rPr lang="en-US" dirty="0"/>
              <a:t>And Section 3006.2.1 covers the need for protection in a rated corridor regardless of the number of floors. 3006.2.1 will supersede any of the provisions or exemptions from 3006.2. That means, and this is a huge code, that if the elevator is on a rated corridor, regardless of the number of floors, that elevator needs protection. </a:t>
            </a:r>
          </a:p>
          <a:p>
            <a:endParaRPr lang="en-US" dirty="0"/>
          </a:p>
        </p:txBody>
      </p:sp>
      <p:sp>
        <p:nvSpPr>
          <p:cNvPr id="4" name="Slide Number Placeholder 3"/>
          <p:cNvSpPr>
            <a:spLocks noGrp="1"/>
          </p:cNvSpPr>
          <p:nvPr>
            <p:ph type="sldNum" sz="quarter" idx="5"/>
          </p:nvPr>
        </p:nvSpPr>
        <p:spPr/>
        <p:txBody>
          <a:bodyPr/>
          <a:lstStyle/>
          <a:p>
            <a:fld id="{0C5EEEA6-11D8-49E2-A432-416C1167FE96}" type="slidenum">
              <a:rPr lang="en-US" smtClean="0"/>
              <a:t>27</a:t>
            </a:fld>
            <a:endParaRPr lang="en-US" dirty="0"/>
          </a:p>
        </p:txBody>
      </p:sp>
    </p:spTree>
    <p:extLst>
      <p:ext uri="{BB962C8B-B14F-4D97-AF65-F5344CB8AC3E}">
        <p14:creationId xmlns:p14="http://schemas.microsoft.com/office/powerpoint/2010/main" val="33497712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screen, there are two elevators and a pair of same swing doors that are creating a lobby space for compartmentalization. These lobby doors when tested to UL 1784 without an artificial bottom seal, meaning that all the components of the door must be tested together, and not as separate components brought together are compliant. This lobby would then comply with code. </a:t>
            </a:r>
          </a:p>
          <a:p>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0C5EEEA6-11D8-49E2-A432-416C1167FE96}" type="slidenum">
              <a:rPr lang="en-US" smtClean="0"/>
              <a:t>28</a:t>
            </a:fld>
            <a:endParaRPr lang="en-US" dirty="0"/>
          </a:p>
        </p:txBody>
      </p:sp>
    </p:spTree>
    <p:extLst>
      <p:ext uri="{BB962C8B-B14F-4D97-AF65-F5344CB8AC3E}">
        <p14:creationId xmlns:p14="http://schemas.microsoft.com/office/powerpoint/2010/main" val="4821509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Additional doors at the elevator shaft are another way to provide compartmentalization for elevators.</a:t>
            </a:r>
          </a:p>
          <a:p>
            <a:pPr defTabSz="931774">
              <a:defRPr/>
            </a:pPr>
            <a:r>
              <a:rPr lang="en-US" dirty="0"/>
              <a:t>The additional doors at the elevator shaft must be “tested in accordance with UL 1784 without an artificial bottom seal”. </a:t>
            </a:r>
          </a:p>
          <a:p>
            <a:pPr defTabSz="931774">
              <a:defRPr/>
            </a:pPr>
            <a:r>
              <a:rPr lang="en-US" dirty="0"/>
              <a:t>If you do not have space to build an elevator lobby, this is a great alternative. The additional integrated door system can easily mount around the elevator shaft and will close in the event of a fire. </a:t>
            </a:r>
          </a:p>
          <a:p>
            <a:endParaRPr lang="en-US" dirty="0"/>
          </a:p>
        </p:txBody>
      </p:sp>
      <p:sp>
        <p:nvSpPr>
          <p:cNvPr id="4" name="Slide Number Placeholder 3"/>
          <p:cNvSpPr>
            <a:spLocks noGrp="1"/>
          </p:cNvSpPr>
          <p:nvPr>
            <p:ph type="sldNum" sz="quarter" idx="5"/>
          </p:nvPr>
        </p:nvSpPr>
        <p:spPr/>
        <p:txBody>
          <a:bodyPr/>
          <a:lstStyle/>
          <a:p>
            <a:fld id="{0C5EEEA6-11D8-49E2-A432-416C1167FE96}" type="slidenum">
              <a:rPr lang="en-US" smtClean="0"/>
              <a:t>29</a:t>
            </a:fld>
            <a:endParaRPr lang="en-US" dirty="0"/>
          </a:p>
        </p:txBody>
      </p:sp>
    </p:spTree>
    <p:extLst>
      <p:ext uri="{BB962C8B-B14F-4D97-AF65-F5344CB8AC3E}">
        <p14:creationId xmlns:p14="http://schemas.microsoft.com/office/powerpoint/2010/main" val="24085739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ensure that our message matches our outcome, we have developed the following learning objectives:</a:t>
            </a:r>
          </a:p>
          <a:p>
            <a:r>
              <a:rPr lang="en-US" dirty="0"/>
              <a:t>Understanding the importance of fire and smoke protection systems</a:t>
            </a:r>
          </a:p>
          <a:p>
            <a:r>
              <a:rPr lang="en-US" dirty="0"/>
              <a:t>Knowing the code that surrounds smoke and fire door systems</a:t>
            </a:r>
          </a:p>
          <a:p>
            <a:r>
              <a:rPr lang="en-US" dirty="0"/>
              <a:t>Learn about integrated door systems and their applications</a:t>
            </a:r>
          </a:p>
          <a:p>
            <a:r>
              <a:rPr lang="en-US" dirty="0"/>
              <a:t>Understand the benefits of integrated door systems</a:t>
            </a:r>
          </a:p>
          <a:p>
            <a:endParaRPr lang="en-US" dirty="0"/>
          </a:p>
        </p:txBody>
      </p:sp>
      <p:sp>
        <p:nvSpPr>
          <p:cNvPr id="4" name="Slide Number Placeholder 3"/>
          <p:cNvSpPr>
            <a:spLocks noGrp="1"/>
          </p:cNvSpPr>
          <p:nvPr>
            <p:ph type="sldNum" sz="quarter" idx="5"/>
          </p:nvPr>
        </p:nvSpPr>
        <p:spPr/>
        <p:txBody>
          <a:bodyPr/>
          <a:lstStyle/>
          <a:p>
            <a:fld id="{0C5EEEA6-11D8-49E2-A432-416C1167FE96}" type="slidenum">
              <a:rPr lang="en-US" smtClean="0"/>
              <a:t>3</a:t>
            </a:fld>
            <a:endParaRPr lang="en-US" dirty="0"/>
          </a:p>
        </p:txBody>
      </p:sp>
    </p:spTree>
    <p:extLst>
      <p:ext uri="{BB962C8B-B14F-4D97-AF65-F5344CB8AC3E}">
        <p14:creationId xmlns:p14="http://schemas.microsoft.com/office/powerpoint/2010/main" val="26324847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elevator shaft on the screen would need protection because it is opening into a rated corridor across from sleeping units. In order to build a lobby, they would have to build walls around the elevator, which would be an added cost. A simple fix would be to put a rated assembly right at the elevator shaft. No lobby build out would be required and the building would still be up to code. </a:t>
            </a:r>
          </a:p>
          <a:p>
            <a:endParaRPr lang="en-US" dirty="0"/>
          </a:p>
        </p:txBody>
      </p:sp>
      <p:sp>
        <p:nvSpPr>
          <p:cNvPr id="4" name="Slide Number Placeholder 3"/>
          <p:cNvSpPr>
            <a:spLocks noGrp="1"/>
          </p:cNvSpPr>
          <p:nvPr>
            <p:ph type="sldNum" sz="quarter" idx="5"/>
          </p:nvPr>
        </p:nvSpPr>
        <p:spPr/>
        <p:txBody>
          <a:bodyPr/>
          <a:lstStyle/>
          <a:p>
            <a:fld id="{0C5EEEA6-11D8-49E2-A432-416C1167FE96}" type="slidenum">
              <a:rPr lang="en-US" smtClean="0"/>
              <a:t>30</a:t>
            </a:fld>
            <a:endParaRPr lang="en-US" dirty="0"/>
          </a:p>
        </p:txBody>
      </p:sp>
    </p:spTree>
    <p:extLst>
      <p:ext uri="{BB962C8B-B14F-4D97-AF65-F5344CB8AC3E}">
        <p14:creationId xmlns:p14="http://schemas.microsoft.com/office/powerpoint/2010/main" val="34199686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solidFill>
                  <a:srgbClr val="000000"/>
                </a:solidFill>
                <a:latin typeface="Calibri" panose="020F0502020204030204" pitchFamily="34" charset="0"/>
              </a:rPr>
              <a:t>CLICK With smoke protection, the door system closes, containing the smoke inside the elevator shaft. The door system is triggered by the smoke alarm and closes and latches on its own. CLICK Without smoke protection, it will take just seconds to have very little visibility. Those are precious seconds assuming you already heard the smoke alarm. Assuming you already knew there was a fire. Assuming you were ready to escape. So, if you were mere seconds too late, without smoke containment you wouldn’t be able to see </a:t>
            </a:r>
            <a:r>
              <a:rPr lang="en-US" u="sng" dirty="0">
                <a:solidFill>
                  <a:srgbClr val="000000"/>
                </a:solidFill>
                <a:latin typeface="Calibri" panose="020F0502020204030204" pitchFamily="34" charset="0"/>
              </a:rPr>
              <a:t>at all</a:t>
            </a:r>
            <a:r>
              <a:rPr lang="en-US" dirty="0">
                <a:solidFill>
                  <a:srgbClr val="000000"/>
                </a:solidFill>
                <a:latin typeface="Calibri" panose="020F0502020204030204" pitchFamily="34" charset="0"/>
              </a:rPr>
              <a:t>. With proper protection, you can see the exit signs and escape safely. ​</a:t>
            </a:r>
            <a:endParaRPr lang="en-US" dirty="0"/>
          </a:p>
          <a:p>
            <a:endParaRPr lang="en-US" dirty="0"/>
          </a:p>
        </p:txBody>
      </p:sp>
      <p:sp>
        <p:nvSpPr>
          <p:cNvPr id="4" name="Slide Number Placeholder 3"/>
          <p:cNvSpPr>
            <a:spLocks noGrp="1"/>
          </p:cNvSpPr>
          <p:nvPr>
            <p:ph type="sldNum" sz="quarter" idx="5"/>
          </p:nvPr>
        </p:nvSpPr>
        <p:spPr/>
        <p:txBody>
          <a:bodyPr/>
          <a:lstStyle/>
          <a:p>
            <a:fld id="{0C5EEEA6-11D8-49E2-A432-416C1167FE96}" type="slidenum">
              <a:rPr lang="en-US" smtClean="0"/>
              <a:t>31</a:t>
            </a:fld>
            <a:endParaRPr lang="en-US" dirty="0"/>
          </a:p>
        </p:txBody>
      </p:sp>
    </p:spTree>
    <p:extLst>
      <p:ext uri="{BB962C8B-B14F-4D97-AF65-F5344CB8AC3E}">
        <p14:creationId xmlns:p14="http://schemas.microsoft.com/office/powerpoint/2010/main" val="21145692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find smoke and fire doors in stairwells. </a:t>
            </a:r>
          </a:p>
          <a:p>
            <a:endParaRPr lang="en-US" dirty="0"/>
          </a:p>
          <a:p>
            <a:r>
              <a:rPr lang="en-US" dirty="0"/>
              <a:t>The difference between specifying doors that are tested to UL 1784 without an artificial bottom seal and not specifying tested doors is the opening is either protected OR it becomes a chimney. </a:t>
            </a:r>
          </a:p>
          <a:p>
            <a:endParaRPr lang="en-US" dirty="0"/>
          </a:p>
          <a:p>
            <a:pPr defTabSz="931774">
              <a:defRPr/>
            </a:pPr>
            <a:r>
              <a:rPr lang="en-US" dirty="0"/>
              <a:t>Section 909.20.3.2 states that “where access to the stairway or ramp is by way of a vestibule, the door assembly into the vestibule shall be a fire door assembly complying with Section 716.” It is important to note that in 716, the IBC calls out an assembly door for smoke and draft control for air leakage rates. </a:t>
            </a:r>
          </a:p>
          <a:p>
            <a:pPr defTabSz="931774">
              <a:defRPr/>
            </a:pPr>
            <a:endParaRPr lang="en-US" dirty="0"/>
          </a:p>
          <a:p>
            <a:r>
              <a:rPr lang="en-US" dirty="0"/>
              <a:t>Section 403.5.4 says that Every interior exit stairway serving floors more than 75 feet above the lowest level of fire department vehicle access shall be a smokeproof enclosure. So, smoke protection is needed in this case. </a:t>
            </a:r>
          </a:p>
          <a:p>
            <a:r>
              <a:rPr lang="en-US" dirty="0"/>
              <a:t>Section 405.7.2 says that Every required stairway serving floor levels more than 30 feet below the finished floor of its level of exit discharge shall be a smokeproof enclosure. This also indicates that smoke protection is needed. </a:t>
            </a:r>
          </a:p>
          <a:p>
            <a:endParaRPr lang="en-US" dirty="0"/>
          </a:p>
        </p:txBody>
      </p:sp>
      <p:sp>
        <p:nvSpPr>
          <p:cNvPr id="4" name="Slide Number Placeholder 3"/>
          <p:cNvSpPr>
            <a:spLocks noGrp="1"/>
          </p:cNvSpPr>
          <p:nvPr>
            <p:ph type="sldNum" sz="quarter" idx="5"/>
          </p:nvPr>
        </p:nvSpPr>
        <p:spPr/>
        <p:txBody>
          <a:bodyPr/>
          <a:lstStyle/>
          <a:p>
            <a:fld id="{0C5EEEA6-11D8-49E2-A432-416C1167FE96}" type="slidenum">
              <a:rPr lang="en-US" smtClean="0"/>
              <a:t>32</a:t>
            </a:fld>
            <a:endParaRPr lang="en-US" dirty="0"/>
          </a:p>
        </p:txBody>
      </p:sp>
    </p:spTree>
    <p:extLst>
      <p:ext uri="{BB962C8B-B14F-4D97-AF65-F5344CB8AC3E}">
        <p14:creationId xmlns:p14="http://schemas.microsoft.com/office/powerpoint/2010/main" val="29027577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past, many doors in interior exit stairways and exit passageways were temperature rise cores. While this is still a requirement, according to IBC section 716.2.2.3, the exception is that it is not required in buildings equipped with an automatic sprinkler system. We have certainly seen the need for temperature rise cores diminish as most buildings are sprinklered. </a:t>
            </a:r>
          </a:p>
          <a:p>
            <a:endParaRPr lang="en-US" dirty="0"/>
          </a:p>
          <a:p>
            <a:r>
              <a:rPr lang="en-US" dirty="0"/>
              <a:t>A stairwell is a vertical penetration spot in a building just like an elevator and therefore needs to be protected. In the picture you can see a stairwell that requires smoke and fire protection and is a means of egress.</a:t>
            </a:r>
          </a:p>
          <a:p>
            <a:r>
              <a:rPr lang="en-US" dirty="0"/>
              <a:t>This stairwell is a protected means of egress OR they become a chimney. You decide. </a:t>
            </a:r>
          </a:p>
          <a:p>
            <a:endParaRPr lang="en-US" dirty="0"/>
          </a:p>
        </p:txBody>
      </p:sp>
      <p:sp>
        <p:nvSpPr>
          <p:cNvPr id="4" name="Slide Number Placeholder 3"/>
          <p:cNvSpPr>
            <a:spLocks noGrp="1"/>
          </p:cNvSpPr>
          <p:nvPr>
            <p:ph type="sldNum" sz="quarter" idx="5"/>
          </p:nvPr>
        </p:nvSpPr>
        <p:spPr/>
        <p:txBody>
          <a:bodyPr/>
          <a:lstStyle/>
          <a:p>
            <a:fld id="{0C5EEEA6-11D8-49E2-A432-416C1167FE96}" type="slidenum">
              <a:rPr lang="en-US" smtClean="0"/>
              <a:t>33</a:t>
            </a:fld>
            <a:endParaRPr lang="en-US" dirty="0"/>
          </a:p>
        </p:txBody>
      </p:sp>
    </p:spTree>
    <p:extLst>
      <p:ext uri="{BB962C8B-B14F-4D97-AF65-F5344CB8AC3E}">
        <p14:creationId xmlns:p14="http://schemas.microsoft.com/office/powerpoint/2010/main" val="34720407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purpose of cross corridor doors is to compartmentalize areas of a building. The last thing you would want is to route someone into another smokey area. If there is no way to get out of the building, there needs to be a way to compartmentalize the area that is burning from a safe space. These cannot be just fire doors. If they were, you may not burn, but you would inhale all the smoke. You may see these doors in hospitals, schools, museums, or multi-family. </a:t>
            </a:r>
          </a:p>
          <a:p>
            <a:endParaRPr lang="en-US" dirty="0"/>
          </a:p>
          <a:p>
            <a:r>
              <a:rPr lang="en-US" dirty="0"/>
              <a:t>510.2 goes into horizontal building separation allowance. The area, building height, and occupancy classification will all come into play when determining where horizontal separation with assemblies is required. </a:t>
            </a:r>
          </a:p>
          <a:p>
            <a:endParaRPr lang="en-US" dirty="0"/>
          </a:p>
          <a:p>
            <a:endParaRPr lang="en-US" dirty="0"/>
          </a:p>
        </p:txBody>
      </p:sp>
      <p:sp>
        <p:nvSpPr>
          <p:cNvPr id="4" name="Slide Number Placeholder 3"/>
          <p:cNvSpPr>
            <a:spLocks noGrp="1"/>
          </p:cNvSpPr>
          <p:nvPr>
            <p:ph type="sldNum" sz="quarter" idx="5"/>
          </p:nvPr>
        </p:nvSpPr>
        <p:spPr/>
        <p:txBody>
          <a:bodyPr/>
          <a:lstStyle/>
          <a:p>
            <a:fld id="{0C5EEEA6-11D8-49E2-A432-416C1167FE96}" type="slidenum">
              <a:rPr lang="en-US" smtClean="0"/>
              <a:t>34</a:t>
            </a:fld>
            <a:endParaRPr lang="en-US" dirty="0"/>
          </a:p>
        </p:txBody>
      </p:sp>
    </p:spTree>
    <p:extLst>
      <p:ext uri="{BB962C8B-B14F-4D97-AF65-F5344CB8AC3E}">
        <p14:creationId xmlns:p14="http://schemas.microsoft.com/office/powerpoint/2010/main" val="5875167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picture on the screen is a cross corridor double egress separation. </a:t>
            </a:r>
          </a:p>
          <a:p>
            <a:r>
              <a:rPr lang="en-US" dirty="0"/>
              <a:t>They needed both directions of travel to be available which is why the doors are swinging in opposite directions. The doors are separating two different occupancies in the building. They are pocketed into the wall and designed to be held open most of the time and out of the way.</a:t>
            </a:r>
          </a:p>
          <a:p>
            <a:r>
              <a:rPr lang="en-US" dirty="0"/>
              <a:t>Without these smoke and draft control doors, if there were smoke in one area, the smoke would easily travel through the opening and into the “safe area”. </a:t>
            </a:r>
          </a:p>
          <a:p>
            <a:pPr defTabSz="931774">
              <a:defRPr/>
            </a:pPr>
            <a:r>
              <a:rPr lang="en-CA" dirty="0">
                <a:solidFill>
                  <a:srgbClr val="1C1C1C"/>
                </a:solidFill>
                <a:latin typeface="Arial" pitchFamily="34" charset="0"/>
                <a:cs typeface="Arial" pitchFamily="34" charset="0"/>
              </a:rPr>
              <a:t>In 1009.6.4 for separation, if someone cannot use a stairwell, they need an area of refuge that MUST be designed to minimize intrusion of smoke.  </a:t>
            </a:r>
          </a:p>
          <a:p>
            <a:endParaRPr lang="en-US" dirty="0"/>
          </a:p>
        </p:txBody>
      </p:sp>
      <p:sp>
        <p:nvSpPr>
          <p:cNvPr id="4" name="Slide Number Placeholder 3"/>
          <p:cNvSpPr>
            <a:spLocks noGrp="1"/>
          </p:cNvSpPr>
          <p:nvPr>
            <p:ph type="sldNum" sz="quarter" idx="5"/>
          </p:nvPr>
        </p:nvSpPr>
        <p:spPr/>
        <p:txBody>
          <a:bodyPr/>
          <a:lstStyle/>
          <a:p>
            <a:fld id="{0C5EEEA6-11D8-49E2-A432-416C1167FE96}" type="slidenum">
              <a:rPr lang="en-US" smtClean="0"/>
              <a:t>35</a:t>
            </a:fld>
            <a:endParaRPr lang="en-US" dirty="0"/>
          </a:p>
        </p:txBody>
      </p:sp>
    </p:spTree>
    <p:extLst>
      <p:ext uri="{BB962C8B-B14F-4D97-AF65-F5344CB8AC3E}">
        <p14:creationId xmlns:p14="http://schemas.microsoft.com/office/powerpoint/2010/main" val="9148135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have gone through applications for integrated door systems, we can go through vertical markets. </a:t>
            </a:r>
          </a:p>
          <a:p>
            <a:r>
              <a:rPr lang="en-US" dirty="0"/>
              <a:t>With cross corridor doors and protection of elevator shafts and stairwells, we can compartmentalize the smoke migration. We mentioned earlier that smoke accounts for 76% of damage. Fires like this are costly and, in some cases, deadly. That is why protection is imperative.</a:t>
            </a:r>
          </a:p>
          <a:p>
            <a:r>
              <a:rPr lang="en-US" dirty="0"/>
              <a:t>In healthcare facilities, integrated door systems are a great fit for cross-corridor applications. Healthcare needs up to a clear 8’ opening, which can be achieved with pocketing and low-profile hardware. People are sleeping in hospitals and nursing homes, so protection of sections of the building could save many lives. </a:t>
            </a:r>
          </a:p>
          <a:p>
            <a:endParaRPr lang="en-US" dirty="0"/>
          </a:p>
        </p:txBody>
      </p:sp>
      <p:sp>
        <p:nvSpPr>
          <p:cNvPr id="4" name="Slide Number Placeholder 3"/>
          <p:cNvSpPr>
            <a:spLocks noGrp="1"/>
          </p:cNvSpPr>
          <p:nvPr>
            <p:ph type="sldNum" sz="quarter" idx="5"/>
          </p:nvPr>
        </p:nvSpPr>
        <p:spPr/>
        <p:txBody>
          <a:bodyPr/>
          <a:lstStyle/>
          <a:p>
            <a:fld id="{0C5EEEA6-11D8-49E2-A432-416C1167FE96}" type="slidenum">
              <a:rPr lang="en-US" smtClean="0"/>
              <a:t>36</a:t>
            </a:fld>
            <a:endParaRPr lang="en-US" dirty="0"/>
          </a:p>
        </p:txBody>
      </p:sp>
    </p:spTree>
    <p:extLst>
      <p:ext uri="{BB962C8B-B14F-4D97-AF65-F5344CB8AC3E}">
        <p14:creationId xmlns:p14="http://schemas.microsoft.com/office/powerpoint/2010/main" val="13995547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High-rise buildings are of course subject to many more fires. They are typically multi-use and have multiple vertical openings, like elevator shafts and stairwells.  </a:t>
            </a:r>
          </a:p>
          <a:p>
            <a:r>
              <a:rPr lang="en-US" dirty="0"/>
              <a:t>While high-rise buildings need compartmentalization, it is important to note that buildings less than 75 feet above ground level also need protection at times. We talked earlier about how people in sleeping units were dying and injured because they were asleep at the time of the fire… that is why there are extra provisions to the code where people are sleeping.</a:t>
            </a:r>
          </a:p>
          <a:p>
            <a:endParaRPr lang="en-US" dirty="0"/>
          </a:p>
        </p:txBody>
      </p:sp>
      <p:sp>
        <p:nvSpPr>
          <p:cNvPr id="4" name="Slide Number Placeholder 3"/>
          <p:cNvSpPr>
            <a:spLocks noGrp="1"/>
          </p:cNvSpPr>
          <p:nvPr>
            <p:ph type="sldNum" sz="quarter" idx="5"/>
          </p:nvPr>
        </p:nvSpPr>
        <p:spPr/>
        <p:txBody>
          <a:bodyPr/>
          <a:lstStyle/>
          <a:p>
            <a:fld id="{0C5EEEA6-11D8-49E2-A432-416C1167FE96}" type="slidenum">
              <a:rPr lang="en-US" smtClean="0"/>
              <a:t>37</a:t>
            </a:fld>
            <a:endParaRPr lang="en-US" dirty="0"/>
          </a:p>
        </p:txBody>
      </p:sp>
    </p:spTree>
    <p:extLst>
      <p:ext uri="{BB962C8B-B14F-4D97-AF65-F5344CB8AC3E}">
        <p14:creationId xmlns:p14="http://schemas.microsoft.com/office/powerpoint/2010/main" val="42764477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Most school fires occur between 8am and 4pm… when the students and staff are there. </a:t>
            </a:r>
          </a:p>
          <a:p>
            <a:endParaRPr lang="en-US" dirty="0"/>
          </a:p>
          <a:p>
            <a:r>
              <a:rPr lang="en-US" dirty="0"/>
              <a:t>Often, means of egress doors and stairwell doors are required in schools for protection. </a:t>
            </a:r>
          </a:p>
          <a:p>
            <a:r>
              <a:rPr lang="en-US" dirty="0"/>
              <a:t>There is hardware that is made for high-traffic and abuse situations. Students are always running and kicking doors. If they are held open, unless triggered by the smoke alarm, they will take less abuse.</a:t>
            </a:r>
          </a:p>
        </p:txBody>
      </p:sp>
      <p:sp>
        <p:nvSpPr>
          <p:cNvPr id="4" name="Slide Number Placeholder 3"/>
          <p:cNvSpPr>
            <a:spLocks noGrp="1"/>
          </p:cNvSpPr>
          <p:nvPr>
            <p:ph type="sldNum" sz="quarter" idx="5"/>
          </p:nvPr>
        </p:nvSpPr>
        <p:spPr/>
        <p:txBody>
          <a:bodyPr/>
          <a:lstStyle/>
          <a:p>
            <a:fld id="{0C5EEEA6-11D8-49E2-A432-416C1167FE96}" type="slidenum">
              <a:rPr lang="en-US" smtClean="0"/>
              <a:t>38</a:t>
            </a:fld>
            <a:endParaRPr lang="en-US" dirty="0"/>
          </a:p>
        </p:txBody>
      </p:sp>
    </p:spTree>
    <p:extLst>
      <p:ext uri="{BB962C8B-B14F-4D97-AF65-F5344CB8AC3E}">
        <p14:creationId xmlns:p14="http://schemas.microsoft.com/office/powerpoint/2010/main" val="11321638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will be people sleeping in apartments and condos. That means that the corridors are rated and will need elevator and stairwell protection. This comes back to 3006.2.1. That rated corridors will need protection at the elevator shaft. In apartments and condos, elevator shaft protection will be required even for buildings that are less than 75 feet high. </a:t>
            </a:r>
          </a:p>
          <a:p>
            <a:r>
              <a:rPr lang="en-US" dirty="0"/>
              <a:t>NFPA has a list of deadliest apartment building fires dating back to 1978. There is a fire from December 2017 that made the list, and I am sure that the latest Bronx fire in 2022 will as well. Code compliance is still being overlooked. Fires and smoke are still a threat without proper protection of an integrated door assembly.</a:t>
            </a:r>
          </a:p>
          <a:p>
            <a:endParaRPr lang="en-US" dirty="0"/>
          </a:p>
        </p:txBody>
      </p:sp>
      <p:sp>
        <p:nvSpPr>
          <p:cNvPr id="4" name="Slide Number Placeholder 3"/>
          <p:cNvSpPr>
            <a:spLocks noGrp="1"/>
          </p:cNvSpPr>
          <p:nvPr>
            <p:ph type="sldNum" sz="quarter" idx="5"/>
          </p:nvPr>
        </p:nvSpPr>
        <p:spPr/>
        <p:txBody>
          <a:bodyPr/>
          <a:lstStyle/>
          <a:p>
            <a:fld id="{0C5EEEA6-11D8-49E2-A432-416C1167FE96}" type="slidenum">
              <a:rPr lang="en-US" smtClean="0"/>
              <a:t>39</a:t>
            </a:fld>
            <a:endParaRPr lang="en-US" dirty="0"/>
          </a:p>
        </p:txBody>
      </p:sp>
    </p:spTree>
    <p:extLst>
      <p:ext uri="{BB962C8B-B14F-4D97-AF65-F5344CB8AC3E}">
        <p14:creationId xmlns:p14="http://schemas.microsoft.com/office/powerpoint/2010/main" val="2401800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a:t>The goal of the International Building Code is the protection of people, buildings, and continuous product development. Page 9 of the IBC specifically states that these codes are looked at on a 3-year cycle “to allow for new construction methods and technologies to be incorporated into the codes”. It also states on page 3 that the “code is intended to establish provisions that adequately protect public heath, safety, and welfare; that do not unnecessarily increase construction costs; that do not restrict the use of new materials, products, or methods of construction ; and that do not give preferential treatment to particular types or classes of materials, products, or methods of construction”. </a:t>
            </a:r>
          </a:p>
          <a:p>
            <a:r>
              <a:rPr lang="en-US" sz="1050" dirty="0"/>
              <a:t>So, when we cover integrated doors systems today, the goal is to provide solutions to safety without unnecessary increased costs. </a:t>
            </a:r>
          </a:p>
          <a:p>
            <a:r>
              <a:rPr lang="en-US" sz="1050" dirty="0"/>
              <a:t>The IBC 2018 is the most current International Building Code. Each state has either adopted their own building code or renditions of different years of the building codes combined. Canada’s building code is similar in their adaptation because it is based on per providence. These codes are standards, and it is up to each state to put these standards into their own building codes. </a:t>
            </a:r>
          </a:p>
          <a:p>
            <a:endParaRPr lang="en-US" sz="1050" dirty="0"/>
          </a:p>
          <a:p>
            <a:r>
              <a:rPr lang="en-US" sz="1050" dirty="0"/>
              <a:t>It is important to note that while the code books do continue to change, the general chapters across the books remain similar. If there are any questions, we are happy to help identify any requirements specific to your region. </a:t>
            </a:r>
          </a:p>
          <a:p>
            <a:endParaRPr lang="en-US" dirty="0"/>
          </a:p>
        </p:txBody>
      </p:sp>
      <p:sp>
        <p:nvSpPr>
          <p:cNvPr id="4" name="Slide Number Placeholder 3"/>
          <p:cNvSpPr>
            <a:spLocks noGrp="1"/>
          </p:cNvSpPr>
          <p:nvPr>
            <p:ph type="sldNum" sz="quarter" idx="5"/>
          </p:nvPr>
        </p:nvSpPr>
        <p:spPr/>
        <p:txBody>
          <a:bodyPr/>
          <a:lstStyle/>
          <a:p>
            <a:fld id="{0C5EEEA6-11D8-49E2-A432-416C1167FE96}" type="slidenum">
              <a:rPr lang="en-US" smtClean="0"/>
              <a:t>4</a:t>
            </a:fld>
            <a:endParaRPr lang="en-US" dirty="0"/>
          </a:p>
        </p:txBody>
      </p:sp>
    </p:spTree>
    <p:extLst>
      <p:ext uri="{BB962C8B-B14F-4D97-AF65-F5344CB8AC3E}">
        <p14:creationId xmlns:p14="http://schemas.microsoft.com/office/powerpoint/2010/main" val="17467097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Government and office buildings also need stairwell protection. The idea is to have compartmentalization of smoke. Preparedness will save lives. </a:t>
            </a:r>
          </a:p>
        </p:txBody>
      </p:sp>
      <p:sp>
        <p:nvSpPr>
          <p:cNvPr id="4" name="Slide Number Placeholder 3"/>
          <p:cNvSpPr>
            <a:spLocks noGrp="1"/>
          </p:cNvSpPr>
          <p:nvPr>
            <p:ph type="sldNum" sz="quarter" idx="5"/>
          </p:nvPr>
        </p:nvSpPr>
        <p:spPr/>
        <p:txBody>
          <a:bodyPr/>
          <a:lstStyle/>
          <a:p>
            <a:fld id="{0C5EEEA6-11D8-49E2-A432-416C1167FE96}" type="slidenum">
              <a:rPr lang="en-US" smtClean="0"/>
              <a:t>40</a:t>
            </a:fld>
            <a:endParaRPr lang="en-US" dirty="0"/>
          </a:p>
        </p:txBody>
      </p:sp>
    </p:spTree>
    <p:extLst>
      <p:ext uri="{BB962C8B-B14F-4D97-AF65-F5344CB8AC3E}">
        <p14:creationId xmlns:p14="http://schemas.microsoft.com/office/powerpoint/2010/main" val="15052721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Fires in hotels result annually in 9 deaths. While 9 deaths is not a high number in comparison to the population of the U.S., it is too high. One death is too high. That is why integrated doors systems can create spaces in a building that are safe from smoke and fire. And you can be sure about it. </a:t>
            </a:r>
          </a:p>
        </p:txBody>
      </p:sp>
      <p:sp>
        <p:nvSpPr>
          <p:cNvPr id="4" name="Slide Number Placeholder 3"/>
          <p:cNvSpPr>
            <a:spLocks noGrp="1"/>
          </p:cNvSpPr>
          <p:nvPr>
            <p:ph type="sldNum" sz="quarter" idx="5"/>
          </p:nvPr>
        </p:nvSpPr>
        <p:spPr/>
        <p:txBody>
          <a:bodyPr/>
          <a:lstStyle/>
          <a:p>
            <a:fld id="{0C5EEEA6-11D8-49E2-A432-416C1167FE96}" type="slidenum">
              <a:rPr lang="en-US" smtClean="0"/>
              <a:t>41</a:t>
            </a:fld>
            <a:endParaRPr lang="en-US" dirty="0"/>
          </a:p>
        </p:txBody>
      </p:sp>
    </p:spTree>
    <p:extLst>
      <p:ext uri="{BB962C8B-B14F-4D97-AF65-F5344CB8AC3E}">
        <p14:creationId xmlns:p14="http://schemas.microsoft.com/office/powerpoint/2010/main" val="35075771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openings we discussed previously, you may find single, double egress, or same swing paired doors. There are many options for how integrated door systems can go into these openings, so there is no excuse not to be safe and compliant. These door systems have varying degrees of swing and custom sizes to fit any opening.</a:t>
            </a:r>
          </a:p>
          <a:p>
            <a:endParaRPr lang="en-US" dirty="0"/>
          </a:p>
          <a:p>
            <a:endParaRPr lang="en-US" dirty="0"/>
          </a:p>
        </p:txBody>
      </p:sp>
      <p:sp>
        <p:nvSpPr>
          <p:cNvPr id="4" name="Slide Number Placeholder 3"/>
          <p:cNvSpPr>
            <a:spLocks noGrp="1"/>
          </p:cNvSpPr>
          <p:nvPr>
            <p:ph type="sldNum" sz="quarter" idx="5"/>
          </p:nvPr>
        </p:nvSpPr>
        <p:spPr/>
        <p:txBody>
          <a:bodyPr/>
          <a:lstStyle/>
          <a:p>
            <a:fld id="{0C5EEEA6-11D8-49E2-A432-416C1167FE96}" type="slidenum">
              <a:rPr lang="en-US" smtClean="0"/>
              <a:t>42</a:t>
            </a:fld>
            <a:endParaRPr lang="en-US" dirty="0"/>
          </a:p>
        </p:txBody>
      </p:sp>
    </p:spTree>
    <p:extLst>
      <p:ext uri="{BB962C8B-B14F-4D97-AF65-F5344CB8AC3E}">
        <p14:creationId xmlns:p14="http://schemas.microsoft.com/office/powerpoint/2010/main" val="4567798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will talk about vision lites or lite kits. 716.2 covers fire resistance and fire protection guidelines for lite kits.</a:t>
            </a:r>
          </a:p>
          <a:p>
            <a:r>
              <a:rPr lang="en-US" dirty="0"/>
              <a:t>Vision and lite kits are included in integrated door systems as a part of the package. You are receiving everything you need for a code compliant opening with the 1 system. </a:t>
            </a:r>
          </a:p>
          <a:p>
            <a:r>
              <a:rPr lang="en-US" dirty="0"/>
              <a:t>According to ASME A 17.1, vision </a:t>
            </a:r>
            <a:r>
              <a:rPr lang="en-US" dirty="0" err="1"/>
              <a:t>lites</a:t>
            </a:r>
            <a:r>
              <a:rPr lang="en-US" dirty="0"/>
              <a:t> are required in the 1</a:t>
            </a:r>
            <a:r>
              <a:rPr lang="en-US" baseline="30000" dirty="0"/>
              <a:t>st</a:t>
            </a:r>
            <a:r>
              <a:rPr lang="en-US" dirty="0"/>
              <a:t> quarter opening for doors in front of elevator hoistways so first responders can visually see. </a:t>
            </a:r>
          </a:p>
          <a:p>
            <a:endParaRPr lang="en-US" dirty="0"/>
          </a:p>
        </p:txBody>
      </p:sp>
      <p:sp>
        <p:nvSpPr>
          <p:cNvPr id="4" name="Slide Number Placeholder 3"/>
          <p:cNvSpPr>
            <a:spLocks noGrp="1"/>
          </p:cNvSpPr>
          <p:nvPr>
            <p:ph type="sldNum" sz="quarter" idx="5"/>
          </p:nvPr>
        </p:nvSpPr>
        <p:spPr/>
        <p:txBody>
          <a:bodyPr/>
          <a:lstStyle/>
          <a:p>
            <a:fld id="{0C5EEEA6-11D8-49E2-A432-416C1167FE96}" type="slidenum">
              <a:rPr lang="en-US" smtClean="0"/>
              <a:t>43</a:t>
            </a:fld>
            <a:endParaRPr lang="en-US" dirty="0"/>
          </a:p>
        </p:txBody>
      </p:sp>
    </p:spTree>
    <p:extLst>
      <p:ext uri="{BB962C8B-B14F-4D97-AF65-F5344CB8AC3E}">
        <p14:creationId xmlns:p14="http://schemas.microsoft.com/office/powerpoint/2010/main" val="12854661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Hardware on integrated door systems allows for greater innovation. Since the hardware is designed and built with the door, it allows for low profile hardware. This maximizes the clear opening width and reduces possible damage. Less damages means less maintenance. The low-profile hardware is built into the door for maximum hide ability.  </a:t>
            </a:r>
          </a:p>
          <a:p>
            <a:r>
              <a:rPr lang="en-US" dirty="0"/>
              <a:t>The hardware had been designed to work with that door system to maximize performance, so you cannot put the hardware on another door. </a:t>
            </a:r>
          </a:p>
          <a:p>
            <a:r>
              <a:rPr lang="en-US" dirty="0"/>
              <a:t>With a true integrated door system, their hardware has been designed so there is no templating, or prep required. So, say no more to filling out pages of templates and coordinating any prep for frames. </a:t>
            </a:r>
          </a:p>
          <a:p>
            <a:endParaRPr lang="en-US" dirty="0"/>
          </a:p>
          <a:p>
            <a:endParaRPr lang="en-US" dirty="0"/>
          </a:p>
        </p:txBody>
      </p:sp>
      <p:sp>
        <p:nvSpPr>
          <p:cNvPr id="4" name="Slide Number Placeholder 3"/>
          <p:cNvSpPr>
            <a:spLocks noGrp="1"/>
          </p:cNvSpPr>
          <p:nvPr>
            <p:ph type="sldNum" sz="quarter" idx="5"/>
          </p:nvPr>
        </p:nvSpPr>
        <p:spPr/>
        <p:txBody>
          <a:bodyPr/>
          <a:lstStyle/>
          <a:p>
            <a:fld id="{0C5EEEA6-11D8-49E2-A432-416C1167FE96}" type="slidenum">
              <a:rPr lang="en-US" smtClean="0"/>
              <a:t>44</a:t>
            </a:fld>
            <a:endParaRPr lang="en-US" dirty="0"/>
          </a:p>
        </p:txBody>
      </p:sp>
    </p:spTree>
    <p:extLst>
      <p:ext uri="{BB962C8B-B14F-4D97-AF65-F5344CB8AC3E}">
        <p14:creationId xmlns:p14="http://schemas.microsoft.com/office/powerpoint/2010/main" val="35631220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finish options for integrated door systems. Integrated door systems are tested as a complete system so we know the rating will hold up on those doors no matter the finish. The idea is that the integrated fire door system will hold up in the event of a fire for the allotted time that it was tested to. The door system itself will still maintain the rating. CLICK That means that a multitude of finishes are available from paint to architectural film to wood veneer and more. </a:t>
            </a:r>
          </a:p>
          <a:p>
            <a:r>
              <a:rPr lang="en-US" dirty="0"/>
              <a:t>Now, you cannot slap any finish on a rated door. The method of application will also matter. These finishes are not to be field applied other than painting. </a:t>
            </a:r>
          </a:p>
          <a:p>
            <a:r>
              <a:rPr lang="en-US" dirty="0"/>
              <a:t>In order to put custom finishes on an integrated door, the company must be certified to do so in their factory by an approved testing agency. A certificate of compliance, for example, would state that a company has approval from a testing agency to do so. </a:t>
            </a:r>
          </a:p>
          <a:p>
            <a:endParaRPr lang="en-US" dirty="0"/>
          </a:p>
        </p:txBody>
      </p:sp>
      <p:sp>
        <p:nvSpPr>
          <p:cNvPr id="4" name="Slide Number Placeholder 3"/>
          <p:cNvSpPr>
            <a:spLocks noGrp="1"/>
          </p:cNvSpPr>
          <p:nvPr>
            <p:ph type="sldNum" sz="quarter" idx="5"/>
          </p:nvPr>
        </p:nvSpPr>
        <p:spPr/>
        <p:txBody>
          <a:bodyPr/>
          <a:lstStyle/>
          <a:p>
            <a:fld id="{0C5EEEA6-11D8-49E2-A432-416C1167FE96}" type="slidenum">
              <a:rPr lang="en-US" smtClean="0"/>
              <a:t>45</a:t>
            </a:fld>
            <a:endParaRPr lang="en-US" dirty="0"/>
          </a:p>
        </p:txBody>
      </p:sp>
    </p:spTree>
    <p:extLst>
      <p:ext uri="{BB962C8B-B14F-4D97-AF65-F5344CB8AC3E}">
        <p14:creationId xmlns:p14="http://schemas.microsoft.com/office/powerpoint/2010/main" val="8339747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Integrated Door Systems specifications will be specific to doors being tested as a system.</a:t>
            </a:r>
          </a:p>
          <a:p>
            <a:r>
              <a:rPr lang="en-US" dirty="0"/>
              <a:t>Integrated Door Assemblies need to be written in their own CSI stand alone section, not as a part of general doors and hardware. They will be in section 081713 (eighty-one-seven-thirteen) for Integrated Door Assemblies and will be different in scope from standard hollow metal doors and hardware.</a:t>
            </a:r>
          </a:p>
          <a:p>
            <a:endParaRPr lang="en-US" dirty="0"/>
          </a:p>
          <a:p>
            <a:r>
              <a:rPr lang="en-US" dirty="0"/>
              <a:t>In the system requirements it should name BHMA 156.32, UL 10C for positive pressure, NFPA 252, and UL 1784 without an artificial bottom seal. Look for those system references to know the product is a true integrated door system. Products that are not a true integrated door system will not meet these requirements. </a:t>
            </a:r>
          </a:p>
          <a:p>
            <a:r>
              <a:rPr lang="en-US" dirty="0"/>
              <a:t>These references should be required in submittals. </a:t>
            </a:r>
          </a:p>
          <a:p>
            <a:endParaRPr lang="en-US" dirty="0"/>
          </a:p>
        </p:txBody>
      </p:sp>
      <p:sp>
        <p:nvSpPr>
          <p:cNvPr id="4" name="Slide Number Placeholder 3"/>
          <p:cNvSpPr>
            <a:spLocks noGrp="1"/>
          </p:cNvSpPr>
          <p:nvPr>
            <p:ph type="sldNum" sz="quarter" idx="5"/>
          </p:nvPr>
        </p:nvSpPr>
        <p:spPr/>
        <p:txBody>
          <a:bodyPr/>
          <a:lstStyle/>
          <a:p>
            <a:fld id="{0C5EEEA6-11D8-49E2-A432-416C1167FE96}" type="slidenum">
              <a:rPr lang="en-US" smtClean="0"/>
              <a:t>46</a:t>
            </a:fld>
            <a:endParaRPr lang="en-US" dirty="0"/>
          </a:p>
        </p:txBody>
      </p:sp>
    </p:spTree>
    <p:extLst>
      <p:ext uri="{BB962C8B-B14F-4D97-AF65-F5344CB8AC3E}">
        <p14:creationId xmlns:p14="http://schemas.microsoft.com/office/powerpoint/2010/main" val="919083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identify the system references, there will be a section asking for submittals of the UL EPD, BHMA 156.32, and a certificate of compliance. Receiving these submittals will ensure that you are paying for a product that has the certifications necessary. Manufacturers that have the certifications will not hesitate to give them to you. BHMA 156.32, the UL EPD, and the certificate of compliance are required in specification submittals. You can always ask for more certifications as well, such as an HPD or UL 1784 without an artificial bottom seal certification. Do you really want to take the risk of not specifying code compliant and certified doors and hardware? And at what cost?</a:t>
            </a:r>
          </a:p>
          <a:p>
            <a:r>
              <a:rPr lang="en-US" dirty="0"/>
              <a:t>Conventional Doors do not require the performance certifications.</a:t>
            </a:r>
          </a:p>
          <a:p>
            <a:endParaRPr lang="en-US" dirty="0"/>
          </a:p>
        </p:txBody>
      </p:sp>
      <p:sp>
        <p:nvSpPr>
          <p:cNvPr id="4" name="Slide Number Placeholder 3"/>
          <p:cNvSpPr>
            <a:spLocks noGrp="1"/>
          </p:cNvSpPr>
          <p:nvPr>
            <p:ph type="sldNum" sz="quarter" idx="5"/>
          </p:nvPr>
        </p:nvSpPr>
        <p:spPr/>
        <p:txBody>
          <a:bodyPr/>
          <a:lstStyle/>
          <a:p>
            <a:fld id="{0C5EEEA6-11D8-49E2-A432-416C1167FE96}" type="slidenum">
              <a:rPr lang="en-US" smtClean="0"/>
              <a:t>47</a:t>
            </a:fld>
            <a:endParaRPr lang="en-US" dirty="0"/>
          </a:p>
        </p:txBody>
      </p:sp>
    </p:spTree>
    <p:extLst>
      <p:ext uri="{BB962C8B-B14F-4D97-AF65-F5344CB8AC3E}">
        <p14:creationId xmlns:p14="http://schemas.microsoft.com/office/powerpoint/2010/main" val="6665513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be considered an integrated door system, all components must be tested together and not as separate components. The gasketing is included as well. Under the materials section, you would not find that the hardware and door are listed separately, you would find it states integrated door system and the hardware set would be located at the end of the specifications. </a:t>
            </a:r>
          </a:p>
          <a:p>
            <a:r>
              <a:rPr lang="en-US" dirty="0"/>
              <a:t>Under CSI division 8 there are different divisions for hardware, doors, and glazing, and integrated door systems is its own section that encompasses them all. </a:t>
            </a:r>
          </a:p>
          <a:p>
            <a:endParaRPr lang="en-US" dirty="0"/>
          </a:p>
        </p:txBody>
      </p:sp>
      <p:sp>
        <p:nvSpPr>
          <p:cNvPr id="4" name="Slide Number Placeholder 3"/>
          <p:cNvSpPr>
            <a:spLocks noGrp="1"/>
          </p:cNvSpPr>
          <p:nvPr>
            <p:ph type="sldNum" sz="quarter" idx="5"/>
          </p:nvPr>
        </p:nvSpPr>
        <p:spPr/>
        <p:txBody>
          <a:bodyPr/>
          <a:lstStyle/>
          <a:p>
            <a:fld id="{0C5EEEA6-11D8-49E2-A432-416C1167FE96}" type="slidenum">
              <a:rPr lang="en-US" smtClean="0"/>
              <a:t>48</a:t>
            </a:fld>
            <a:endParaRPr lang="en-US" dirty="0"/>
          </a:p>
        </p:txBody>
      </p:sp>
    </p:spTree>
    <p:extLst>
      <p:ext uri="{BB962C8B-B14F-4D97-AF65-F5344CB8AC3E}">
        <p14:creationId xmlns:p14="http://schemas.microsoft.com/office/powerpoint/2010/main" val="33805980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Installation of integrated door systems must conform to manufacturers published requirements. Installation is provided by factory certified installers to ensure performance and warranty. The integrated doors will need to maintain all tolerances, so they swing freely and properly. Best in class manufacturers will be able to provide the specifications and tolerances to you and will provide installer training to assure doors are properly aligned and fully operational. </a:t>
            </a:r>
          </a:p>
        </p:txBody>
      </p:sp>
      <p:sp>
        <p:nvSpPr>
          <p:cNvPr id="4" name="Slide Number Placeholder 3"/>
          <p:cNvSpPr>
            <a:spLocks noGrp="1"/>
          </p:cNvSpPr>
          <p:nvPr>
            <p:ph type="sldNum" sz="quarter" idx="5"/>
          </p:nvPr>
        </p:nvSpPr>
        <p:spPr/>
        <p:txBody>
          <a:bodyPr/>
          <a:lstStyle/>
          <a:p>
            <a:fld id="{0C5EEEA6-11D8-49E2-A432-416C1167FE96}" type="slidenum">
              <a:rPr lang="en-US" smtClean="0"/>
              <a:t>49</a:t>
            </a:fld>
            <a:endParaRPr lang="en-US" dirty="0"/>
          </a:p>
        </p:txBody>
      </p:sp>
    </p:spTree>
    <p:extLst>
      <p:ext uri="{BB962C8B-B14F-4D97-AF65-F5344CB8AC3E}">
        <p14:creationId xmlns:p14="http://schemas.microsoft.com/office/powerpoint/2010/main" val="12825846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little bit on the history of the International Building Code.</a:t>
            </a:r>
          </a:p>
          <a:p>
            <a:r>
              <a:rPr lang="en-US" dirty="0"/>
              <a:t>The famous saying is “those who don’t know history are doomed to repeat it”. They designate a specific book to what changes are made and why. Significant Changes to the International Building Code 2018 is 346 pages long. All of these changes and modifications are constructed for risk management based on past events. These past events are why we have fire rated doors, fire rated walls, protection at elevator shafts, stairwells, and cross corridor protection. </a:t>
            </a:r>
          </a:p>
          <a:p>
            <a:r>
              <a:rPr lang="en-US" dirty="0"/>
              <a:t>So, the 346 pages are full of additions, deletions, modifications, and clarifications. </a:t>
            </a:r>
          </a:p>
          <a:p>
            <a:r>
              <a:rPr lang="en-US" dirty="0"/>
              <a:t>An example is on page 182, and it says, “Because so many fire deaths occur as the result of occupants of residential buildings being asleep at the time of a fire, the IBC selectively requires that all basements and all sleeping rooms below the fourth story have windows or doors that may be used for emergency escape or rescue”. </a:t>
            </a:r>
          </a:p>
          <a:p>
            <a:endParaRPr lang="en-US" dirty="0"/>
          </a:p>
          <a:p>
            <a:r>
              <a:rPr lang="en-US" dirty="0"/>
              <a:t>The point is, as information and knowledge about fires evolves, the code evolves with it. The building codes are adapting to necessary change. Today in this course we will learn about history and trends, but we will also learn how to fix and prevent these issues.</a:t>
            </a:r>
          </a:p>
        </p:txBody>
      </p:sp>
      <p:sp>
        <p:nvSpPr>
          <p:cNvPr id="4" name="Slide Number Placeholder 3"/>
          <p:cNvSpPr>
            <a:spLocks noGrp="1"/>
          </p:cNvSpPr>
          <p:nvPr>
            <p:ph type="sldNum" sz="quarter" idx="5"/>
          </p:nvPr>
        </p:nvSpPr>
        <p:spPr/>
        <p:txBody>
          <a:bodyPr/>
          <a:lstStyle/>
          <a:p>
            <a:fld id="{0C5EEEA6-11D8-49E2-A432-416C1167FE96}" type="slidenum">
              <a:rPr lang="en-US" smtClean="0"/>
              <a:t>5</a:t>
            </a:fld>
            <a:endParaRPr lang="en-US" dirty="0"/>
          </a:p>
        </p:txBody>
      </p:sp>
    </p:spTree>
    <p:extLst>
      <p:ext uri="{BB962C8B-B14F-4D97-AF65-F5344CB8AC3E}">
        <p14:creationId xmlns:p14="http://schemas.microsoft.com/office/powerpoint/2010/main" val="38835351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We want to provide safety in every building, for every person, every time. Integrated door systems ensure code compliance and performance. The responsibility for proper protection starts with design and specifications. And what better way to achieve that then with a single source?!</a:t>
            </a:r>
          </a:p>
          <a:p>
            <a:pPr defTabSz="931774">
              <a:defRPr/>
            </a:pPr>
            <a:r>
              <a:rPr lang="en-US" dirty="0"/>
              <a:t>There is a cost savings from the beginning of the project to the end with integrated door systems. Sustainability is in their blood. You should expect more from a product that provides life safety. Preventing the migration of smoke and fire is imperative in all buildings and we have the source and ability to achieve that.</a:t>
            </a:r>
          </a:p>
          <a:p>
            <a:endParaRPr lang="en-US" dirty="0"/>
          </a:p>
        </p:txBody>
      </p:sp>
      <p:sp>
        <p:nvSpPr>
          <p:cNvPr id="4" name="Slide Number Placeholder 3"/>
          <p:cNvSpPr>
            <a:spLocks noGrp="1"/>
          </p:cNvSpPr>
          <p:nvPr>
            <p:ph type="sldNum" sz="quarter" idx="5"/>
          </p:nvPr>
        </p:nvSpPr>
        <p:spPr/>
        <p:txBody>
          <a:bodyPr/>
          <a:lstStyle/>
          <a:p>
            <a:fld id="{0C5EEEA6-11D8-49E2-A432-416C1167FE96}" type="slidenum">
              <a:rPr lang="en-US" smtClean="0"/>
              <a:t>50</a:t>
            </a:fld>
            <a:endParaRPr lang="en-US" dirty="0"/>
          </a:p>
        </p:txBody>
      </p:sp>
    </p:spTree>
    <p:extLst>
      <p:ext uri="{BB962C8B-B14F-4D97-AF65-F5344CB8AC3E}">
        <p14:creationId xmlns:p14="http://schemas.microsoft.com/office/powerpoint/2010/main" val="39084816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concludes the AIA portion of the presentation. Thank you so much for your time and attention today. If you have any </a:t>
            </a:r>
            <a:r>
              <a:rPr lang="en-US" b="0" i="0" dirty="0"/>
              <a:t>questions,</a:t>
            </a:r>
            <a:r>
              <a:rPr lang="en-US" dirty="0"/>
              <a:t> please feel free to ask them now and if I do not know the answer, I will happily find it for you. </a:t>
            </a:r>
          </a:p>
          <a:p>
            <a:endParaRPr lang="en-US" dirty="0"/>
          </a:p>
        </p:txBody>
      </p:sp>
      <p:sp>
        <p:nvSpPr>
          <p:cNvPr id="4" name="Slide Number Placeholder 3"/>
          <p:cNvSpPr>
            <a:spLocks noGrp="1"/>
          </p:cNvSpPr>
          <p:nvPr>
            <p:ph type="sldNum" sz="quarter" idx="5"/>
          </p:nvPr>
        </p:nvSpPr>
        <p:spPr/>
        <p:txBody>
          <a:bodyPr/>
          <a:lstStyle/>
          <a:p>
            <a:fld id="{0C5EEEA6-11D8-49E2-A432-416C1167FE96}" type="slidenum">
              <a:rPr lang="en-US" smtClean="0"/>
              <a:t>51</a:t>
            </a:fld>
            <a:endParaRPr lang="en-US" dirty="0"/>
          </a:p>
        </p:txBody>
      </p:sp>
    </p:spTree>
    <p:extLst>
      <p:ext uri="{BB962C8B-B14F-4D97-AF65-F5344CB8AC3E}">
        <p14:creationId xmlns:p14="http://schemas.microsoft.com/office/powerpoint/2010/main" val="35208645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The following information on the screen is from the US Fire Administration </a:t>
            </a:r>
            <a:r>
              <a:rPr lang="en-US" dirty="0">
                <a:hlinkClick r:id="rId3"/>
              </a:rPr>
              <a:t>www.usfa.fema.gov/data/statistics</a:t>
            </a:r>
            <a:r>
              <a:rPr lang="en-US" dirty="0"/>
              <a:t> and National Fire Protection Association </a:t>
            </a:r>
            <a:r>
              <a:rPr lang="en-US" dirty="0">
                <a:hlinkClick r:id="rId4"/>
              </a:rPr>
              <a:t>NFPA report - Fire in Industrial or Manufacturing Properties</a:t>
            </a:r>
            <a:r>
              <a:rPr lang="en-US" dirty="0"/>
              <a:t>.</a:t>
            </a:r>
          </a:p>
          <a:p>
            <a:endParaRPr lang="en-US" dirty="0"/>
          </a:p>
          <a:p>
            <a:r>
              <a:rPr lang="en-US" dirty="0"/>
              <a:t>In the United States there were 1,291,500 fires in 2019, 3,704 deaths, 16,600 injuries. </a:t>
            </a:r>
          </a:p>
          <a:p>
            <a:r>
              <a:rPr lang="en-US" dirty="0"/>
              <a:t>The cost of that? 14.8 billion dollars. </a:t>
            </a:r>
          </a:p>
          <a:p>
            <a:endParaRPr lang="en-US" dirty="0"/>
          </a:p>
          <a:p>
            <a:r>
              <a:rPr lang="en-US" dirty="0"/>
              <a:t>The NFPA says that occupants have less than 3 minutes to escape a fire. NFPA also says, on average, it takes the fire department 4 to 4 and a half minutes to arrive on scene. The math does not add up well for building occupants.</a:t>
            </a:r>
          </a:p>
          <a:p>
            <a:r>
              <a:rPr lang="en-US" dirty="0"/>
              <a:t>So how can you do your part in protection of people and property?</a:t>
            </a:r>
          </a:p>
          <a:p>
            <a:endParaRPr lang="en-US" dirty="0"/>
          </a:p>
        </p:txBody>
      </p:sp>
      <p:sp>
        <p:nvSpPr>
          <p:cNvPr id="4" name="Slide Number Placeholder 3"/>
          <p:cNvSpPr>
            <a:spLocks noGrp="1"/>
          </p:cNvSpPr>
          <p:nvPr>
            <p:ph type="sldNum" sz="quarter" idx="5"/>
          </p:nvPr>
        </p:nvSpPr>
        <p:spPr/>
        <p:txBody>
          <a:bodyPr/>
          <a:lstStyle/>
          <a:p>
            <a:fld id="{0C5EEEA6-11D8-49E2-A432-416C1167FE96}" type="slidenum">
              <a:rPr lang="en-US" smtClean="0"/>
              <a:t>6</a:t>
            </a:fld>
            <a:endParaRPr lang="en-US" dirty="0"/>
          </a:p>
        </p:txBody>
      </p:sp>
    </p:spTree>
    <p:extLst>
      <p:ext uri="{BB962C8B-B14F-4D97-AF65-F5344CB8AC3E}">
        <p14:creationId xmlns:p14="http://schemas.microsoft.com/office/powerpoint/2010/main" val="22073968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a:t>Here is a case study of an apartment fire in Bronx, New York. 17 people died in early 2022 at the Twin Parks Northeast apartment complex. According to the New York post, the “Fire Commissioner singled out malfunctioning self-closing doors […] as a key reason smoke from the flames quicky engulfed much of the 19-story tower.” “Inspectors from the city’s Department of Housing Preservation and Development cited the tower six times between 2013 and 2019 for failing to keep all of the building’s self-closing doors in working order”.</a:t>
            </a:r>
          </a:p>
          <a:p>
            <a:r>
              <a:rPr lang="en-US" sz="1050" dirty="0"/>
              <a:t>They also went on to say that “The stairwell was very dangerous as the door was left open and some of the floors – certainly on 15 – the door was open from the stairs to the hall and the 15</a:t>
            </a:r>
            <a:r>
              <a:rPr lang="en-US" sz="1050" baseline="30000" dirty="0"/>
              <a:t>th</a:t>
            </a:r>
            <a:r>
              <a:rPr lang="en-US" sz="1050" dirty="0"/>
              <a:t> floor became quite untenable”.</a:t>
            </a:r>
          </a:p>
          <a:p>
            <a:r>
              <a:rPr lang="en-US" sz="1050" dirty="0">
                <a:hlinkClick r:id="rId3"/>
              </a:rPr>
              <a:t>City repeatedly flagged busted fire doors before Bronx tower inferno (nypost.com)</a:t>
            </a:r>
            <a:endParaRPr lang="en-US" sz="1050" dirty="0"/>
          </a:p>
          <a:p>
            <a:endParaRPr lang="en-US" sz="1050" dirty="0"/>
          </a:p>
          <a:p>
            <a:r>
              <a:rPr lang="en-US" sz="1050" dirty="0">
                <a:hlinkClick r:id="rId4"/>
              </a:rPr>
              <a:t>Damaged Doors Posing Fire Risks Plague Thousands of Buildings Like Twin Parks - THE CITY</a:t>
            </a:r>
            <a:r>
              <a:rPr lang="en-US" sz="1050" dirty="0"/>
              <a:t> Four years prior to this devastation, the Prospect Avenue fires took the lives of 13 people, including an infant. An open door fanned the flames in a blaze that consumed the apartment building. </a:t>
            </a:r>
          </a:p>
          <a:p>
            <a:r>
              <a:rPr lang="en-US" sz="1050" dirty="0"/>
              <a:t>If you are in New York this data may hit closer to home. 58 buildings in Queens had 100 open violations related to self-closing doors. A building in Brooklyn has 21 open violations. A Bronx building, 20 violations. </a:t>
            </a:r>
          </a:p>
          <a:p>
            <a:r>
              <a:rPr lang="en-US" sz="1050" dirty="0"/>
              <a:t>Overall, as of January 11, 2022, in New York, there were 18,305 open violations in 10,610 buildings. That’s scary.</a:t>
            </a:r>
          </a:p>
          <a:p>
            <a:endParaRPr lang="en-US" dirty="0"/>
          </a:p>
        </p:txBody>
      </p:sp>
      <p:sp>
        <p:nvSpPr>
          <p:cNvPr id="4" name="Slide Number Placeholder 3"/>
          <p:cNvSpPr>
            <a:spLocks noGrp="1"/>
          </p:cNvSpPr>
          <p:nvPr>
            <p:ph type="sldNum" sz="quarter" idx="5"/>
          </p:nvPr>
        </p:nvSpPr>
        <p:spPr/>
        <p:txBody>
          <a:bodyPr/>
          <a:lstStyle/>
          <a:p>
            <a:fld id="{0C5EEEA6-11D8-49E2-A432-416C1167FE96}" type="slidenum">
              <a:rPr lang="en-US" smtClean="0"/>
              <a:t>7</a:t>
            </a:fld>
            <a:endParaRPr lang="en-US" dirty="0"/>
          </a:p>
        </p:txBody>
      </p:sp>
    </p:spTree>
    <p:extLst>
      <p:ext uri="{BB962C8B-B14F-4D97-AF65-F5344CB8AC3E}">
        <p14:creationId xmlns:p14="http://schemas.microsoft.com/office/powerpoint/2010/main" val="1498158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So, what are fire doors and why do we talk about them? Well, the previous couple of slides are why we do these presentations. Fire and smoke doors must perform reliably and correctly.</a:t>
            </a:r>
          </a:p>
          <a:p>
            <a:r>
              <a:rPr lang="en-CA" dirty="0"/>
              <a:t>Fire doors have one job and that is to save lives… they must be maintained in a constant state of preparedness. </a:t>
            </a:r>
          </a:p>
          <a:p>
            <a:endParaRPr lang="en-CA" dirty="0"/>
          </a:p>
          <a:p>
            <a:r>
              <a:rPr lang="en-CA" dirty="0"/>
              <a:t>Fire and smoke rated doors are for compartmentalization!</a:t>
            </a:r>
          </a:p>
          <a:p>
            <a:r>
              <a:rPr lang="en-CA" dirty="0"/>
              <a:t>Fire rated doors are doors built to resist heat, fire, and smoke and are tested by third-party agencies and labeled to show they meet certain performance requirements. The function of these doors is to contain smoke and heat from building occupants, long enough to have them escape a burning building. </a:t>
            </a:r>
          </a:p>
          <a:p>
            <a:endParaRPr lang="en-CA" dirty="0"/>
          </a:p>
          <a:p>
            <a:r>
              <a:rPr lang="en-CA" dirty="0"/>
              <a:t>Rated doors are evaluated for their fire performance in accordance with the requirements of UL 10A, UL 10B, or UL 10C. These are all third party tested and you should ask for proof of these tests. </a:t>
            </a:r>
          </a:p>
          <a:p>
            <a:endParaRPr lang="en-CA" dirty="0"/>
          </a:p>
          <a:p>
            <a:r>
              <a:rPr lang="en-CA" dirty="0"/>
              <a:t>Fire doors are “rated” by the time that a door can withstand exposure to fire test conditions. This is either an A, B, C, or 20-minute label and the door is typically rated for ¾ of the surrounding wall.</a:t>
            </a:r>
          </a:p>
          <a:p>
            <a:endParaRPr lang="en-CA" dirty="0"/>
          </a:p>
          <a:p>
            <a:endParaRPr lang="en-US" dirty="0"/>
          </a:p>
        </p:txBody>
      </p:sp>
      <p:sp>
        <p:nvSpPr>
          <p:cNvPr id="4" name="Slide Number Placeholder 3"/>
          <p:cNvSpPr>
            <a:spLocks noGrp="1"/>
          </p:cNvSpPr>
          <p:nvPr>
            <p:ph type="sldNum" sz="quarter" idx="5"/>
          </p:nvPr>
        </p:nvSpPr>
        <p:spPr/>
        <p:txBody>
          <a:bodyPr/>
          <a:lstStyle/>
          <a:p>
            <a:fld id="{0C5EEEA6-11D8-49E2-A432-416C1167FE96}" type="slidenum">
              <a:rPr lang="en-US" smtClean="0"/>
              <a:t>8</a:t>
            </a:fld>
            <a:endParaRPr lang="en-US" dirty="0"/>
          </a:p>
        </p:txBody>
      </p:sp>
    </p:spTree>
    <p:extLst>
      <p:ext uri="{BB962C8B-B14F-4D97-AF65-F5344CB8AC3E}">
        <p14:creationId xmlns:p14="http://schemas.microsoft.com/office/powerpoint/2010/main" val="10970813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is an integrated door assembly?</a:t>
            </a:r>
          </a:p>
          <a:p>
            <a:r>
              <a:rPr lang="en-US" dirty="0"/>
              <a:t>An integrated door assembly combines the door, hardware, and sometimes frame as a completely tested assembly. The hardware does not need to be labeled separately as the components of the system are all tested together under a single testing label. So, that means that in a conventional door or doors that are not considered integrated, you will need to have labels on each piece of hardware because it has not all been tested together. </a:t>
            </a:r>
          </a:p>
          <a:p>
            <a:r>
              <a:rPr lang="en-US" dirty="0"/>
              <a:t>The first integrated door assembly went on the market in 1975. </a:t>
            </a:r>
          </a:p>
          <a:p>
            <a:endParaRPr lang="en-US" dirty="0"/>
          </a:p>
          <a:p>
            <a:r>
              <a:rPr lang="en-US" dirty="0"/>
              <a:t>Integrated door assemblies are ideal for exits, cross corridor, stairwells, elevator lobbies, elevator shafts, and fire doors. </a:t>
            </a:r>
          </a:p>
          <a:p>
            <a:endParaRPr lang="en-US" dirty="0"/>
          </a:p>
        </p:txBody>
      </p:sp>
      <p:sp>
        <p:nvSpPr>
          <p:cNvPr id="4" name="Slide Number Placeholder 3"/>
          <p:cNvSpPr>
            <a:spLocks noGrp="1"/>
          </p:cNvSpPr>
          <p:nvPr>
            <p:ph type="sldNum" sz="quarter" idx="5"/>
          </p:nvPr>
        </p:nvSpPr>
        <p:spPr/>
        <p:txBody>
          <a:bodyPr/>
          <a:lstStyle/>
          <a:p>
            <a:fld id="{0C5EEEA6-11D8-49E2-A432-416C1167FE96}" type="slidenum">
              <a:rPr lang="en-US" smtClean="0"/>
              <a:t>9</a:t>
            </a:fld>
            <a:endParaRPr lang="en-US" dirty="0"/>
          </a:p>
        </p:txBody>
      </p:sp>
    </p:spTree>
    <p:extLst>
      <p:ext uri="{BB962C8B-B14F-4D97-AF65-F5344CB8AC3E}">
        <p14:creationId xmlns:p14="http://schemas.microsoft.com/office/powerpoint/2010/main" val="27188645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5/10/2023</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58331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5/10/2023</a:t>
            </a:fld>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72269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5/10/2023</a:t>
            </a:fld>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61827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5/10/2023</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92670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5/10/2023</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04162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5/10/2023</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56663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5/10/2023</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68194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5/10/2023</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11860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5/10/2023</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01422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5/10/2023</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933282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5/10/2023</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232677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62D6E202-B606-4609-B914-27C9371A1F6D}" type="datetime1">
              <a:rPr lang="en-US" smtClean="0"/>
              <a:t>5/10/2023</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4982234"/>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47" r:id="rId3"/>
    <p:sldLayoutId id="2147483743" r:id="rId4"/>
    <p:sldLayoutId id="2147483738" r:id="rId5"/>
    <p:sldLayoutId id="2147483732" r:id="rId6"/>
    <p:sldLayoutId id="2147483733" r:id="rId7"/>
    <p:sldLayoutId id="2147483734" r:id="rId8"/>
    <p:sldLayoutId id="2147483735" r:id="rId9"/>
    <p:sldLayoutId id="2147483736" r:id="rId10"/>
    <p:sldLayoutId id="2147483737" r:id="rId11"/>
  </p:sldLayoutIdLst>
  <p:hf sldNum="0" hdr="0" ftr="0" dt="0"/>
  <p:txStyles>
    <p:title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totaldoor.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22.jp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microsoft.com/office/2007/relationships/media" Target="../media/media3.mp4"/><Relationship Id="rId7" Type="http://schemas.openxmlformats.org/officeDocument/2006/relationships/image" Target="../media/image41.png"/><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40.png"/><Relationship Id="rId5" Type="http://schemas.openxmlformats.org/officeDocument/2006/relationships/notesSlide" Target="../notesSlides/notesSlide31.xml"/><Relationship Id="rId4"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hyperlink" Target="https://www.nfpa.org/News-and-Research/Data-research-and-tools/Building-and-Life-Safety/Fires-in-Health-Care-Facilities" TargetMode="External"/><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46.jpg"/></Relationships>
</file>

<file path=ppt/slides/_rels/slide37.xml.rels><?xml version="1.0" encoding="UTF-8" standalone="yes"?>
<Relationships xmlns="http://schemas.openxmlformats.org/package/2006/relationships"><Relationship Id="rId3" Type="http://schemas.openxmlformats.org/officeDocument/2006/relationships/hyperlink" Target="https://www.nfpa.org/News-and-Research/Data-research-and-tools/Building-and-Life-Safety/High-Rise-Building-Fires" TargetMode="External"/><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image" Target="../media/image47.jpg"/></Relationships>
</file>

<file path=ppt/slides/_rels/slide38.xml.rels><?xml version="1.0" encoding="UTF-8" standalone="yes"?>
<Relationships xmlns="http://schemas.openxmlformats.org/package/2006/relationships"><Relationship Id="rId3" Type="http://schemas.openxmlformats.org/officeDocument/2006/relationships/hyperlink" Target="https://www.nfpa.org/News-and-Research/Data-research-and-tools/Building-and-Life-Safety/Structure-fires-in-schools" TargetMode="External"/><Relationship Id="rId2" Type="http://schemas.openxmlformats.org/officeDocument/2006/relationships/notesSlide" Target="../notesSlides/notesSlide38.xml"/><Relationship Id="rId1" Type="http://schemas.openxmlformats.org/officeDocument/2006/relationships/slideLayout" Target="../slideLayouts/slideLayout5.xml"/><Relationship Id="rId5" Type="http://schemas.openxmlformats.org/officeDocument/2006/relationships/image" Target="../media/image49.jpeg"/><Relationship Id="rId4" Type="http://schemas.openxmlformats.org/officeDocument/2006/relationships/image" Target="../media/image48.jpeg"/></Relationships>
</file>

<file path=ppt/slides/_rels/slide39.xml.rels><?xml version="1.0" encoding="UTF-8" standalone="yes"?>
<Relationships xmlns="http://schemas.openxmlformats.org/package/2006/relationships"><Relationship Id="rId3" Type="http://schemas.openxmlformats.org/officeDocument/2006/relationships/hyperlink" Target="https://www.nfpa.org/News-and-Research/Data-research-and-tools/US-Fire-Problem/Catastrophic-multiple-death-fires/Deadliest-Fires-in-Apartment-Buildings" TargetMode="External"/><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image" Target="../media/image50.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hyperlink" Target="https://www.nfpa.org/News-and-Research/Data-research-and-tools/Building-and-Life-Safety/US-Structure-in-Office-Properties#:~:text=During%20the%20five-year%20period%20of%202007-2011%2C%20NFPA%20estimates,injuries%2C%20and%20%24112%20million%20in%20direct%20property%20damage." TargetMode="External"/><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image" Target="../media/image51.jpeg"/></Relationships>
</file>

<file path=ppt/slides/_rels/slide41.xml.rels><?xml version="1.0" encoding="UTF-8" standalone="yes"?>
<Relationships xmlns="http://schemas.openxmlformats.org/package/2006/relationships"><Relationship Id="rId3" Type="http://schemas.openxmlformats.org/officeDocument/2006/relationships/hyperlink" Target="https://www.nfpa.org/News-and-Research/Data-research-and-tools/Building-and-Life-Safety/Hotel-and-Motel-Structure-Fires" TargetMode="External"/><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image" Target="../media/image52.jpeg"/></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2.xml"/><Relationship Id="rId1" Type="http://schemas.openxmlformats.org/officeDocument/2006/relationships/slideLayout" Target="../slideLayouts/slideLayout4.xml"/><Relationship Id="rId5" Type="http://schemas.openxmlformats.org/officeDocument/2006/relationships/image" Target="../media/image55.png"/><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58.jp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A9286AD2-18A9-4868-A4E3-7A2097A20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1"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8FD68DA-43BA-4508-8DE2-BA9BB7B2FA5B}"/>
              </a:ext>
            </a:extLst>
          </p:cNvPr>
          <p:cNvSpPr>
            <a:spLocks noGrp="1"/>
          </p:cNvSpPr>
          <p:nvPr>
            <p:ph type="ctrTitle"/>
          </p:nvPr>
        </p:nvSpPr>
        <p:spPr>
          <a:xfrm>
            <a:off x="5161770" y="0"/>
            <a:ext cx="6397330" cy="3686015"/>
          </a:xfrm>
        </p:spPr>
        <p:txBody>
          <a:bodyPr>
            <a:noAutofit/>
          </a:bodyPr>
          <a:lstStyle/>
          <a:p>
            <a:r>
              <a:rPr lang="en-US" sz="4800" dirty="0"/>
              <a:t>Integrated Fire and Smoke Door Systems: Specifying Your Own Safety Net</a:t>
            </a:r>
          </a:p>
        </p:txBody>
      </p:sp>
      <p:sp>
        <p:nvSpPr>
          <p:cNvPr id="3" name="Subtitle 2">
            <a:extLst>
              <a:ext uri="{FF2B5EF4-FFF2-40B4-BE49-F238E27FC236}">
                <a16:creationId xmlns:a16="http://schemas.microsoft.com/office/drawing/2014/main" id="{A8E9CFF2-3777-4FF4-A759-8491175B0B7C}"/>
              </a:ext>
            </a:extLst>
          </p:cNvPr>
          <p:cNvSpPr>
            <a:spLocks noGrp="1"/>
          </p:cNvSpPr>
          <p:nvPr>
            <p:ph type="subTitle" idx="1"/>
          </p:nvPr>
        </p:nvSpPr>
        <p:spPr>
          <a:xfrm>
            <a:off x="5289753" y="4672739"/>
            <a:ext cx="6269347" cy="1021498"/>
          </a:xfrm>
        </p:spPr>
        <p:txBody>
          <a:bodyPr>
            <a:normAutofit/>
          </a:bodyPr>
          <a:lstStyle/>
          <a:p>
            <a:pPr algn="ctr"/>
            <a:r>
              <a:rPr lang="en-US" sz="2400" dirty="0">
                <a:solidFill>
                  <a:schemeClr val="tx1">
                    <a:lumMod val="85000"/>
                    <a:lumOff val="15000"/>
                  </a:schemeClr>
                </a:solidFill>
                <a:hlinkClick r:id="rId3"/>
              </a:rPr>
              <a:t>www.totaldoor.com</a:t>
            </a:r>
            <a:endParaRPr lang="en-US" sz="2400" dirty="0">
              <a:solidFill>
                <a:schemeClr val="tx1">
                  <a:lumMod val="85000"/>
                  <a:lumOff val="15000"/>
                </a:schemeClr>
              </a:solidFill>
            </a:endParaRPr>
          </a:p>
          <a:p>
            <a:endParaRPr lang="en-US" sz="2400" dirty="0">
              <a:solidFill>
                <a:schemeClr val="tx1">
                  <a:lumMod val="85000"/>
                  <a:lumOff val="15000"/>
                </a:schemeClr>
              </a:solidFill>
            </a:endParaRPr>
          </a:p>
        </p:txBody>
      </p:sp>
      <p:cxnSp>
        <p:nvCxnSpPr>
          <p:cNvPr id="24" name="Straight Connector 23">
            <a:extLst>
              <a:ext uri="{FF2B5EF4-FFF2-40B4-BE49-F238E27FC236}">
                <a16:creationId xmlns:a16="http://schemas.microsoft.com/office/drawing/2014/main" id="{E7A7CD63-7EC3-44F3-95D0-595C4019FF2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27754" y="4498925"/>
            <a:ext cx="5636107"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C124D4ED-71C1-42B2-8CDF-19B04E50C0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55119" y="5311836"/>
            <a:ext cx="4138613" cy="780455"/>
          </a:xfrm>
          <a:prstGeom prst="rect">
            <a:avLst/>
          </a:prstGeom>
        </p:spPr>
      </p:pic>
      <p:pic>
        <p:nvPicPr>
          <p:cNvPr id="6" name="Picture 5" descr="A picture containing diagram&#10;&#10;Description automatically generated">
            <a:extLst>
              <a:ext uri="{FF2B5EF4-FFF2-40B4-BE49-F238E27FC236}">
                <a16:creationId xmlns:a16="http://schemas.microsoft.com/office/drawing/2014/main" id="{DA7CFFE6-D7C3-47DC-90B4-6AD3C9C7A15F}"/>
              </a:ext>
            </a:extLst>
          </p:cNvPr>
          <p:cNvPicPr>
            <a:picLocks noChangeAspect="1"/>
          </p:cNvPicPr>
          <p:nvPr/>
        </p:nvPicPr>
        <p:blipFill rotWithShape="1">
          <a:blip r:embed="rId5">
            <a:extLst>
              <a:ext uri="{28A0092B-C50C-407E-A947-70E740481C1C}">
                <a14:useLocalDpi xmlns:a14="http://schemas.microsoft.com/office/drawing/2010/main" val="0"/>
              </a:ext>
            </a:extLst>
          </a:blip>
          <a:srcRect l="29669"/>
          <a:stretch/>
        </p:blipFill>
        <p:spPr>
          <a:xfrm>
            <a:off x="0" y="-1"/>
            <a:ext cx="4895071" cy="6858000"/>
          </a:xfrm>
          <a:prstGeom prst="rect">
            <a:avLst/>
          </a:prstGeom>
        </p:spPr>
      </p:pic>
      <p:sp>
        <p:nvSpPr>
          <p:cNvPr id="4" name="TextBox 3">
            <a:extLst>
              <a:ext uri="{FF2B5EF4-FFF2-40B4-BE49-F238E27FC236}">
                <a16:creationId xmlns:a16="http://schemas.microsoft.com/office/drawing/2014/main" id="{A5BFA910-501B-44BD-AD7E-5B4B77036864}"/>
              </a:ext>
            </a:extLst>
          </p:cNvPr>
          <p:cNvSpPr txBox="1"/>
          <p:nvPr/>
        </p:nvSpPr>
        <p:spPr>
          <a:xfrm>
            <a:off x="6971188" y="6173402"/>
            <a:ext cx="2549237" cy="523220"/>
          </a:xfrm>
          <a:prstGeom prst="rect">
            <a:avLst/>
          </a:prstGeom>
          <a:noFill/>
        </p:spPr>
        <p:txBody>
          <a:bodyPr wrap="square" rtlCol="0">
            <a:spAutoFit/>
          </a:bodyPr>
          <a:lstStyle/>
          <a:p>
            <a:r>
              <a:rPr lang="en-US" sz="2800" dirty="0"/>
              <a:t>248-623-6899</a:t>
            </a:r>
          </a:p>
        </p:txBody>
      </p:sp>
    </p:spTree>
    <p:extLst>
      <p:ext uri="{BB962C8B-B14F-4D97-AF65-F5344CB8AC3E}">
        <p14:creationId xmlns:p14="http://schemas.microsoft.com/office/powerpoint/2010/main" val="40437378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04F2F-D930-4685-9EA8-384ADF712EAF}"/>
              </a:ext>
            </a:extLst>
          </p:cNvPr>
          <p:cNvSpPr>
            <a:spLocks noGrp="1"/>
          </p:cNvSpPr>
          <p:nvPr>
            <p:ph type="title"/>
          </p:nvPr>
        </p:nvSpPr>
        <p:spPr/>
        <p:txBody>
          <a:bodyPr/>
          <a:lstStyle/>
          <a:p>
            <a:r>
              <a:rPr lang="en-US" dirty="0"/>
              <a:t>Quick Installation</a:t>
            </a:r>
          </a:p>
        </p:txBody>
      </p:sp>
      <p:grpSp>
        <p:nvGrpSpPr>
          <p:cNvPr id="5" name="Group 4">
            <a:extLst>
              <a:ext uri="{FF2B5EF4-FFF2-40B4-BE49-F238E27FC236}">
                <a16:creationId xmlns:a16="http://schemas.microsoft.com/office/drawing/2014/main" id="{5B15D975-FA0A-4A35-B27C-0CB965925B58}"/>
              </a:ext>
            </a:extLst>
          </p:cNvPr>
          <p:cNvGrpSpPr/>
          <p:nvPr/>
        </p:nvGrpSpPr>
        <p:grpSpPr>
          <a:xfrm>
            <a:off x="1340518" y="2209226"/>
            <a:ext cx="4084215" cy="2611884"/>
            <a:chOff x="316800" y="1433849"/>
            <a:chExt cx="4084215" cy="2611884"/>
          </a:xfrm>
        </p:grpSpPr>
        <p:sp>
          <p:nvSpPr>
            <p:cNvPr id="6" name="Rectangle 5">
              <a:extLst>
                <a:ext uri="{FF2B5EF4-FFF2-40B4-BE49-F238E27FC236}">
                  <a16:creationId xmlns:a16="http://schemas.microsoft.com/office/drawing/2014/main" id="{E554F4DF-56A1-4181-8208-D7991E5336FE}"/>
                </a:ext>
              </a:extLst>
            </p:cNvPr>
            <p:cNvSpPr/>
            <p:nvPr/>
          </p:nvSpPr>
          <p:spPr>
            <a:xfrm>
              <a:off x="316800" y="1433849"/>
              <a:ext cx="4084215" cy="261188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2">
              <a:extLst>
                <a:ext uri="{FF2B5EF4-FFF2-40B4-BE49-F238E27FC236}">
                  <a16:creationId xmlns:a16="http://schemas.microsoft.com/office/drawing/2014/main" id="{79D22206-FE37-43D5-B8C0-A2980A2AF84B}"/>
                </a:ext>
              </a:extLst>
            </p:cNvPr>
            <p:cNvSpPr txBox="1">
              <a:spLocks/>
            </p:cNvSpPr>
            <p:nvPr/>
          </p:nvSpPr>
          <p:spPr>
            <a:xfrm>
              <a:off x="553171" y="1493322"/>
              <a:ext cx="1452528" cy="553998"/>
            </a:xfrm>
            <a:prstGeom prst="rect">
              <a:avLst/>
            </a:prstGeom>
          </p:spPr>
          <p:txBody>
            <a:bodyPr vert="horz" wrap="square" lIns="0" tIns="45720" rIns="91440" bIns="45720" rtlCol="0" anchor="t">
              <a:sp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Gotham Book" pitchFamily="2" charset="0"/>
                  <a:ea typeface="+mn-ea"/>
                  <a:cs typeface="Gotham Book" pitchFamily="2" charset="0"/>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Gotham Book" pitchFamily="2" charset="0"/>
                  <a:ea typeface="+mn-ea"/>
                  <a:cs typeface="Gotham Book" pitchFamily="2" charset="0"/>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Gotham Book" pitchFamily="2" charset="0"/>
                  <a:ea typeface="+mn-ea"/>
                  <a:cs typeface="Gotham Book" pitchFamily="2" charset="0"/>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Gotham Book" pitchFamily="2" charset="0"/>
                  <a:ea typeface="+mn-ea"/>
                  <a:cs typeface="Gotham Book" pitchFamily="2" charset="0"/>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Gotham Book" pitchFamily="2" charset="0"/>
                  <a:ea typeface="+mn-ea"/>
                  <a:cs typeface="Gotham Book" pitchFamily="2"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en-US" sz="1000" b="1" dirty="0">
                  <a:solidFill>
                    <a:schemeClr val="bg1"/>
                  </a:solidFill>
                  <a:latin typeface="Avenir Next LT Pro" panose="020B0504020202020204" pitchFamily="34" charset="77"/>
                  <a:cs typeface="Arial" panose="020B0604020202020204" pitchFamily="34" charset="0"/>
                </a:rPr>
                <a:t>CONVENTIONAL DOOR AND HARDWARE</a:t>
              </a:r>
            </a:p>
          </p:txBody>
        </p:sp>
        <p:sp>
          <p:nvSpPr>
            <p:cNvPr id="8" name="Content Placeholder 2">
              <a:extLst>
                <a:ext uri="{FF2B5EF4-FFF2-40B4-BE49-F238E27FC236}">
                  <a16:creationId xmlns:a16="http://schemas.microsoft.com/office/drawing/2014/main" id="{B124D782-8165-4121-9F5D-B74787F0EDB2}"/>
                </a:ext>
              </a:extLst>
            </p:cNvPr>
            <p:cNvSpPr txBox="1">
              <a:spLocks/>
            </p:cNvSpPr>
            <p:nvPr/>
          </p:nvSpPr>
          <p:spPr>
            <a:xfrm>
              <a:off x="688806" y="2294751"/>
              <a:ext cx="1181258" cy="1446550"/>
            </a:xfrm>
            <a:prstGeom prst="rect">
              <a:avLst/>
            </a:prstGeom>
          </p:spPr>
          <p:txBody>
            <a:bodyPr vert="horz" wrap="square" lIns="0" tIns="45720" rIns="91440" bIns="45720" rtlCol="0" anchor="t">
              <a:sp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Gotham Book" pitchFamily="2" charset="0"/>
                  <a:ea typeface="+mn-ea"/>
                  <a:cs typeface="Gotham Book" pitchFamily="2" charset="0"/>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Gotham Book" pitchFamily="2" charset="0"/>
                  <a:ea typeface="+mn-ea"/>
                  <a:cs typeface="Gotham Book" pitchFamily="2" charset="0"/>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Gotham Book" pitchFamily="2" charset="0"/>
                  <a:ea typeface="+mn-ea"/>
                  <a:cs typeface="Gotham Book" pitchFamily="2" charset="0"/>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Gotham Book" pitchFamily="2" charset="0"/>
                  <a:ea typeface="+mn-ea"/>
                  <a:cs typeface="Gotham Book" pitchFamily="2" charset="0"/>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Gotham Book" pitchFamily="2" charset="0"/>
                  <a:ea typeface="+mn-ea"/>
                  <a:cs typeface="Gotham Book" pitchFamily="2"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spcBef>
                  <a:spcPts val="0"/>
                </a:spcBef>
                <a:buNone/>
              </a:pPr>
              <a:r>
                <a:rPr lang="en-US" sz="1000" b="1" dirty="0">
                  <a:solidFill>
                    <a:schemeClr val="bg1"/>
                  </a:solidFill>
                  <a:latin typeface="Avenir Next LT Pro" panose="020B0504020202020204" pitchFamily="34" charset="77"/>
                  <a:cs typeface="Arial" panose="020B0604020202020204" pitchFamily="34" charset="0"/>
                </a:rPr>
                <a:t>Up to </a:t>
              </a:r>
            </a:p>
            <a:p>
              <a:pPr marL="0" indent="0" algn="ctr">
                <a:spcBef>
                  <a:spcPts val="0"/>
                </a:spcBef>
                <a:buNone/>
              </a:pPr>
              <a:r>
                <a:rPr lang="en-US" sz="2400" b="1" dirty="0">
                  <a:solidFill>
                    <a:schemeClr val="bg1"/>
                  </a:solidFill>
                  <a:latin typeface="Avenir Next LT Pro" panose="020B0504020202020204" pitchFamily="34" charset="77"/>
                  <a:cs typeface="Arial" panose="020B0604020202020204" pitchFamily="34" charset="0"/>
                </a:rPr>
                <a:t>10</a:t>
              </a:r>
              <a:r>
                <a:rPr lang="en-US" sz="1000" b="1" dirty="0">
                  <a:solidFill>
                    <a:schemeClr val="bg1"/>
                  </a:solidFill>
                  <a:latin typeface="Avenir Next LT Pro" panose="020B0504020202020204" pitchFamily="34" charset="77"/>
                  <a:cs typeface="Arial" panose="020B0604020202020204" pitchFamily="34" charset="0"/>
                </a:rPr>
                <a:t> manufacturers and </a:t>
              </a:r>
            </a:p>
            <a:p>
              <a:pPr marL="0" indent="0" algn="ctr">
                <a:spcBef>
                  <a:spcPts val="0"/>
                </a:spcBef>
                <a:buNone/>
              </a:pPr>
              <a:r>
                <a:rPr lang="en-US" sz="2400" b="1" dirty="0">
                  <a:solidFill>
                    <a:schemeClr val="bg1"/>
                  </a:solidFill>
                  <a:latin typeface="Avenir Next LT Pro" panose="020B0504020202020204" pitchFamily="34" charset="77"/>
                  <a:cs typeface="Arial" panose="020B0604020202020204" pitchFamily="34" charset="0"/>
                </a:rPr>
                <a:t>4</a:t>
              </a:r>
              <a:r>
                <a:rPr lang="en-US" sz="1000" b="1" dirty="0">
                  <a:solidFill>
                    <a:schemeClr val="bg1"/>
                  </a:solidFill>
                  <a:latin typeface="Avenir Next LT Pro" panose="020B0504020202020204" pitchFamily="34" charset="77"/>
                  <a:cs typeface="Arial" panose="020B0604020202020204" pitchFamily="34" charset="0"/>
                </a:rPr>
                <a:t> </a:t>
              </a:r>
            </a:p>
            <a:p>
              <a:pPr marL="0" indent="0" algn="ctr">
                <a:spcBef>
                  <a:spcPts val="0"/>
                </a:spcBef>
                <a:buNone/>
              </a:pPr>
              <a:r>
                <a:rPr lang="en-US" sz="1000" b="1" dirty="0">
                  <a:solidFill>
                    <a:schemeClr val="bg1"/>
                  </a:solidFill>
                  <a:latin typeface="Avenir Next LT Pro" panose="020B0504020202020204" pitchFamily="34" charset="77"/>
                  <a:cs typeface="Arial" panose="020B0604020202020204" pitchFamily="34" charset="0"/>
                </a:rPr>
                <a:t>trades</a:t>
              </a:r>
            </a:p>
          </p:txBody>
        </p:sp>
        <p:sp>
          <p:nvSpPr>
            <p:cNvPr id="9" name="Rectangle: Single Corner Snipped 6">
              <a:extLst>
                <a:ext uri="{FF2B5EF4-FFF2-40B4-BE49-F238E27FC236}">
                  <a16:creationId xmlns:a16="http://schemas.microsoft.com/office/drawing/2014/main" id="{F935669B-012C-445C-AE26-7AD79405D602}"/>
                </a:ext>
              </a:extLst>
            </p:cNvPr>
            <p:cNvSpPr>
              <a:spLocks/>
            </p:cNvSpPr>
            <p:nvPr/>
          </p:nvSpPr>
          <p:spPr>
            <a:xfrm>
              <a:off x="2312020" y="1516566"/>
              <a:ext cx="2013678" cy="2430966"/>
            </a:xfrm>
            <a:prstGeom prst="snip1Rect">
              <a:avLst>
                <a:gd name="adj" fmla="val 0"/>
              </a:avLst>
            </a:prstGeom>
            <a:blipFill dpi="0" rotWithShape="0">
              <a:blip r:embed="rId3"/>
              <a:srcRect/>
              <a:stretch>
                <a:fillRect l="-4732" t="-33117" b="-44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 name="Group 9">
            <a:extLst>
              <a:ext uri="{FF2B5EF4-FFF2-40B4-BE49-F238E27FC236}">
                <a16:creationId xmlns:a16="http://schemas.microsoft.com/office/drawing/2014/main" id="{51A7103D-3F21-4F77-941D-80CB8BD8CA6E}"/>
              </a:ext>
            </a:extLst>
          </p:cNvPr>
          <p:cNvGrpSpPr/>
          <p:nvPr/>
        </p:nvGrpSpPr>
        <p:grpSpPr>
          <a:xfrm>
            <a:off x="6765320" y="2171271"/>
            <a:ext cx="4084215" cy="2611884"/>
            <a:chOff x="4747551" y="1433849"/>
            <a:chExt cx="4084215" cy="2611884"/>
          </a:xfrm>
        </p:grpSpPr>
        <p:sp>
          <p:nvSpPr>
            <p:cNvPr id="11" name="Rectangle 10">
              <a:extLst>
                <a:ext uri="{FF2B5EF4-FFF2-40B4-BE49-F238E27FC236}">
                  <a16:creationId xmlns:a16="http://schemas.microsoft.com/office/drawing/2014/main" id="{582B7773-158A-4026-BFFE-89F9B48D3524}"/>
                </a:ext>
              </a:extLst>
            </p:cNvPr>
            <p:cNvSpPr/>
            <p:nvPr/>
          </p:nvSpPr>
          <p:spPr>
            <a:xfrm>
              <a:off x="4747551" y="1433849"/>
              <a:ext cx="4084215" cy="2611884"/>
            </a:xfrm>
            <a:prstGeom prst="rect">
              <a:avLst/>
            </a:prstGeom>
            <a:solidFill>
              <a:srgbClr val="5D77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Single Corner Snipped 5">
              <a:extLst>
                <a:ext uri="{FF2B5EF4-FFF2-40B4-BE49-F238E27FC236}">
                  <a16:creationId xmlns:a16="http://schemas.microsoft.com/office/drawing/2014/main" id="{61C6DBFF-0750-4BDB-8E92-97F06CC4657E}"/>
                </a:ext>
              </a:extLst>
            </p:cNvPr>
            <p:cNvSpPr>
              <a:spLocks/>
            </p:cNvSpPr>
            <p:nvPr/>
          </p:nvSpPr>
          <p:spPr>
            <a:xfrm rot="10800000">
              <a:off x="6742769" y="1516566"/>
              <a:ext cx="2013679" cy="2430966"/>
            </a:xfrm>
            <a:prstGeom prst="snip1Rect">
              <a:avLst>
                <a:gd name="adj" fmla="val 0"/>
              </a:avLst>
            </a:prstGeom>
            <a:blipFill dpi="0" rotWithShape="0">
              <a:blip r:embed="rId4">
                <a:extLst>
                  <a:ext uri="{BEBA8EAE-BF5A-486C-A8C5-ECC9F3942E4B}">
                    <a14:imgProps xmlns:a14="http://schemas.microsoft.com/office/drawing/2010/main">
                      <a14:imgLayer r:embed="rId5">
                        <a14:imgEffect>
                          <a14:colorTemperature colorTemp="3843"/>
                        </a14:imgEffect>
                        <a14:imgEffect>
                          <a14:saturation sat="70000"/>
                        </a14:imgEffect>
                        <a14:imgEffect>
                          <a14:brightnessContrast bright="16000" contrast="16000"/>
                        </a14:imgEffect>
                      </a14:imgLayer>
                    </a14:imgProps>
                  </a:ext>
                </a:extLst>
              </a:blip>
              <a:srcRect/>
              <a:stretch>
                <a:fillRect l="-3474" t="-40380" r="-31424" b="-2427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ntent Placeholder 2">
              <a:extLst>
                <a:ext uri="{FF2B5EF4-FFF2-40B4-BE49-F238E27FC236}">
                  <a16:creationId xmlns:a16="http://schemas.microsoft.com/office/drawing/2014/main" id="{91716671-5984-4116-9C67-610ADF4A01B9}"/>
                </a:ext>
              </a:extLst>
            </p:cNvPr>
            <p:cNvSpPr txBox="1">
              <a:spLocks/>
            </p:cNvSpPr>
            <p:nvPr/>
          </p:nvSpPr>
          <p:spPr>
            <a:xfrm>
              <a:off x="4983922" y="1493322"/>
              <a:ext cx="1452528" cy="400110"/>
            </a:xfrm>
            <a:prstGeom prst="rect">
              <a:avLst/>
            </a:prstGeom>
          </p:spPr>
          <p:txBody>
            <a:bodyPr vert="horz" wrap="square" lIns="0" tIns="45720" rIns="91440" bIns="45720" rtlCol="0" anchor="t">
              <a:sp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Gotham Book" pitchFamily="2" charset="0"/>
                  <a:ea typeface="+mn-ea"/>
                  <a:cs typeface="Gotham Book" pitchFamily="2" charset="0"/>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Gotham Book" pitchFamily="2" charset="0"/>
                  <a:ea typeface="+mn-ea"/>
                  <a:cs typeface="Gotham Book" pitchFamily="2" charset="0"/>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Gotham Book" pitchFamily="2" charset="0"/>
                  <a:ea typeface="+mn-ea"/>
                  <a:cs typeface="Gotham Book" pitchFamily="2" charset="0"/>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Gotham Book" pitchFamily="2" charset="0"/>
                  <a:ea typeface="+mn-ea"/>
                  <a:cs typeface="Gotham Book" pitchFamily="2" charset="0"/>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Gotham Book" pitchFamily="2" charset="0"/>
                  <a:ea typeface="+mn-ea"/>
                  <a:cs typeface="Gotham Book" pitchFamily="2"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en-US" sz="1000" b="1" dirty="0">
                  <a:solidFill>
                    <a:schemeClr val="bg1"/>
                  </a:solidFill>
                  <a:latin typeface="Avenir Next LT Pro" panose="020B0504020202020204" pitchFamily="34" charset="77"/>
                  <a:cs typeface="Arial" panose="020B0604020202020204" pitchFamily="34" charset="0"/>
                </a:rPr>
                <a:t>INTEGRATED DOOR SYSTEM</a:t>
              </a:r>
            </a:p>
          </p:txBody>
        </p:sp>
        <p:sp>
          <p:nvSpPr>
            <p:cNvPr id="14" name="Content Placeholder 2">
              <a:extLst>
                <a:ext uri="{FF2B5EF4-FFF2-40B4-BE49-F238E27FC236}">
                  <a16:creationId xmlns:a16="http://schemas.microsoft.com/office/drawing/2014/main" id="{AEB83146-3355-4C31-AD74-A63E4987D82A}"/>
                </a:ext>
              </a:extLst>
            </p:cNvPr>
            <p:cNvSpPr txBox="1">
              <a:spLocks/>
            </p:cNvSpPr>
            <p:nvPr/>
          </p:nvSpPr>
          <p:spPr>
            <a:xfrm>
              <a:off x="5119557" y="2294751"/>
              <a:ext cx="1181258" cy="1600438"/>
            </a:xfrm>
            <a:prstGeom prst="rect">
              <a:avLst/>
            </a:prstGeom>
          </p:spPr>
          <p:txBody>
            <a:bodyPr vert="horz" wrap="square" lIns="0" tIns="45720" rIns="91440" bIns="45720" rtlCol="0" anchor="t">
              <a:sp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Gotham Book" pitchFamily="2" charset="0"/>
                  <a:ea typeface="+mn-ea"/>
                  <a:cs typeface="Gotham Book" pitchFamily="2" charset="0"/>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Gotham Book" pitchFamily="2" charset="0"/>
                  <a:ea typeface="+mn-ea"/>
                  <a:cs typeface="Gotham Book" pitchFamily="2" charset="0"/>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Gotham Book" pitchFamily="2" charset="0"/>
                  <a:ea typeface="+mn-ea"/>
                  <a:cs typeface="Gotham Book" pitchFamily="2" charset="0"/>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Gotham Book" pitchFamily="2" charset="0"/>
                  <a:ea typeface="+mn-ea"/>
                  <a:cs typeface="Gotham Book" pitchFamily="2" charset="0"/>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Gotham Book" pitchFamily="2" charset="0"/>
                  <a:ea typeface="+mn-ea"/>
                  <a:cs typeface="Gotham Book" pitchFamily="2"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spcBef>
                  <a:spcPts val="0"/>
                </a:spcBef>
                <a:buNone/>
              </a:pPr>
              <a:r>
                <a:rPr lang="en-US" sz="1000" b="1" dirty="0">
                  <a:solidFill>
                    <a:schemeClr val="bg1"/>
                  </a:solidFill>
                  <a:latin typeface="Avenir Next LT Pro" panose="020B0504020202020204" pitchFamily="34" charset="77"/>
                  <a:cs typeface="Arial" panose="020B0604020202020204" pitchFamily="34" charset="0"/>
                </a:rPr>
                <a:t>Single Source responsibility </a:t>
              </a:r>
              <a:br>
                <a:rPr lang="en-US" sz="1000" b="1" dirty="0">
                  <a:solidFill>
                    <a:schemeClr val="bg1"/>
                  </a:solidFill>
                  <a:latin typeface="Avenir Next LT Pro" panose="020B0504020202020204" pitchFamily="34" charset="77"/>
                  <a:cs typeface="Arial" panose="020B0604020202020204" pitchFamily="34" charset="0"/>
                </a:rPr>
              </a:br>
              <a:r>
                <a:rPr lang="en-US" sz="2400" b="1" dirty="0">
                  <a:solidFill>
                    <a:schemeClr val="bg1"/>
                  </a:solidFill>
                  <a:latin typeface="Avenir Next LT Pro" panose="020B0504020202020204" pitchFamily="34" charset="77"/>
                  <a:cs typeface="Arial" panose="020B0604020202020204" pitchFamily="34" charset="0"/>
                </a:rPr>
                <a:t>1</a:t>
              </a:r>
              <a:r>
                <a:rPr lang="en-US" sz="1000" b="1" dirty="0">
                  <a:solidFill>
                    <a:schemeClr val="bg1"/>
                  </a:solidFill>
                  <a:latin typeface="Avenir Next LT Pro" panose="020B0504020202020204" pitchFamily="34" charset="77"/>
                  <a:cs typeface="Arial" panose="020B0604020202020204" pitchFamily="34" charset="0"/>
                </a:rPr>
                <a:t> </a:t>
              </a:r>
            </a:p>
            <a:p>
              <a:pPr marL="0" indent="0" algn="ctr">
                <a:spcBef>
                  <a:spcPts val="0"/>
                </a:spcBef>
                <a:buNone/>
              </a:pPr>
              <a:r>
                <a:rPr lang="en-US" sz="1000" b="1" dirty="0">
                  <a:solidFill>
                    <a:schemeClr val="bg1"/>
                  </a:solidFill>
                  <a:latin typeface="Avenir Next LT Pro" panose="020B0504020202020204" pitchFamily="34" charset="77"/>
                  <a:cs typeface="Arial" panose="020B0604020202020204" pitchFamily="34" charset="0"/>
                </a:rPr>
                <a:t>Manufacturer </a:t>
              </a:r>
            </a:p>
            <a:p>
              <a:pPr marL="0" indent="0" algn="ctr">
                <a:spcBef>
                  <a:spcPts val="0"/>
                </a:spcBef>
                <a:buNone/>
              </a:pPr>
              <a:r>
                <a:rPr lang="en-US" sz="2400" b="1" dirty="0">
                  <a:solidFill>
                    <a:schemeClr val="bg1"/>
                  </a:solidFill>
                  <a:latin typeface="Avenir Next LT Pro" panose="020B0504020202020204" pitchFamily="34" charset="77"/>
                  <a:cs typeface="Arial" panose="020B0604020202020204" pitchFamily="34" charset="0"/>
                </a:rPr>
                <a:t>1</a:t>
              </a:r>
              <a:endParaRPr lang="en-US" sz="1000" b="1" dirty="0">
                <a:solidFill>
                  <a:schemeClr val="bg1"/>
                </a:solidFill>
                <a:latin typeface="Avenir Next LT Pro" panose="020B0504020202020204" pitchFamily="34" charset="77"/>
                <a:cs typeface="Arial" panose="020B0604020202020204" pitchFamily="34" charset="0"/>
              </a:endParaRPr>
            </a:p>
            <a:p>
              <a:pPr marL="0" indent="0" algn="ctr">
                <a:spcBef>
                  <a:spcPts val="0"/>
                </a:spcBef>
                <a:buNone/>
              </a:pPr>
              <a:r>
                <a:rPr lang="en-US" sz="1000" b="1" dirty="0">
                  <a:solidFill>
                    <a:schemeClr val="bg1"/>
                  </a:solidFill>
                  <a:latin typeface="Avenir Next LT Pro" panose="020B0504020202020204" pitchFamily="34" charset="77"/>
                  <a:cs typeface="Arial" panose="020B0604020202020204" pitchFamily="34" charset="0"/>
                </a:rPr>
                <a:t>Distributor</a:t>
              </a:r>
            </a:p>
            <a:p>
              <a:pPr marL="0" indent="0" algn="ctr">
                <a:spcBef>
                  <a:spcPts val="0"/>
                </a:spcBef>
                <a:buNone/>
              </a:pPr>
              <a:endParaRPr lang="en-US" sz="1000" b="1" dirty="0">
                <a:solidFill>
                  <a:schemeClr val="bg1"/>
                </a:solidFill>
                <a:latin typeface="Avenir Next LT Pro" panose="020B0504020202020204" pitchFamily="34" charset="77"/>
                <a:cs typeface="Arial" panose="020B0604020202020204" pitchFamily="34" charset="0"/>
              </a:endParaRPr>
            </a:p>
          </p:txBody>
        </p:sp>
      </p:grpSp>
      <p:sp>
        <p:nvSpPr>
          <p:cNvPr id="15" name="Content Placeholder 2">
            <a:extLst>
              <a:ext uri="{FF2B5EF4-FFF2-40B4-BE49-F238E27FC236}">
                <a16:creationId xmlns:a16="http://schemas.microsoft.com/office/drawing/2014/main" id="{6AF91D6A-F875-45E1-8D24-DC2D246E51D0}"/>
              </a:ext>
            </a:extLst>
          </p:cNvPr>
          <p:cNvSpPr txBox="1">
            <a:spLocks/>
          </p:cNvSpPr>
          <p:nvPr/>
        </p:nvSpPr>
        <p:spPr>
          <a:xfrm>
            <a:off x="1840800" y="5292977"/>
            <a:ext cx="8510400" cy="651460"/>
          </a:xfrm>
          <a:prstGeom prst="rect">
            <a:avLst/>
          </a:prstGeom>
        </p:spPr>
        <p:txBody>
          <a:bodyPr vert="horz" wrap="square" lIns="0" tIns="45720" rIns="91440" bIns="45720" rtlCol="0" anchor="t">
            <a:sp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Gotham Book" pitchFamily="2" charset="0"/>
                <a:ea typeface="+mn-ea"/>
                <a:cs typeface="Gotham Book" pitchFamily="2" charset="0"/>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Gotham Book" pitchFamily="2" charset="0"/>
                <a:ea typeface="+mn-ea"/>
                <a:cs typeface="Gotham Book" pitchFamily="2" charset="0"/>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Gotham Book" pitchFamily="2" charset="0"/>
                <a:ea typeface="+mn-ea"/>
                <a:cs typeface="Gotham Book" pitchFamily="2" charset="0"/>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Gotham Book" pitchFamily="2" charset="0"/>
                <a:ea typeface="+mn-ea"/>
                <a:cs typeface="Gotham Book" pitchFamily="2" charset="0"/>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Gotham Book" pitchFamily="2" charset="0"/>
                <a:ea typeface="+mn-ea"/>
                <a:cs typeface="Gotham Book" pitchFamily="2"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en-US" sz="1400" b="1" dirty="0">
                <a:solidFill>
                  <a:srgbClr val="5D77BA"/>
                </a:solidFill>
                <a:latin typeface="Avenir Next LT Pro" panose="020B0504020202020204" pitchFamily="34" charset="77"/>
                <a:cs typeface="Arial" panose="020B0604020202020204" pitchFamily="34" charset="0"/>
              </a:rPr>
              <a:t>INSTALLS 4X FASTER </a:t>
            </a:r>
            <a:r>
              <a:rPr lang="en-US" sz="1400" dirty="0">
                <a:solidFill>
                  <a:srgbClr val="5D77BA"/>
                </a:solidFill>
                <a:latin typeface="Avenir Next LT Pro" panose="020B0504020202020204" pitchFamily="34" charset="77"/>
                <a:cs typeface="Arial" panose="020B0604020202020204" pitchFamily="34" charset="0"/>
              </a:rPr>
              <a:t>THAN CONVENTIONAL DOORS AND HARDWARE</a:t>
            </a:r>
          </a:p>
          <a:p>
            <a:pPr marL="0" indent="0" algn="ctr">
              <a:buNone/>
            </a:pPr>
            <a:r>
              <a:rPr lang="en-US" sz="1400" b="1" dirty="0">
                <a:solidFill>
                  <a:srgbClr val="5D77BA"/>
                </a:solidFill>
                <a:latin typeface="Avenir Next LT Pro" panose="020B0504020202020204" pitchFamily="34" charset="77"/>
                <a:cs typeface="Arial" panose="020B0604020202020204" pitchFamily="34" charset="0"/>
              </a:rPr>
              <a:t>QUALITY   EFFICIENCY  PROFITABILITY  AESTHETICS</a:t>
            </a:r>
          </a:p>
        </p:txBody>
      </p:sp>
    </p:spTree>
    <p:extLst>
      <p:ext uri="{BB962C8B-B14F-4D97-AF65-F5344CB8AC3E}">
        <p14:creationId xmlns:p14="http://schemas.microsoft.com/office/powerpoint/2010/main" val="30171613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6936C-B6F2-40C2-8E72-401B5D63B2F9}"/>
              </a:ext>
            </a:extLst>
          </p:cNvPr>
          <p:cNvSpPr>
            <a:spLocks noGrp="1"/>
          </p:cNvSpPr>
          <p:nvPr>
            <p:ph type="title"/>
          </p:nvPr>
        </p:nvSpPr>
        <p:spPr>
          <a:xfrm>
            <a:off x="643466" y="786383"/>
            <a:ext cx="3517567" cy="2093975"/>
          </a:xfrm>
        </p:spPr>
        <p:txBody>
          <a:bodyPr anchor="b">
            <a:normAutofit/>
          </a:bodyPr>
          <a:lstStyle/>
          <a:p>
            <a:r>
              <a:rPr lang="en-US" dirty="0"/>
              <a:t>Number of Components</a:t>
            </a:r>
          </a:p>
        </p:txBody>
      </p:sp>
      <p:graphicFrame>
        <p:nvGraphicFramePr>
          <p:cNvPr id="5" name="object 8">
            <a:extLst>
              <a:ext uri="{FF2B5EF4-FFF2-40B4-BE49-F238E27FC236}">
                <a16:creationId xmlns:a16="http://schemas.microsoft.com/office/drawing/2014/main" id="{C6592C7C-3B52-434F-A7DD-C40D521ED001}"/>
              </a:ext>
            </a:extLst>
          </p:cNvPr>
          <p:cNvGraphicFramePr>
            <a:graphicFrameLocks noGrp="1"/>
          </p:cNvGraphicFramePr>
          <p:nvPr>
            <p:extLst>
              <p:ext uri="{D42A27DB-BD31-4B8C-83A1-F6EECF244321}">
                <p14:modId xmlns:p14="http://schemas.microsoft.com/office/powerpoint/2010/main" val="3633706231"/>
              </p:ext>
            </p:extLst>
          </p:nvPr>
        </p:nvGraphicFramePr>
        <p:xfrm>
          <a:off x="5458984" y="1785135"/>
          <a:ext cx="5928346" cy="3339418"/>
        </p:xfrm>
        <a:graphic>
          <a:graphicData uri="http://schemas.openxmlformats.org/drawingml/2006/table">
            <a:tbl>
              <a:tblPr firstRow="1" bandRow="1">
                <a:tableStyleId>{5FD0F851-EC5A-4D38-B0AD-8093EC10F338}</a:tableStyleId>
              </a:tblPr>
              <a:tblGrid>
                <a:gridCol w="1432257">
                  <a:extLst>
                    <a:ext uri="{9D8B030D-6E8A-4147-A177-3AD203B41FA5}">
                      <a16:colId xmlns:a16="http://schemas.microsoft.com/office/drawing/2014/main" val="20000"/>
                    </a:ext>
                  </a:extLst>
                </a:gridCol>
                <a:gridCol w="2111592">
                  <a:extLst>
                    <a:ext uri="{9D8B030D-6E8A-4147-A177-3AD203B41FA5}">
                      <a16:colId xmlns:a16="http://schemas.microsoft.com/office/drawing/2014/main" val="20001"/>
                    </a:ext>
                  </a:extLst>
                </a:gridCol>
                <a:gridCol w="2384497">
                  <a:extLst>
                    <a:ext uri="{9D8B030D-6E8A-4147-A177-3AD203B41FA5}">
                      <a16:colId xmlns:a16="http://schemas.microsoft.com/office/drawing/2014/main" val="20002"/>
                    </a:ext>
                  </a:extLst>
                </a:gridCol>
              </a:tblGrid>
              <a:tr h="633137">
                <a:tc>
                  <a:txBody>
                    <a:bodyPr/>
                    <a:lstStyle/>
                    <a:p>
                      <a:pPr marL="38100" algn="ctr">
                        <a:lnSpc>
                          <a:spcPct val="100000"/>
                        </a:lnSpc>
                        <a:spcBef>
                          <a:spcPts val="80"/>
                        </a:spcBef>
                      </a:pPr>
                      <a:r>
                        <a:rPr lang="en-CA" sz="1800" b="1" i="0" dirty="0">
                          <a:solidFill>
                            <a:schemeClr val="tx1">
                              <a:lumMod val="65000"/>
                              <a:lumOff val="35000"/>
                            </a:schemeClr>
                          </a:solidFill>
                          <a:latin typeface="Avenir Next LT Pro Demi" panose="020B0504020202020204" pitchFamily="34" charset="77"/>
                        </a:rPr>
                        <a:t>PARTS</a:t>
                      </a:r>
                      <a:endParaRPr lang="en-CA" sz="1800" b="1" i="0" dirty="0">
                        <a:solidFill>
                          <a:schemeClr val="tx1">
                            <a:lumMod val="65000"/>
                            <a:lumOff val="35000"/>
                          </a:schemeClr>
                        </a:solidFill>
                        <a:latin typeface="Avenir Next LT Pro Demi" panose="020B0504020202020204" pitchFamily="34" charset="77"/>
                        <a:cs typeface="Arial" panose="020B0604020202020204" pitchFamily="34" charset="0"/>
                      </a:endParaRPr>
                    </a:p>
                  </a:txBody>
                  <a:tcPr marL="0" marR="0" marT="15594" marB="0" anchor="ctr">
                    <a:lnL>
                      <a:noFill/>
                    </a:lnL>
                    <a:lnR>
                      <a:noFill/>
                    </a:lnR>
                    <a:lnT w="12700" cmpd="sng">
                      <a:noFill/>
                    </a:lnT>
                    <a:lnB w="12700" cmpd="sng">
                      <a:noFill/>
                    </a:lnB>
                  </a:tcPr>
                </a:tc>
                <a:tc>
                  <a:txBody>
                    <a:bodyPr/>
                    <a:lstStyle/>
                    <a:p>
                      <a:pPr marL="445134" algn="ctr">
                        <a:lnSpc>
                          <a:spcPct val="100000"/>
                        </a:lnSpc>
                        <a:spcBef>
                          <a:spcPts val="80"/>
                        </a:spcBef>
                      </a:pPr>
                      <a:r>
                        <a:rPr lang="en-CA" sz="1800" b="1" i="0" dirty="0">
                          <a:solidFill>
                            <a:schemeClr val="tx1">
                              <a:lumMod val="65000"/>
                              <a:lumOff val="35000"/>
                            </a:schemeClr>
                          </a:solidFill>
                          <a:latin typeface="Avenir Next LT Pro Demi" panose="020B0504020202020204" pitchFamily="34" charset="77"/>
                        </a:rPr>
                        <a:t>STANDARD</a:t>
                      </a:r>
                      <a:r>
                        <a:rPr lang="en-CA" sz="1800" b="1" i="0" spc="-100" dirty="0">
                          <a:solidFill>
                            <a:schemeClr val="tx1">
                              <a:lumMod val="65000"/>
                              <a:lumOff val="35000"/>
                            </a:schemeClr>
                          </a:solidFill>
                          <a:latin typeface="Avenir Next LT Pro Demi" panose="020B0504020202020204" pitchFamily="34" charset="77"/>
                        </a:rPr>
                        <a:t> </a:t>
                      </a:r>
                      <a:r>
                        <a:rPr lang="en-CA" sz="1800" b="1" i="0" spc="-5" dirty="0">
                          <a:solidFill>
                            <a:schemeClr val="tx1">
                              <a:lumMod val="65000"/>
                              <a:lumOff val="35000"/>
                            </a:schemeClr>
                          </a:solidFill>
                          <a:latin typeface="Avenir Next LT Pro Demi" panose="020B0504020202020204" pitchFamily="34" charset="77"/>
                        </a:rPr>
                        <a:t>DOOR</a:t>
                      </a:r>
                      <a:endParaRPr lang="en-CA" sz="1800" b="1" i="0" dirty="0">
                        <a:solidFill>
                          <a:schemeClr val="tx1">
                            <a:lumMod val="65000"/>
                            <a:lumOff val="35000"/>
                          </a:schemeClr>
                        </a:solidFill>
                        <a:latin typeface="Avenir Next LT Pro Demi" panose="020B0504020202020204" pitchFamily="34" charset="77"/>
                        <a:cs typeface="Arial" panose="020B0604020202020204" pitchFamily="34" charset="0"/>
                      </a:endParaRPr>
                    </a:p>
                  </a:txBody>
                  <a:tcPr marL="0" marR="0" marT="15594" marB="0" anchor="ctr">
                    <a:lnL>
                      <a:noFill/>
                    </a:lnL>
                    <a:lnR>
                      <a:noFill/>
                    </a:lnR>
                    <a:lnT w="12700" cmpd="sng">
                      <a:noFill/>
                    </a:lnT>
                    <a:lnB w="12700" cmpd="sng">
                      <a:noFill/>
                    </a:lnB>
                  </a:tcPr>
                </a:tc>
                <a:tc>
                  <a:txBody>
                    <a:bodyPr/>
                    <a:lstStyle/>
                    <a:p>
                      <a:pPr marL="360680" algn="ctr">
                        <a:lnSpc>
                          <a:spcPct val="100000"/>
                        </a:lnSpc>
                        <a:spcBef>
                          <a:spcPts val="80"/>
                        </a:spcBef>
                      </a:pPr>
                      <a:r>
                        <a:rPr lang="en-CA" sz="1800" b="1" i="0" spc="-5" dirty="0">
                          <a:solidFill>
                            <a:srgbClr val="5D77BA"/>
                          </a:solidFill>
                          <a:latin typeface="Avenir Next LT Pro Demi" panose="020B0504020202020204" pitchFamily="34" charset="77"/>
                        </a:rPr>
                        <a:t>INTEGRATED DOOR</a:t>
                      </a:r>
                      <a:r>
                        <a:rPr lang="en-CA" sz="1800" b="1" i="0" spc="-90" dirty="0">
                          <a:solidFill>
                            <a:srgbClr val="5D77BA"/>
                          </a:solidFill>
                          <a:latin typeface="Avenir Next LT Pro Demi" panose="020B0504020202020204" pitchFamily="34" charset="77"/>
                        </a:rPr>
                        <a:t> </a:t>
                      </a:r>
                      <a:r>
                        <a:rPr lang="en-CA" sz="1800" b="1" i="0" dirty="0">
                          <a:solidFill>
                            <a:srgbClr val="5D77BA"/>
                          </a:solidFill>
                          <a:latin typeface="Avenir Next LT Pro Demi" panose="020B0504020202020204" pitchFamily="34" charset="77"/>
                        </a:rPr>
                        <a:t>SYSTEM</a:t>
                      </a:r>
                      <a:endParaRPr lang="en-CA" sz="1800" b="1" i="0" dirty="0">
                        <a:solidFill>
                          <a:srgbClr val="5D77BA"/>
                        </a:solidFill>
                        <a:latin typeface="Avenir Next LT Pro Demi" panose="020B0504020202020204" pitchFamily="34" charset="77"/>
                        <a:cs typeface="Arial" panose="020B0604020202020204" pitchFamily="34" charset="0"/>
                      </a:endParaRPr>
                    </a:p>
                  </a:txBody>
                  <a:tcPr marL="0" marR="0" marT="15594" marB="0" anchor="ctr">
                    <a:lnL>
                      <a:noFill/>
                    </a:lnL>
                    <a:lnR>
                      <a:noFill/>
                    </a:lnR>
                    <a:lnT w="12700" cmpd="sng">
                      <a:noFill/>
                    </a:lnT>
                    <a:lnB w="12700" cmpd="sng">
                      <a:noFill/>
                    </a:lnB>
                  </a:tcPr>
                </a:tc>
                <a:extLst>
                  <a:ext uri="{0D108BD9-81ED-4DB2-BD59-A6C34878D82A}">
                    <a16:rowId xmlns:a16="http://schemas.microsoft.com/office/drawing/2014/main" val="10000"/>
                  </a:ext>
                </a:extLst>
              </a:tr>
              <a:tr h="411890">
                <a:tc>
                  <a:txBody>
                    <a:bodyPr/>
                    <a:lstStyle/>
                    <a:p>
                      <a:pPr marL="38100" algn="ctr">
                        <a:lnSpc>
                          <a:spcPct val="100000"/>
                        </a:lnSpc>
                        <a:spcBef>
                          <a:spcPts val="385"/>
                        </a:spcBef>
                      </a:pPr>
                      <a:r>
                        <a:rPr sz="1800" b="1" i="0" dirty="0">
                          <a:solidFill>
                            <a:schemeClr val="tx1">
                              <a:lumMod val="65000"/>
                              <a:lumOff val="35000"/>
                            </a:schemeClr>
                          </a:solidFill>
                          <a:latin typeface="Avenir Next LT Pro" panose="020B0504020202020204" pitchFamily="34" charset="77"/>
                        </a:rPr>
                        <a:t>Hinges</a:t>
                      </a:r>
                      <a:endParaRPr sz="1800" b="1" i="0" dirty="0">
                        <a:solidFill>
                          <a:schemeClr val="tx1">
                            <a:lumMod val="65000"/>
                            <a:lumOff val="35000"/>
                          </a:schemeClr>
                        </a:solidFill>
                        <a:latin typeface="Avenir Next LT Pro" panose="020B0504020202020204" pitchFamily="34" charset="77"/>
                        <a:cs typeface="Arial" panose="020B0604020202020204" pitchFamily="34" charset="0"/>
                      </a:endParaRPr>
                    </a:p>
                  </a:txBody>
                  <a:tcPr marL="0" marR="0" marT="75049" marB="0" anchor="ctr">
                    <a:lnL>
                      <a:noFill/>
                    </a:lnL>
                    <a:lnR>
                      <a:noFill/>
                    </a:lnR>
                    <a:lnT w="12700" cmpd="sng">
                      <a:noFill/>
                    </a:lnT>
                    <a:lnB>
                      <a:noFill/>
                    </a:lnB>
                    <a:solidFill>
                      <a:srgbClr val="C8DD60">
                        <a:alpha val="50000"/>
                      </a:srgbClr>
                    </a:solidFill>
                  </a:tcPr>
                </a:tc>
                <a:tc>
                  <a:txBody>
                    <a:bodyPr/>
                    <a:lstStyle/>
                    <a:p>
                      <a:pPr marL="445134" algn="ctr">
                        <a:lnSpc>
                          <a:spcPct val="100000"/>
                        </a:lnSpc>
                        <a:spcBef>
                          <a:spcPts val="385"/>
                        </a:spcBef>
                      </a:pPr>
                      <a:r>
                        <a:rPr sz="1800" b="1" i="0" dirty="0">
                          <a:solidFill>
                            <a:schemeClr val="tx1">
                              <a:lumMod val="65000"/>
                              <a:lumOff val="35000"/>
                            </a:schemeClr>
                          </a:solidFill>
                          <a:latin typeface="Avenir Next LT Pro" panose="020B0504020202020204" pitchFamily="34" charset="77"/>
                        </a:rPr>
                        <a:t>42</a:t>
                      </a:r>
                      <a:endParaRPr sz="1800" b="1" i="0" dirty="0">
                        <a:solidFill>
                          <a:schemeClr val="tx1">
                            <a:lumMod val="65000"/>
                            <a:lumOff val="35000"/>
                          </a:schemeClr>
                        </a:solidFill>
                        <a:latin typeface="Avenir Next LT Pro" panose="020B0504020202020204" pitchFamily="34" charset="77"/>
                        <a:cs typeface="Arial" panose="020B0604020202020204" pitchFamily="34" charset="0"/>
                      </a:endParaRPr>
                    </a:p>
                  </a:txBody>
                  <a:tcPr marL="0" marR="0" marT="75049" marB="0" anchor="ctr">
                    <a:lnL>
                      <a:noFill/>
                    </a:lnL>
                    <a:lnR>
                      <a:noFill/>
                    </a:lnR>
                    <a:lnT w="12700" cmpd="sng">
                      <a:noFill/>
                    </a:lnT>
                    <a:lnB>
                      <a:noFill/>
                    </a:lnB>
                    <a:solidFill>
                      <a:srgbClr val="C8DD60">
                        <a:alpha val="50000"/>
                      </a:srgbClr>
                    </a:solidFill>
                  </a:tcPr>
                </a:tc>
                <a:tc>
                  <a:txBody>
                    <a:bodyPr/>
                    <a:lstStyle/>
                    <a:p>
                      <a:pPr marL="360680" algn="ctr">
                        <a:lnSpc>
                          <a:spcPct val="100000"/>
                        </a:lnSpc>
                        <a:spcBef>
                          <a:spcPts val="385"/>
                        </a:spcBef>
                      </a:pPr>
                      <a:r>
                        <a:rPr sz="1800" b="1" i="0" dirty="0">
                          <a:solidFill>
                            <a:srgbClr val="5D77BA"/>
                          </a:solidFill>
                          <a:latin typeface="Avenir Next LT Pro" panose="020B0504020202020204" pitchFamily="34" charset="77"/>
                        </a:rPr>
                        <a:t>19</a:t>
                      </a:r>
                      <a:endParaRPr sz="1800" b="1" i="0" dirty="0">
                        <a:solidFill>
                          <a:srgbClr val="5D77BA"/>
                        </a:solidFill>
                        <a:latin typeface="Avenir Next LT Pro" panose="020B0504020202020204" pitchFamily="34" charset="77"/>
                        <a:cs typeface="Arial" panose="020B0604020202020204" pitchFamily="34" charset="0"/>
                      </a:endParaRPr>
                    </a:p>
                  </a:txBody>
                  <a:tcPr marL="0" marR="0" marT="75049" marB="0" anchor="ctr">
                    <a:lnL>
                      <a:noFill/>
                    </a:lnL>
                    <a:lnR>
                      <a:noFill/>
                    </a:lnR>
                    <a:lnT w="12700" cmpd="sng">
                      <a:noFill/>
                    </a:lnT>
                    <a:lnB>
                      <a:noFill/>
                    </a:lnB>
                    <a:solidFill>
                      <a:srgbClr val="C8DD60">
                        <a:alpha val="50000"/>
                      </a:srgbClr>
                    </a:solidFill>
                  </a:tcPr>
                </a:tc>
                <a:extLst>
                  <a:ext uri="{0D108BD9-81ED-4DB2-BD59-A6C34878D82A}">
                    <a16:rowId xmlns:a16="http://schemas.microsoft.com/office/drawing/2014/main" val="10001"/>
                  </a:ext>
                </a:extLst>
              </a:tr>
              <a:tr h="678946">
                <a:tc>
                  <a:txBody>
                    <a:bodyPr/>
                    <a:lstStyle/>
                    <a:p>
                      <a:pPr marL="38100" algn="ctr">
                        <a:lnSpc>
                          <a:spcPct val="100000"/>
                        </a:lnSpc>
                        <a:spcBef>
                          <a:spcPts val="315"/>
                        </a:spcBef>
                      </a:pPr>
                      <a:r>
                        <a:rPr sz="1800" b="1" i="0" dirty="0">
                          <a:solidFill>
                            <a:schemeClr val="tx1">
                              <a:lumMod val="65000"/>
                              <a:lumOff val="35000"/>
                            </a:schemeClr>
                          </a:solidFill>
                          <a:latin typeface="Avenir Next LT Pro" panose="020B0504020202020204" pitchFamily="34" charset="77"/>
                        </a:rPr>
                        <a:t>Mortise</a:t>
                      </a:r>
                      <a:r>
                        <a:rPr sz="1800" b="1" i="0" spc="-100" dirty="0">
                          <a:solidFill>
                            <a:schemeClr val="tx1">
                              <a:lumMod val="65000"/>
                              <a:lumOff val="35000"/>
                            </a:schemeClr>
                          </a:solidFill>
                          <a:latin typeface="Avenir Next LT Pro" panose="020B0504020202020204" pitchFamily="34" charset="77"/>
                        </a:rPr>
                        <a:t> </a:t>
                      </a:r>
                      <a:r>
                        <a:rPr sz="1800" b="1" i="0" dirty="0">
                          <a:solidFill>
                            <a:schemeClr val="tx1">
                              <a:lumMod val="65000"/>
                              <a:lumOff val="35000"/>
                            </a:schemeClr>
                          </a:solidFill>
                          <a:latin typeface="Avenir Next LT Pro" panose="020B0504020202020204" pitchFamily="34" charset="77"/>
                        </a:rPr>
                        <a:t>locks</a:t>
                      </a:r>
                      <a:endParaRPr sz="1800" b="1" i="0" dirty="0">
                        <a:solidFill>
                          <a:schemeClr val="tx1">
                            <a:lumMod val="65000"/>
                            <a:lumOff val="35000"/>
                          </a:schemeClr>
                        </a:solidFill>
                        <a:latin typeface="Avenir Next LT Pro" panose="020B0504020202020204" pitchFamily="34" charset="77"/>
                        <a:cs typeface="Arial" panose="020B0604020202020204" pitchFamily="34" charset="0"/>
                      </a:endParaRPr>
                    </a:p>
                  </a:txBody>
                  <a:tcPr marL="0" marR="0" marT="61403" marB="0" anchor="ctr">
                    <a:lnL>
                      <a:noFill/>
                    </a:lnL>
                    <a:lnR>
                      <a:noFill/>
                    </a:lnR>
                    <a:lnT>
                      <a:noFill/>
                    </a:lnT>
                    <a:lnB>
                      <a:noFill/>
                    </a:lnB>
                  </a:tcPr>
                </a:tc>
                <a:tc>
                  <a:txBody>
                    <a:bodyPr/>
                    <a:lstStyle/>
                    <a:p>
                      <a:pPr marL="445134" algn="ctr">
                        <a:lnSpc>
                          <a:spcPct val="100000"/>
                        </a:lnSpc>
                        <a:spcBef>
                          <a:spcPts val="315"/>
                        </a:spcBef>
                      </a:pPr>
                      <a:r>
                        <a:rPr sz="1800" b="1" i="0" dirty="0">
                          <a:solidFill>
                            <a:schemeClr val="tx1">
                              <a:lumMod val="65000"/>
                              <a:lumOff val="35000"/>
                            </a:schemeClr>
                          </a:solidFill>
                          <a:latin typeface="Avenir Next LT Pro" panose="020B0504020202020204" pitchFamily="34" charset="77"/>
                        </a:rPr>
                        <a:t>75</a:t>
                      </a:r>
                      <a:endParaRPr sz="1800" b="1" i="0" dirty="0">
                        <a:solidFill>
                          <a:schemeClr val="tx1">
                            <a:lumMod val="65000"/>
                            <a:lumOff val="35000"/>
                          </a:schemeClr>
                        </a:solidFill>
                        <a:latin typeface="Avenir Next LT Pro" panose="020B0504020202020204" pitchFamily="34" charset="77"/>
                        <a:cs typeface="Arial" panose="020B0604020202020204" pitchFamily="34" charset="0"/>
                      </a:endParaRPr>
                    </a:p>
                  </a:txBody>
                  <a:tcPr marL="0" marR="0" marT="61403" marB="0" anchor="ctr">
                    <a:lnL>
                      <a:noFill/>
                    </a:lnL>
                    <a:lnR>
                      <a:noFill/>
                    </a:lnR>
                    <a:lnT>
                      <a:noFill/>
                    </a:lnT>
                    <a:lnB>
                      <a:noFill/>
                    </a:lnB>
                  </a:tcPr>
                </a:tc>
                <a:tc>
                  <a:txBody>
                    <a:bodyPr/>
                    <a:lstStyle/>
                    <a:p>
                      <a:pPr marL="360680" algn="ctr">
                        <a:lnSpc>
                          <a:spcPct val="100000"/>
                        </a:lnSpc>
                        <a:spcBef>
                          <a:spcPts val="315"/>
                        </a:spcBef>
                      </a:pPr>
                      <a:r>
                        <a:rPr sz="1800" b="1" i="0" dirty="0">
                          <a:solidFill>
                            <a:srgbClr val="5D77BA"/>
                          </a:solidFill>
                          <a:latin typeface="Avenir Next LT Pro" panose="020B0504020202020204" pitchFamily="34" charset="77"/>
                        </a:rPr>
                        <a:t>28</a:t>
                      </a:r>
                      <a:endParaRPr sz="1800" b="1" i="0" dirty="0">
                        <a:solidFill>
                          <a:srgbClr val="5D77BA"/>
                        </a:solidFill>
                        <a:latin typeface="Avenir Next LT Pro" panose="020B0504020202020204" pitchFamily="34" charset="77"/>
                        <a:cs typeface="Arial" panose="020B0604020202020204" pitchFamily="34" charset="0"/>
                      </a:endParaRPr>
                    </a:p>
                  </a:txBody>
                  <a:tcPr marL="0" marR="0" marT="61403" marB="0" anchor="ctr">
                    <a:lnL>
                      <a:noFill/>
                    </a:lnL>
                    <a:lnR>
                      <a:noFill/>
                    </a:lnR>
                    <a:lnT>
                      <a:noFill/>
                    </a:lnT>
                    <a:lnB>
                      <a:noFill/>
                    </a:lnB>
                  </a:tcPr>
                </a:tc>
                <a:extLst>
                  <a:ext uri="{0D108BD9-81ED-4DB2-BD59-A6C34878D82A}">
                    <a16:rowId xmlns:a16="http://schemas.microsoft.com/office/drawing/2014/main" val="10002"/>
                  </a:ext>
                </a:extLst>
              </a:tr>
              <a:tr h="425583">
                <a:tc>
                  <a:txBody>
                    <a:bodyPr/>
                    <a:lstStyle/>
                    <a:p>
                      <a:pPr marL="38100" algn="ctr">
                        <a:lnSpc>
                          <a:spcPct val="100000"/>
                        </a:lnSpc>
                        <a:spcBef>
                          <a:spcPts val="509"/>
                        </a:spcBef>
                      </a:pPr>
                      <a:r>
                        <a:rPr lang="en-US" sz="1800" b="1" i="0" spc="-5" dirty="0">
                          <a:solidFill>
                            <a:schemeClr val="tx1">
                              <a:lumMod val="65000"/>
                              <a:lumOff val="35000"/>
                            </a:schemeClr>
                          </a:solidFill>
                          <a:latin typeface="Avenir Next LT Pro" panose="020B0504020202020204" pitchFamily="34" charset="77"/>
                          <a:cs typeface="Arial" panose="020B0604020202020204" pitchFamily="34" charset="0"/>
                        </a:rPr>
                        <a:t>Exit Device</a:t>
                      </a:r>
                      <a:endParaRPr sz="1800" b="1" i="0" dirty="0">
                        <a:solidFill>
                          <a:schemeClr val="tx1">
                            <a:lumMod val="65000"/>
                            <a:lumOff val="35000"/>
                          </a:schemeClr>
                        </a:solidFill>
                        <a:latin typeface="Avenir Next LT Pro" panose="020B0504020202020204" pitchFamily="34" charset="77"/>
                        <a:cs typeface="Arial" panose="020B0604020202020204" pitchFamily="34" charset="0"/>
                      </a:endParaRPr>
                    </a:p>
                  </a:txBody>
                  <a:tcPr marL="0" marR="0" marT="99413" marB="0" anchor="ctr">
                    <a:lnL>
                      <a:noFill/>
                    </a:lnL>
                    <a:lnR>
                      <a:noFill/>
                    </a:lnR>
                    <a:lnT>
                      <a:noFill/>
                    </a:lnT>
                    <a:lnB>
                      <a:noFill/>
                    </a:lnB>
                    <a:solidFill>
                      <a:srgbClr val="C8DD60">
                        <a:alpha val="50000"/>
                      </a:srgbClr>
                    </a:solidFill>
                  </a:tcPr>
                </a:tc>
                <a:tc>
                  <a:txBody>
                    <a:bodyPr/>
                    <a:lstStyle/>
                    <a:p>
                      <a:pPr marL="445134" algn="ctr">
                        <a:lnSpc>
                          <a:spcPct val="100000"/>
                        </a:lnSpc>
                        <a:spcBef>
                          <a:spcPts val="509"/>
                        </a:spcBef>
                      </a:pPr>
                      <a:r>
                        <a:rPr sz="1800" b="1" i="0" dirty="0">
                          <a:solidFill>
                            <a:schemeClr val="tx1">
                              <a:lumMod val="65000"/>
                              <a:lumOff val="35000"/>
                            </a:schemeClr>
                          </a:solidFill>
                          <a:latin typeface="Avenir Next LT Pro" panose="020B0504020202020204" pitchFamily="34" charset="77"/>
                        </a:rPr>
                        <a:t>148</a:t>
                      </a:r>
                      <a:endParaRPr sz="1800" b="1" i="0" dirty="0">
                        <a:solidFill>
                          <a:schemeClr val="tx1">
                            <a:lumMod val="65000"/>
                            <a:lumOff val="35000"/>
                          </a:schemeClr>
                        </a:solidFill>
                        <a:latin typeface="Avenir Next LT Pro" panose="020B0504020202020204" pitchFamily="34" charset="77"/>
                        <a:cs typeface="Arial" panose="020B0604020202020204" pitchFamily="34" charset="0"/>
                      </a:endParaRPr>
                    </a:p>
                  </a:txBody>
                  <a:tcPr marL="0" marR="0" marT="99413" marB="0" anchor="ctr">
                    <a:lnL>
                      <a:noFill/>
                    </a:lnL>
                    <a:lnR>
                      <a:noFill/>
                    </a:lnR>
                    <a:lnT>
                      <a:noFill/>
                    </a:lnT>
                    <a:lnB>
                      <a:noFill/>
                    </a:lnB>
                    <a:solidFill>
                      <a:srgbClr val="C8DD60">
                        <a:alpha val="50000"/>
                      </a:srgbClr>
                    </a:solidFill>
                  </a:tcPr>
                </a:tc>
                <a:tc>
                  <a:txBody>
                    <a:bodyPr/>
                    <a:lstStyle/>
                    <a:p>
                      <a:pPr marL="360680" algn="ctr">
                        <a:lnSpc>
                          <a:spcPct val="100000"/>
                        </a:lnSpc>
                        <a:spcBef>
                          <a:spcPts val="509"/>
                        </a:spcBef>
                      </a:pPr>
                      <a:r>
                        <a:rPr sz="1800" b="1" i="0" dirty="0">
                          <a:solidFill>
                            <a:srgbClr val="5D77BA"/>
                          </a:solidFill>
                          <a:latin typeface="Avenir Next LT Pro" panose="020B0504020202020204" pitchFamily="34" charset="77"/>
                        </a:rPr>
                        <a:t>13</a:t>
                      </a:r>
                      <a:endParaRPr sz="1800" b="1" i="0" dirty="0">
                        <a:solidFill>
                          <a:srgbClr val="5D77BA"/>
                        </a:solidFill>
                        <a:latin typeface="Avenir Next LT Pro" panose="020B0504020202020204" pitchFamily="34" charset="77"/>
                        <a:cs typeface="Arial" panose="020B0604020202020204" pitchFamily="34" charset="0"/>
                      </a:endParaRPr>
                    </a:p>
                  </a:txBody>
                  <a:tcPr marL="0" marR="0" marT="99413" marB="0" anchor="ctr">
                    <a:lnL>
                      <a:noFill/>
                    </a:lnL>
                    <a:lnR>
                      <a:noFill/>
                    </a:lnR>
                    <a:lnT>
                      <a:noFill/>
                    </a:lnT>
                    <a:lnB>
                      <a:noFill/>
                    </a:lnB>
                    <a:solidFill>
                      <a:srgbClr val="C8DD60">
                        <a:alpha val="50000"/>
                      </a:srgbClr>
                    </a:solidFill>
                  </a:tcPr>
                </a:tc>
                <a:extLst>
                  <a:ext uri="{0D108BD9-81ED-4DB2-BD59-A6C34878D82A}">
                    <a16:rowId xmlns:a16="http://schemas.microsoft.com/office/drawing/2014/main" val="10003"/>
                  </a:ext>
                </a:extLst>
              </a:tr>
              <a:tr h="398245">
                <a:tc>
                  <a:txBody>
                    <a:bodyPr/>
                    <a:lstStyle/>
                    <a:p>
                      <a:pPr marL="38100" algn="ctr">
                        <a:lnSpc>
                          <a:spcPct val="100000"/>
                        </a:lnSpc>
                        <a:spcBef>
                          <a:spcPts val="315"/>
                        </a:spcBef>
                      </a:pPr>
                      <a:r>
                        <a:rPr sz="1800" b="1" i="0" dirty="0">
                          <a:solidFill>
                            <a:schemeClr val="tx1">
                              <a:lumMod val="65000"/>
                              <a:lumOff val="35000"/>
                            </a:schemeClr>
                          </a:solidFill>
                          <a:latin typeface="Avenir Next LT Pro" panose="020B0504020202020204" pitchFamily="34" charset="77"/>
                        </a:rPr>
                        <a:t>Kick</a:t>
                      </a:r>
                      <a:r>
                        <a:rPr sz="1800" b="1" i="0" spc="-100" dirty="0">
                          <a:solidFill>
                            <a:schemeClr val="tx1">
                              <a:lumMod val="65000"/>
                              <a:lumOff val="35000"/>
                            </a:schemeClr>
                          </a:solidFill>
                          <a:latin typeface="Avenir Next LT Pro" panose="020B0504020202020204" pitchFamily="34" charset="77"/>
                        </a:rPr>
                        <a:t> </a:t>
                      </a:r>
                      <a:r>
                        <a:rPr sz="1800" b="1" i="0" spc="-5" dirty="0">
                          <a:solidFill>
                            <a:schemeClr val="tx1">
                              <a:lumMod val="65000"/>
                              <a:lumOff val="35000"/>
                            </a:schemeClr>
                          </a:solidFill>
                          <a:latin typeface="Avenir Next LT Pro" panose="020B0504020202020204" pitchFamily="34" charset="77"/>
                        </a:rPr>
                        <a:t>Plates</a:t>
                      </a:r>
                      <a:endParaRPr sz="1800" b="1" i="0" dirty="0">
                        <a:solidFill>
                          <a:schemeClr val="tx1">
                            <a:lumMod val="65000"/>
                            <a:lumOff val="35000"/>
                          </a:schemeClr>
                        </a:solidFill>
                        <a:latin typeface="Avenir Next LT Pro" panose="020B0504020202020204" pitchFamily="34" charset="77"/>
                        <a:cs typeface="Arial" panose="020B0604020202020204" pitchFamily="34" charset="0"/>
                      </a:endParaRPr>
                    </a:p>
                  </a:txBody>
                  <a:tcPr marL="0" marR="0" marT="61403" marB="0" anchor="ctr">
                    <a:lnL>
                      <a:noFill/>
                    </a:lnL>
                    <a:lnR>
                      <a:noFill/>
                    </a:lnR>
                    <a:lnT>
                      <a:noFill/>
                    </a:lnT>
                    <a:lnB>
                      <a:noFill/>
                    </a:lnB>
                  </a:tcPr>
                </a:tc>
                <a:tc>
                  <a:txBody>
                    <a:bodyPr/>
                    <a:lstStyle/>
                    <a:p>
                      <a:pPr marL="445134" algn="ctr">
                        <a:lnSpc>
                          <a:spcPct val="100000"/>
                        </a:lnSpc>
                        <a:spcBef>
                          <a:spcPts val="315"/>
                        </a:spcBef>
                      </a:pPr>
                      <a:r>
                        <a:rPr sz="1800" b="1" i="0" dirty="0">
                          <a:solidFill>
                            <a:schemeClr val="tx1">
                              <a:lumMod val="65000"/>
                              <a:lumOff val="35000"/>
                            </a:schemeClr>
                          </a:solidFill>
                          <a:latin typeface="Avenir Next LT Pro" panose="020B0504020202020204" pitchFamily="34" charset="77"/>
                        </a:rPr>
                        <a:t>13</a:t>
                      </a:r>
                      <a:endParaRPr sz="1800" b="1" i="0" dirty="0">
                        <a:solidFill>
                          <a:schemeClr val="tx1">
                            <a:lumMod val="65000"/>
                            <a:lumOff val="35000"/>
                          </a:schemeClr>
                        </a:solidFill>
                        <a:latin typeface="Avenir Next LT Pro" panose="020B0504020202020204" pitchFamily="34" charset="77"/>
                        <a:cs typeface="Arial" panose="020B0604020202020204" pitchFamily="34" charset="0"/>
                      </a:endParaRPr>
                    </a:p>
                  </a:txBody>
                  <a:tcPr marL="0" marR="0" marT="61403" marB="0" anchor="ctr">
                    <a:lnL>
                      <a:noFill/>
                    </a:lnL>
                    <a:lnR>
                      <a:noFill/>
                    </a:lnR>
                    <a:lnT>
                      <a:noFill/>
                    </a:lnT>
                    <a:lnB>
                      <a:noFill/>
                    </a:lnB>
                  </a:tcPr>
                </a:tc>
                <a:tc>
                  <a:txBody>
                    <a:bodyPr/>
                    <a:lstStyle/>
                    <a:p>
                      <a:pPr marL="360680" algn="ctr">
                        <a:lnSpc>
                          <a:spcPct val="100000"/>
                        </a:lnSpc>
                        <a:spcBef>
                          <a:spcPts val="315"/>
                        </a:spcBef>
                      </a:pPr>
                      <a:r>
                        <a:rPr sz="1800" b="1" i="0" dirty="0">
                          <a:solidFill>
                            <a:srgbClr val="5D77BA"/>
                          </a:solidFill>
                          <a:latin typeface="Avenir Next LT Pro" panose="020B0504020202020204" pitchFamily="34" charset="77"/>
                        </a:rPr>
                        <a:t>1</a:t>
                      </a:r>
                      <a:endParaRPr sz="1800" b="1" i="0" dirty="0">
                        <a:solidFill>
                          <a:srgbClr val="5D77BA"/>
                        </a:solidFill>
                        <a:latin typeface="Avenir Next LT Pro" panose="020B0504020202020204" pitchFamily="34" charset="77"/>
                        <a:cs typeface="Arial" panose="020B0604020202020204" pitchFamily="34" charset="0"/>
                      </a:endParaRPr>
                    </a:p>
                  </a:txBody>
                  <a:tcPr marL="0" marR="0" marT="61403" marB="0" anchor="ctr">
                    <a:lnL>
                      <a:noFill/>
                    </a:lnL>
                    <a:lnR>
                      <a:noFill/>
                    </a:lnR>
                    <a:lnT>
                      <a:noFill/>
                    </a:lnT>
                    <a:lnB>
                      <a:noFill/>
                    </a:lnB>
                  </a:tcPr>
                </a:tc>
                <a:extLst>
                  <a:ext uri="{0D108BD9-81ED-4DB2-BD59-A6C34878D82A}">
                    <a16:rowId xmlns:a16="http://schemas.microsoft.com/office/drawing/2014/main" val="10004"/>
                  </a:ext>
                </a:extLst>
              </a:tr>
              <a:tr h="393372">
                <a:tc>
                  <a:txBody>
                    <a:bodyPr/>
                    <a:lstStyle/>
                    <a:p>
                      <a:pPr marL="38100" algn="ctr">
                        <a:lnSpc>
                          <a:spcPct val="100000"/>
                        </a:lnSpc>
                        <a:spcBef>
                          <a:spcPts val="290"/>
                        </a:spcBef>
                      </a:pPr>
                      <a:r>
                        <a:rPr sz="1800" b="1" i="0" spc="-5" dirty="0">
                          <a:solidFill>
                            <a:schemeClr val="tx1">
                              <a:lumMod val="65000"/>
                              <a:lumOff val="35000"/>
                            </a:schemeClr>
                          </a:solidFill>
                          <a:latin typeface="Avenir Next LT Pro"/>
                        </a:rPr>
                        <a:t>Total</a:t>
                      </a:r>
                      <a:r>
                        <a:rPr sz="1800" b="1" i="0" spc="-95" dirty="0">
                          <a:solidFill>
                            <a:schemeClr val="tx1">
                              <a:lumMod val="65000"/>
                              <a:lumOff val="35000"/>
                            </a:schemeClr>
                          </a:solidFill>
                          <a:latin typeface="Avenir Next LT Pro"/>
                        </a:rPr>
                        <a:t> </a:t>
                      </a:r>
                      <a:r>
                        <a:rPr sz="1800" b="1" i="0" dirty="0">
                          <a:solidFill>
                            <a:schemeClr val="tx1">
                              <a:lumMod val="65000"/>
                              <a:lumOff val="35000"/>
                            </a:schemeClr>
                          </a:solidFill>
                          <a:latin typeface="Avenir Next LT Pro"/>
                        </a:rPr>
                        <a:t>parts</a:t>
                      </a:r>
                      <a:endParaRPr sz="1800" b="1" i="0" dirty="0">
                        <a:solidFill>
                          <a:schemeClr val="tx1">
                            <a:lumMod val="65000"/>
                            <a:lumOff val="35000"/>
                          </a:schemeClr>
                        </a:solidFill>
                        <a:latin typeface="Avenir Next LT Pro"/>
                        <a:cs typeface="Arial"/>
                      </a:endParaRPr>
                    </a:p>
                  </a:txBody>
                  <a:tcPr marL="0" marR="0" marT="56530" marB="0" anchor="ctr">
                    <a:lnL>
                      <a:noFill/>
                    </a:lnL>
                    <a:lnR>
                      <a:noFill/>
                    </a:lnR>
                    <a:lnT>
                      <a:noFill/>
                    </a:lnT>
                    <a:lnB>
                      <a:noFill/>
                    </a:lnB>
                    <a:solidFill>
                      <a:srgbClr val="C8DD60">
                        <a:alpha val="50000"/>
                      </a:srgbClr>
                    </a:solidFill>
                  </a:tcPr>
                </a:tc>
                <a:tc>
                  <a:txBody>
                    <a:bodyPr/>
                    <a:lstStyle/>
                    <a:p>
                      <a:pPr marL="444500" algn="ctr">
                        <a:lnSpc>
                          <a:spcPct val="100000"/>
                        </a:lnSpc>
                        <a:spcBef>
                          <a:spcPts val="290"/>
                        </a:spcBef>
                      </a:pPr>
                      <a:r>
                        <a:rPr sz="1800" b="1" i="0" dirty="0">
                          <a:solidFill>
                            <a:schemeClr val="tx1">
                              <a:lumMod val="65000"/>
                              <a:lumOff val="35000"/>
                            </a:schemeClr>
                          </a:solidFill>
                          <a:latin typeface="Avenir Next LT Pro"/>
                        </a:rPr>
                        <a:t>278</a:t>
                      </a:r>
                      <a:endParaRPr sz="1800" b="1" i="0" dirty="0">
                        <a:solidFill>
                          <a:schemeClr val="tx1">
                            <a:lumMod val="65000"/>
                            <a:lumOff val="35000"/>
                          </a:schemeClr>
                        </a:solidFill>
                        <a:latin typeface="Avenir Next LT Pro"/>
                        <a:cs typeface="Arial"/>
                      </a:endParaRPr>
                    </a:p>
                  </a:txBody>
                  <a:tcPr marL="0" marR="0" marT="56530" marB="0" anchor="ctr">
                    <a:lnL>
                      <a:noFill/>
                    </a:lnL>
                    <a:lnR>
                      <a:noFill/>
                    </a:lnR>
                    <a:lnT>
                      <a:noFill/>
                    </a:lnT>
                    <a:lnB>
                      <a:noFill/>
                    </a:lnB>
                    <a:solidFill>
                      <a:srgbClr val="C8DD60">
                        <a:alpha val="50000"/>
                      </a:srgbClr>
                    </a:solidFill>
                  </a:tcPr>
                </a:tc>
                <a:tc>
                  <a:txBody>
                    <a:bodyPr/>
                    <a:lstStyle/>
                    <a:p>
                      <a:pPr marL="360680" algn="ctr">
                        <a:lnSpc>
                          <a:spcPct val="100000"/>
                        </a:lnSpc>
                        <a:spcBef>
                          <a:spcPts val="290"/>
                        </a:spcBef>
                      </a:pPr>
                      <a:r>
                        <a:rPr sz="1800" b="1" i="0" dirty="0">
                          <a:solidFill>
                            <a:srgbClr val="5D77BA"/>
                          </a:solidFill>
                          <a:latin typeface="Avenir Next LT Pro"/>
                        </a:rPr>
                        <a:t>61</a:t>
                      </a:r>
                      <a:endParaRPr sz="1800" b="1" i="0" dirty="0">
                        <a:solidFill>
                          <a:srgbClr val="5D77BA"/>
                        </a:solidFill>
                        <a:latin typeface="Avenir Next LT Pro"/>
                        <a:cs typeface="Arial"/>
                      </a:endParaRPr>
                    </a:p>
                  </a:txBody>
                  <a:tcPr marL="0" marR="0" marT="56530" marB="0" anchor="ctr">
                    <a:lnL>
                      <a:noFill/>
                    </a:lnL>
                    <a:lnR>
                      <a:noFill/>
                    </a:lnR>
                    <a:lnT>
                      <a:noFill/>
                    </a:lnT>
                    <a:lnB>
                      <a:noFill/>
                    </a:lnB>
                    <a:solidFill>
                      <a:srgbClr val="C8DD60">
                        <a:alpha val="50000"/>
                      </a:srgbClr>
                    </a:solidFill>
                  </a:tcPr>
                </a:tc>
                <a:extLst>
                  <a:ext uri="{0D108BD9-81ED-4DB2-BD59-A6C34878D82A}">
                    <a16:rowId xmlns:a16="http://schemas.microsoft.com/office/drawing/2014/main" val="10005"/>
                  </a:ext>
                </a:extLst>
              </a:tr>
              <a:tr h="398245">
                <a:tc>
                  <a:txBody>
                    <a:bodyPr/>
                    <a:lstStyle/>
                    <a:p>
                      <a:pPr marL="38100" algn="ctr">
                        <a:lnSpc>
                          <a:spcPct val="100000"/>
                        </a:lnSpc>
                        <a:spcBef>
                          <a:spcPts val="315"/>
                        </a:spcBef>
                      </a:pPr>
                      <a:r>
                        <a:rPr sz="1800" b="1" i="0" spc="-5" dirty="0">
                          <a:solidFill>
                            <a:schemeClr val="tx1">
                              <a:lumMod val="65000"/>
                              <a:lumOff val="35000"/>
                            </a:schemeClr>
                          </a:solidFill>
                          <a:latin typeface="Avenir Next LT Pro" panose="020B0504020202020204" pitchFamily="34" charset="77"/>
                        </a:rPr>
                        <a:t>Relative</a:t>
                      </a:r>
                      <a:r>
                        <a:rPr sz="1800" b="1" i="0" spc="-100" dirty="0">
                          <a:solidFill>
                            <a:schemeClr val="tx1">
                              <a:lumMod val="65000"/>
                              <a:lumOff val="35000"/>
                            </a:schemeClr>
                          </a:solidFill>
                          <a:latin typeface="Avenir Next LT Pro" panose="020B0504020202020204" pitchFamily="34" charset="77"/>
                        </a:rPr>
                        <a:t> </a:t>
                      </a:r>
                      <a:r>
                        <a:rPr sz="1800" b="1" i="0" dirty="0">
                          <a:solidFill>
                            <a:schemeClr val="tx1">
                              <a:lumMod val="65000"/>
                              <a:lumOff val="35000"/>
                            </a:schemeClr>
                          </a:solidFill>
                          <a:latin typeface="Avenir Next LT Pro" panose="020B0504020202020204" pitchFamily="34" charset="77"/>
                        </a:rPr>
                        <a:t>%</a:t>
                      </a:r>
                      <a:endParaRPr sz="1800" b="1" i="0" dirty="0">
                        <a:solidFill>
                          <a:schemeClr val="tx1">
                            <a:lumMod val="65000"/>
                            <a:lumOff val="35000"/>
                          </a:schemeClr>
                        </a:solidFill>
                        <a:latin typeface="Avenir Next LT Pro" panose="020B0504020202020204" pitchFamily="34" charset="77"/>
                        <a:cs typeface="Arial" panose="020B0604020202020204" pitchFamily="34" charset="0"/>
                      </a:endParaRPr>
                    </a:p>
                  </a:txBody>
                  <a:tcPr marL="0" marR="0" marT="61403" marB="0" anchor="ctr">
                    <a:lnL>
                      <a:noFill/>
                    </a:lnL>
                    <a:lnR>
                      <a:noFill/>
                    </a:lnR>
                    <a:lnT>
                      <a:noFill/>
                    </a:lnT>
                    <a:lnB w="12700" cmpd="sng">
                      <a:noFill/>
                    </a:lnB>
                  </a:tcPr>
                </a:tc>
                <a:tc>
                  <a:txBody>
                    <a:bodyPr/>
                    <a:lstStyle/>
                    <a:p>
                      <a:pPr marL="445134" algn="ctr">
                        <a:lnSpc>
                          <a:spcPct val="100000"/>
                        </a:lnSpc>
                        <a:spcBef>
                          <a:spcPts val="315"/>
                        </a:spcBef>
                      </a:pPr>
                      <a:r>
                        <a:rPr sz="1800" b="1" i="0" dirty="0">
                          <a:solidFill>
                            <a:schemeClr val="tx1">
                              <a:lumMod val="65000"/>
                              <a:lumOff val="35000"/>
                            </a:schemeClr>
                          </a:solidFill>
                          <a:latin typeface="Avenir Next LT Pro" panose="020B0504020202020204" pitchFamily="34" charset="77"/>
                        </a:rPr>
                        <a:t>100%</a:t>
                      </a:r>
                      <a:endParaRPr sz="1800" b="1" i="0" dirty="0">
                        <a:solidFill>
                          <a:schemeClr val="tx1">
                            <a:lumMod val="65000"/>
                            <a:lumOff val="35000"/>
                          </a:schemeClr>
                        </a:solidFill>
                        <a:latin typeface="Avenir Next LT Pro" panose="020B0504020202020204" pitchFamily="34" charset="77"/>
                        <a:cs typeface="Arial" panose="020B0604020202020204" pitchFamily="34" charset="0"/>
                      </a:endParaRPr>
                    </a:p>
                  </a:txBody>
                  <a:tcPr marL="0" marR="0" marT="61403" marB="0" anchor="ctr">
                    <a:lnL>
                      <a:noFill/>
                    </a:lnL>
                    <a:lnR>
                      <a:noFill/>
                    </a:lnR>
                    <a:lnT>
                      <a:noFill/>
                    </a:lnT>
                    <a:lnB w="12700" cmpd="sng">
                      <a:noFill/>
                    </a:lnB>
                  </a:tcPr>
                </a:tc>
                <a:tc>
                  <a:txBody>
                    <a:bodyPr/>
                    <a:lstStyle/>
                    <a:p>
                      <a:pPr marL="360680" algn="ctr">
                        <a:lnSpc>
                          <a:spcPct val="100000"/>
                        </a:lnSpc>
                        <a:spcBef>
                          <a:spcPts val="315"/>
                        </a:spcBef>
                      </a:pPr>
                      <a:r>
                        <a:rPr sz="1800" b="1" i="0" dirty="0">
                          <a:solidFill>
                            <a:srgbClr val="5D77BA"/>
                          </a:solidFill>
                          <a:latin typeface="Avenir Next LT Pro" panose="020B0504020202020204" pitchFamily="34" charset="77"/>
                        </a:rPr>
                        <a:t>22%</a:t>
                      </a:r>
                      <a:endParaRPr sz="1800" b="1" i="0" dirty="0">
                        <a:solidFill>
                          <a:srgbClr val="5D77BA"/>
                        </a:solidFill>
                        <a:latin typeface="Avenir Next LT Pro" panose="020B0504020202020204" pitchFamily="34" charset="77"/>
                        <a:cs typeface="Arial" panose="020B0604020202020204" pitchFamily="34" charset="0"/>
                      </a:endParaRPr>
                    </a:p>
                  </a:txBody>
                  <a:tcPr marL="0" marR="0" marT="61403" marB="0" anchor="ctr">
                    <a:lnL>
                      <a:noFill/>
                    </a:lnL>
                    <a:lnR>
                      <a:noFill/>
                    </a:lnR>
                    <a:lnT>
                      <a:noFill/>
                    </a:lnT>
                    <a:lnB w="12700" cmpd="sng">
                      <a:noFill/>
                    </a:lnB>
                  </a:tcPr>
                </a:tc>
                <a:extLst>
                  <a:ext uri="{0D108BD9-81ED-4DB2-BD59-A6C34878D82A}">
                    <a16:rowId xmlns:a16="http://schemas.microsoft.com/office/drawing/2014/main" val="10006"/>
                  </a:ext>
                </a:extLst>
              </a:tr>
            </a:tbl>
          </a:graphicData>
        </a:graphic>
      </p:graphicFrame>
      <p:pic>
        <p:nvPicPr>
          <p:cNvPr id="7" name="Picture 6" descr="A picture containing floor, indoor, wall&#10;&#10;Description automatically generated">
            <a:extLst>
              <a:ext uri="{FF2B5EF4-FFF2-40B4-BE49-F238E27FC236}">
                <a16:creationId xmlns:a16="http://schemas.microsoft.com/office/drawing/2014/main" id="{7CD02506-E23E-4B55-A847-634544E26B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598" y="3162300"/>
            <a:ext cx="4127500" cy="3095625"/>
          </a:xfrm>
          <a:prstGeom prst="rect">
            <a:avLst/>
          </a:prstGeom>
        </p:spPr>
      </p:pic>
    </p:spTree>
    <p:extLst>
      <p:ext uri="{BB962C8B-B14F-4D97-AF65-F5344CB8AC3E}">
        <p14:creationId xmlns:p14="http://schemas.microsoft.com/office/powerpoint/2010/main" val="29046714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EB52F-E87B-45A7-95B2-AE9116C280C6}"/>
              </a:ext>
            </a:extLst>
          </p:cNvPr>
          <p:cNvSpPr>
            <a:spLocks noGrp="1"/>
          </p:cNvSpPr>
          <p:nvPr>
            <p:ph type="title"/>
          </p:nvPr>
        </p:nvSpPr>
        <p:spPr>
          <a:xfrm>
            <a:off x="1097279" y="4799362"/>
            <a:ext cx="10113645" cy="743682"/>
          </a:xfrm>
        </p:spPr>
        <p:txBody>
          <a:bodyPr anchor="b">
            <a:normAutofit/>
          </a:bodyPr>
          <a:lstStyle/>
          <a:p>
            <a:r>
              <a:rPr lang="en-US" dirty="0"/>
              <a:t>Cost Savings</a:t>
            </a:r>
          </a:p>
        </p:txBody>
      </p:sp>
      <p:sp>
        <p:nvSpPr>
          <p:cNvPr id="12" name="Text Placeholder 3">
            <a:extLst>
              <a:ext uri="{FF2B5EF4-FFF2-40B4-BE49-F238E27FC236}">
                <a16:creationId xmlns:a16="http://schemas.microsoft.com/office/drawing/2014/main" id="{6341F1B7-7E18-4653-9FF2-5BE43DC4CAFE}"/>
              </a:ext>
            </a:extLst>
          </p:cNvPr>
          <p:cNvSpPr>
            <a:spLocks noGrp="1"/>
          </p:cNvSpPr>
          <p:nvPr>
            <p:ph type="body" sz="half" idx="2"/>
          </p:nvPr>
        </p:nvSpPr>
        <p:spPr>
          <a:xfrm>
            <a:off x="1097279" y="5715000"/>
            <a:ext cx="10113264" cy="609600"/>
          </a:xfrm>
        </p:spPr>
        <p:txBody>
          <a:bodyPr/>
          <a:lstStyle/>
          <a:p>
            <a:endParaRPr lang="en-US"/>
          </a:p>
        </p:txBody>
      </p:sp>
      <p:pic>
        <p:nvPicPr>
          <p:cNvPr id="5" name="TD Generic Product Animation Clip 1">
            <a:hlinkClick r:id="" action="ppaction://media"/>
            <a:extLst>
              <a:ext uri="{FF2B5EF4-FFF2-40B4-BE49-F238E27FC236}">
                <a16:creationId xmlns:a16="http://schemas.microsoft.com/office/drawing/2014/main" id="{7A6392D0-F261-4094-A7FF-C26140B7A77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36618" y="5768"/>
            <a:ext cx="8129034" cy="4572582"/>
          </a:xfrm>
          <a:prstGeom prst="rect">
            <a:avLst/>
          </a:prstGeom>
          <a:noFill/>
        </p:spPr>
      </p:pic>
    </p:spTree>
    <p:extLst>
      <p:ext uri="{BB962C8B-B14F-4D97-AF65-F5344CB8AC3E}">
        <p14:creationId xmlns:p14="http://schemas.microsoft.com/office/powerpoint/2010/main" val="2682388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5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remove" display="0">
                  <p:stCondLst>
                    <p:cond delay="indefinite"/>
                  </p:stCondLst>
                </p:cTn>
                <p:tgtEl>
                  <p:spTgt spid="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205B7-38B8-4F7B-8771-B5D148600DE6}"/>
              </a:ext>
            </a:extLst>
          </p:cNvPr>
          <p:cNvSpPr>
            <a:spLocks noGrp="1"/>
          </p:cNvSpPr>
          <p:nvPr>
            <p:ph type="title"/>
          </p:nvPr>
        </p:nvSpPr>
        <p:spPr>
          <a:xfrm>
            <a:off x="1097280" y="286603"/>
            <a:ext cx="10058400" cy="1450757"/>
          </a:xfrm>
        </p:spPr>
        <p:txBody>
          <a:bodyPr anchor="b">
            <a:normAutofit/>
          </a:bodyPr>
          <a:lstStyle/>
          <a:p>
            <a:r>
              <a:rPr lang="en-US" dirty="0"/>
              <a:t>Avoided Costs</a:t>
            </a:r>
          </a:p>
        </p:txBody>
      </p:sp>
      <p:sp>
        <p:nvSpPr>
          <p:cNvPr id="9" name="Text Placeholder 2">
            <a:extLst>
              <a:ext uri="{FF2B5EF4-FFF2-40B4-BE49-F238E27FC236}">
                <a16:creationId xmlns:a16="http://schemas.microsoft.com/office/drawing/2014/main" id="{5CB28C61-9DC7-4486-A4AB-484F3D034C24}"/>
              </a:ext>
            </a:extLst>
          </p:cNvPr>
          <p:cNvSpPr>
            <a:spLocks noGrp="1"/>
          </p:cNvSpPr>
          <p:nvPr>
            <p:ph type="body" idx="1"/>
          </p:nvPr>
        </p:nvSpPr>
        <p:spPr>
          <a:xfrm>
            <a:off x="1097280" y="2057400"/>
            <a:ext cx="4846320" cy="736282"/>
          </a:xfrm>
        </p:spPr>
        <p:txBody>
          <a:bodyPr>
            <a:normAutofit/>
          </a:bodyPr>
          <a:lstStyle/>
          <a:p>
            <a:r>
              <a:rPr lang="en-US" dirty="0"/>
              <a:t>Exit device Only (conventional door)</a:t>
            </a:r>
          </a:p>
        </p:txBody>
      </p:sp>
      <p:sp>
        <p:nvSpPr>
          <p:cNvPr id="3" name="Content Placeholder 2">
            <a:extLst>
              <a:ext uri="{FF2B5EF4-FFF2-40B4-BE49-F238E27FC236}">
                <a16:creationId xmlns:a16="http://schemas.microsoft.com/office/drawing/2014/main" id="{2B1E7A50-B824-43BF-A28E-301E54C5F4F5}"/>
              </a:ext>
            </a:extLst>
          </p:cNvPr>
          <p:cNvSpPr>
            <a:spLocks noGrp="1"/>
          </p:cNvSpPr>
          <p:nvPr>
            <p:ph sz="half" idx="2"/>
          </p:nvPr>
        </p:nvSpPr>
        <p:spPr>
          <a:xfrm>
            <a:off x="1097280" y="2958274"/>
            <a:ext cx="4639736" cy="2910821"/>
          </a:xfrm>
        </p:spPr>
        <p:txBody>
          <a:bodyPr>
            <a:normAutofit/>
          </a:bodyPr>
          <a:lstStyle/>
          <a:p>
            <a:pPr>
              <a:lnSpc>
                <a:spcPct val="100000"/>
              </a:lnSpc>
              <a:buFont typeface="Arial" panose="020B0604020202020204" pitchFamily="34" charset="0"/>
              <a:buChar char="•"/>
            </a:pPr>
            <a:r>
              <a:rPr lang="en-US" dirty="0"/>
              <a:t> Mean time to failure – 7 ½ years “quality installation”</a:t>
            </a:r>
          </a:p>
          <a:p>
            <a:pPr>
              <a:lnSpc>
                <a:spcPct val="100000"/>
              </a:lnSpc>
              <a:buFont typeface="Arial" panose="020B0604020202020204" pitchFamily="34" charset="0"/>
              <a:buChar char="•"/>
            </a:pPr>
            <a:r>
              <a:rPr lang="en-US" dirty="0"/>
              <a:t> Exit device cost to owner = $750</a:t>
            </a:r>
          </a:p>
          <a:p>
            <a:pPr>
              <a:lnSpc>
                <a:spcPct val="100000"/>
              </a:lnSpc>
              <a:buFont typeface="Arial" panose="020B0604020202020204" pitchFamily="34" charset="0"/>
              <a:buChar char="•"/>
            </a:pPr>
            <a:r>
              <a:rPr lang="en-US" dirty="0"/>
              <a:t> Owner labor to replace exit device – 5 hours @ $75/hr. = $375</a:t>
            </a:r>
          </a:p>
          <a:p>
            <a:pPr>
              <a:lnSpc>
                <a:spcPct val="100000"/>
              </a:lnSpc>
              <a:buFont typeface="Arial" panose="020B0604020202020204" pitchFamily="34" charset="0"/>
              <a:buChar char="•"/>
            </a:pPr>
            <a:r>
              <a:rPr lang="en-US" dirty="0"/>
              <a:t> Total avoided maintenance costs = $1125</a:t>
            </a:r>
          </a:p>
          <a:p>
            <a:pPr>
              <a:lnSpc>
                <a:spcPct val="100000"/>
              </a:lnSpc>
            </a:pPr>
            <a:endParaRPr lang="en-US" dirty="0"/>
          </a:p>
        </p:txBody>
      </p:sp>
      <p:sp>
        <p:nvSpPr>
          <p:cNvPr id="11" name="Text Placeholder 4">
            <a:extLst>
              <a:ext uri="{FF2B5EF4-FFF2-40B4-BE49-F238E27FC236}">
                <a16:creationId xmlns:a16="http://schemas.microsoft.com/office/drawing/2014/main" id="{74267489-3876-4238-8EEB-93CC4DEE2E92}"/>
              </a:ext>
            </a:extLst>
          </p:cNvPr>
          <p:cNvSpPr>
            <a:spLocks noGrp="1"/>
          </p:cNvSpPr>
          <p:nvPr>
            <p:ph type="body" sz="quarter" idx="3"/>
          </p:nvPr>
        </p:nvSpPr>
        <p:spPr>
          <a:xfrm>
            <a:off x="6515944" y="2057400"/>
            <a:ext cx="4639736" cy="736282"/>
          </a:xfrm>
        </p:spPr>
        <p:txBody>
          <a:bodyPr>
            <a:normAutofit/>
          </a:bodyPr>
          <a:lstStyle/>
          <a:p>
            <a:r>
              <a:rPr lang="en-US" dirty="0"/>
              <a:t>Savings per leaf</a:t>
            </a:r>
          </a:p>
        </p:txBody>
      </p:sp>
      <p:sp>
        <p:nvSpPr>
          <p:cNvPr id="4" name="Content Placeholder 3">
            <a:extLst>
              <a:ext uri="{FF2B5EF4-FFF2-40B4-BE49-F238E27FC236}">
                <a16:creationId xmlns:a16="http://schemas.microsoft.com/office/drawing/2014/main" id="{7E63D9BA-5A9B-44A8-8A61-29919A086884}"/>
              </a:ext>
            </a:extLst>
          </p:cNvPr>
          <p:cNvSpPr>
            <a:spLocks noGrp="1"/>
          </p:cNvSpPr>
          <p:nvPr>
            <p:ph sz="quarter" idx="4"/>
          </p:nvPr>
        </p:nvSpPr>
        <p:spPr>
          <a:xfrm>
            <a:off x="6515944" y="2958273"/>
            <a:ext cx="4639736" cy="2910821"/>
          </a:xfrm>
        </p:spPr>
        <p:txBody>
          <a:bodyPr>
            <a:normAutofit/>
          </a:bodyPr>
          <a:lstStyle/>
          <a:p>
            <a:pPr>
              <a:buFont typeface="Arial" panose="020B0604020202020204" pitchFamily="34" charset="0"/>
              <a:buChar char="•"/>
            </a:pPr>
            <a:r>
              <a:rPr lang="en-US" dirty="0"/>
              <a:t> Reduced labor on door – 3 hours @ $75/hr. = $225</a:t>
            </a:r>
          </a:p>
          <a:p>
            <a:pPr>
              <a:buFont typeface="Arial" panose="020B0604020202020204" pitchFamily="34" charset="0"/>
              <a:buChar char="•"/>
            </a:pPr>
            <a:r>
              <a:rPr lang="en-US" dirty="0"/>
              <a:t> Material price differential – exit device only = $550</a:t>
            </a:r>
          </a:p>
          <a:p>
            <a:pPr>
              <a:buFont typeface="Arial" panose="020B0604020202020204" pitchFamily="34" charset="0"/>
              <a:buChar char="•"/>
            </a:pPr>
            <a:r>
              <a:rPr lang="en-US" dirty="0"/>
              <a:t> Initial material and installation labor savings = $775</a:t>
            </a:r>
          </a:p>
          <a:p>
            <a:endParaRPr lang="en-US" dirty="0"/>
          </a:p>
        </p:txBody>
      </p:sp>
      <p:sp>
        <p:nvSpPr>
          <p:cNvPr id="8" name="TextBox 7">
            <a:extLst>
              <a:ext uri="{FF2B5EF4-FFF2-40B4-BE49-F238E27FC236}">
                <a16:creationId xmlns:a16="http://schemas.microsoft.com/office/drawing/2014/main" id="{1920EDEE-B2C7-4D39-8708-CB702F3E7FED}"/>
              </a:ext>
            </a:extLst>
          </p:cNvPr>
          <p:cNvSpPr txBox="1"/>
          <p:nvPr/>
        </p:nvSpPr>
        <p:spPr>
          <a:xfrm>
            <a:off x="3930650" y="5869094"/>
            <a:ext cx="4330700" cy="646331"/>
          </a:xfrm>
          <a:prstGeom prst="rect">
            <a:avLst/>
          </a:prstGeom>
          <a:noFill/>
        </p:spPr>
        <p:txBody>
          <a:bodyPr wrap="square" rtlCol="0">
            <a:spAutoFit/>
          </a:bodyPr>
          <a:lstStyle/>
          <a:p>
            <a:r>
              <a:rPr lang="en-US" dirty="0"/>
              <a:t>Life cycle cost analysis: $1900 saved</a:t>
            </a:r>
          </a:p>
          <a:p>
            <a:endParaRPr lang="en-US" dirty="0"/>
          </a:p>
        </p:txBody>
      </p:sp>
    </p:spTree>
    <p:extLst>
      <p:ext uri="{BB962C8B-B14F-4D97-AF65-F5344CB8AC3E}">
        <p14:creationId xmlns:p14="http://schemas.microsoft.com/office/powerpoint/2010/main" val="11077885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C5AF8-927C-4A36-B642-91EC424C833C}"/>
              </a:ext>
            </a:extLst>
          </p:cNvPr>
          <p:cNvSpPr>
            <a:spLocks noGrp="1"/>
          </p:cNvSpPr>
          <p:nvPr>
            <p:ph type="title"/>
          </p:nvPr>
        </p:nvSpPr>
        <p:spPr>
          <a:xfrm>
            <a:off x="1097280" y="286603"/>
            <a:ext cx="10058400" cy="1450757"/>
          </a:xfrm>
        </p:spPr>
        <p:txBody>
          <a:bodyPr anchor="b">
            <a:normAutofit/>
          </a:bodyPr>
          <a:lstStyle/>
          <a:p>
            <a:r>
              <a:rPr lang="en-US" dirty="0"/>
              <a:t>A Compliant System</a:t>
            </a:r>
          </a:p>
        </p:txBody>
      </p:sp>
      <p:pic>
        <p:nvPicPr>
          <p:cNvPr id="7" name="Content Placeholder 6" descr="Graphical user interface, text, application&#10;&#10;Description automatically generated">
            <a:extLst>
              <a:ext uri="{FF2B5EF4-FFF2-40B4-BE49-F238E27FC236}">
                <a16:creationId xmlns:a16="http://schemas.microsoft.com/office/drawing/2014/main" id="{239BBF6F-DE2A-458D-8C38-98C680BC9863}"/>
              </a:ext>
            </a:extLst>
          </p:cNvPr>
          <p:cNvPicPr>
            <a:picLocks noGrp="1" noChangeAspect="1"/>
          </p:cNvPicPr>
          <p:nvPr>
            <p:ph sz="half" idx="1"/>
          </p:nvPr>
        </p:nvPicPr>
        <p:blipFill>
          <a:blip r:embed="rId3"/>
          <a:stretch>
            <a:fillRect/>
          </a:stretch>
        </p:blipFill>
        <p:spPr>
          <a:xfrm>
            <a:off x="1219200" y="1992833"/>
            <a:ext cx="3870579" cy="4336783"/>
          </a:xfrm>
          <a:prstGeom prst="rect">
            <a:avLst/>
          </a:prstGeom>
          <a:noFill/>
        </p:spPr>
      </p:pic>
      <p:sp>
        <p:nvSpPr>
          <p:cNvPr id="4" name="Content Placeholder 3">
            <a:extLst>
              <a:ext uri="{FF2B5EF4-FFF2-40B4-BE49-F238E27FC236}">
                <a16:creationId xmlns:a16="http://schemas.microsoft.com/office/drawing/2014/main" id="{7B48D8CD-0AB4-494D-B244-24A920D62175}"/>
              </a:ext>
            </a:extLst>
          </p:cNvPr>
          <p:cNvSpPr>
            <a:spLocks noGrp="1"/>
          </p:cNvSpPr>
          <p:nvPr>
            <p:ph sz="half" idx="2"/>
          </p:nvPr>
        </p:nvSpPr>
        <p:spPr>
          <a:xfrm>
            <a:off x="6515944" y="2120900"/>
            <a:ext cx="4639736" cy="3748194"/>
          </a:xfrm>
        </p:spPr>
        <p:txBody>
          <a:bodyPr>
            <a:normAutofit/>
          </a:bodyPr>
          <a:lstStyle/>
          <a:p>
            <a:pPr>
              <a:lnSpc>
                <a:spcPct val="100000"/>
              </a:lnSpc>
              <a:buFont typeface="Arial" panose="020B0604020202020204" pitchFamily="34" charset="0"/>
              <a:buChar char="•"/>
            </a:pPr>
            <a:r>
              <a:rPr lang="en-US" sz="1600" dirty="0"/>
              <a:t> UBC 7-2 – Uniform Building Code – replaced by UL10C</a:t>
            </a:r>
          </a:p>
          <a:p>
            <a:pPr>
              <a:lnSpc>
                <a:spcPct val="100000"/>
              </a:lnSpc>
              <a:buFont typeface="Arial" panose="020B0604020202020204" pitchFamily="34" charset="0"/>
              <a:buChar char="•"/>
            </a:pPr>
            <a:r>
              <a:rPr lang="en-US" sz="1600" dirty="0"/>
              <a:t> UL 10C – Positive Pressure Fire Tests as an assembly</a:t>
            </a:r>
          </a:p>
          <a:p>
            <a:pPr>
              <a:lnSpc>
                <a:spcPct val="100000"/>
              </a:lnSpc>
              <a:buFont typeface="Arial" panose="020B0604020202020204" pitchFamily="34" charset="0"/>
              <a:buChar char="•"/>
            </a:pPr>
            <a:r>
              <a:rPr lang="en-US" sz="1600" dirty="0"/>
              <a:t> UL 1784 – Standard for Air Leakage Tests of Door Assemblies and Other Opening Protectives</a:t>
            </a:r>
          </a:p>
          <a:p>
            <a:pPr>
              <a:lnSpc>
                <a:spcPct val="100000"/>
              </a:lnSpc>
              <a:buFont typeface="Arial" panose="020B0604020202020204" pitchFamily="34" charset="0"/>
              <a:buChar char="•"/>
            </a:pPr>
            <a:r>
              <a:rPr lang="en-US" sz="1600" dirty="0"/>
              <a:t> CAN/ULC S104 – Standard Methods of Fire Tests of Door Assemblies</a:t>
            </a:r>
          </a:p>
          <a:p>
            <a:pPr>
              <a:lnSpc>
                <a:spcPct val="100000"/>
              </a:lnSpc>
              <a:buFont typeface="Arial" panose="020B0604020202020204" pitchFamily="34" charset="0"/>
              <a:buChar char="•"/>
            </a:pPr>
            <a:r>
              <a:rPr lang="en-US" sz="1600" dirty="0"/>
              <a:t> NFPA 252 – Standard Methods of Fire Tests of Door Assemblies</a:t>
            </a:r>
          </a:p>
          <a:p>
            <a:pPr>
              <a:lnSpc>
                <a:spcPct val="100000"/>
              </a:lnSpc>
            </a:pPr>
            <a:endParaRPr lang="en-US" sz="1600" dirty="0"/>
          </a:p>
        </p:txBody>
      </p:sp>
      <p:sp>
        <p:nvSpPr>
          <p:cNvPr id="3" name="Rectangle 2">
            <a:extLst>
              <a:ext uri="{FF2B5EF4-FFF2-40B4-BE49-F238E27FC236}">
                <a16:creationId xmlns:a16="http://schemas.microsoft.com/office/drawing/2014/main" id="{70537282-0F20-440A-B059-F571BF31E1D0}"/>
              </a:ext>
            </a:extLst>
          </p:cNvPr>
          <p:cNvSpPr/>
          <p:nvPr/>
        </p:nvSpPr>
        <p:spPr>
          <a:xfrm>
            <a:off x="2341418" y="3643745"/>
            <a:ext cx="886691"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56804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89E5A-77FC-4256-AF1C-7E2BF9D6EE18}"/>
              </a:ext>
            </a:extLst>
          </p:cNvPr>
          <p:cNvSpPr>
            <a:spLocks noGrp="1"/>
          </p:cNvSpPr>
          <p:nvPr>
            <p:ph type="title"/>
          </p:nvPr>
        </p:nvSpPr>
        <p:spPr/>
        <p:txBody>
          <a:bodyPr/>
          <a:lstStyle/>
          <a:p>
            <a:r>
              <a:rPr lang="en-US" dirty="0"/>
              <a:t>UL 1784</a:t>
            </a:r>
          </a:p>
        </p:txBody>
      </p:sp>
      <p:pic>
        <p:nvPicPr>
          <p:cNvPr id="8" name="Content Placeholder 7" descr="A picture containing indoor, wall, door, steel&#10;&#10;Description automatically generated">
            <a:extLst>
              <a:ext uri="{FF2B5EF4-FFF2-40B4-BE49-F238E27FC236}">
                <a16:creationId xmlns:a16="http://schemas.microsoft.com/office/drawing/2014/main" id="{791E7458-DD6D-4668-BA77-72B8F7E83703}"/>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91284" y="2179894"/>
            <a:ext cx="5404716" cy="3604903"/>
          </a:xfrm>
        </p:spPr>
      </p:pic>
      <p:pic>
        <p:nvPicPr>
          <p:cNvPr id="7" name="Picture 1">
            <a:extLst>
              <a:ext uri="{FF2B5EF4-FFF2-40B4-BE49-F238E27FC236}">
                <a16:creationId xmlns:a16="http://schemas.microsoft.com/office/drawing/2014/main" id="{FDDE491C-6A48-42A1-B344-DCCEA206C1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0939" y="2095599"/>
            <a:ext cx="6096000" cy="3773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78569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521AB-D354-4704-B02E-08FDB97C5335}"/>
              </a:ext>
            </a:extLst>
          </p:cNvPr>
          <p:cNvSpPr>
            <a:spLocks noGrp="1"/>
          </p:cNvSpPr>
          <p:nvPr>
            <p:ph type="title"/>
          </p:nvPr>
        </p:nvSpPr>
        <p:spPr/>
        <p:txBody>
          <a:bodyPr/>
          <a:lstStyle/>
          <a:p>
            <a:r>
              <a:rPr lang="en-US" dirty="0"/>
              <a:t>UL 1784</a:t>
            </a:r>
          </a:p>
        </p:txBody>
      </p:sp>
      <p:sp>
        <p:nvSpPr>
          <p:cNvPr id="4" name="Content Placeholder 3">
            <a:extLst>
              <a:ext uri="{FF2B5EF4-FFF2-40B4-BE49-F238E27FC236}">
                <a16:creationId xmlns:a16="http://schemas.microsoft.com/office/drawing/2014/main" id="{81ABB159-2ED4-430F-AEC8-612DE9694AC5}"/>
              </a:ext>
            </a:extLst>
          </p:cNvPr>
          <p:cNvSpPr>
            <a:spLocks noGrp="1"/>
          </p:cNvSpPr>
          <p:nvPr>
            <p:ph sz="half" idx="2"/>
          </p:nvPr>
        </p:nvSpPr>
        <p:spPr>
          <a:xfrm>
            <a:off x="5452723" y="143244"/>
            <a:ext cx="6947095" cy="1594116"/>
          </a:xfrm>
        </p:spPr>
        <p:txBody>
          <a:bodyPr>
            <a:normAutofit fontScale="92500" lnSpcReduction="20000"/>
          </a:bodyPr>
          <a:lstStyle/>
          <a:p>
            <a:pPr marL="114300" indent="-342900">
              <a:buFont typeface="Arial" panose="020B0604020202020204" pitchFamily="34" charset="0"/>
              <a:buChar char="•"/>
            </a:pPr>
            <a:r>
              <a:rPr lang="en-US" sz="2000" dirty="0">
                <a:solidFill>
                  <a:schemeClr val="tx1"/>
                </a:solidFill>
                <a:latin typeface="+mn-lt"/>
                <a:cs typeface="+mn-cs"/>
              </a:rPr>
              <a:t>Standard for Air Leakage Tests of Door Assemblies</a:t>
            </a:r>
          </a:p>
          <a:p>
            <a:pPr marL="114300" indent="-342900">
              <a:buFont typeface="Arial" panose="020B0604020202020204" pitchFamily="34" charset="0"/>
              <a:buChar char="•"/>
            </a:pPr>
            <a:r>
              <a:rPr lang="en-US" sz="2000" dirty="0">
                <a:solidFill>
                  <a:schemeClr val="tx1"/>
                </a:solidFill>
                <a:latin typeface="+mn-lt"/>
                <a:cs typeface="+mn-cs"/>
              </a:rPr>
              <a:t>Without an artificial bottom seal</a:t>
            </a:r>
          </a:p>
          <a:p>
            <a:pPr marL="114300" indent="-342900">
              <a:buFont typeface="Arial" panose="020B0604020202020204" pitchFamily="34" charset="0"/>
              <a:buChar char="•"/>
            </a:pPr>
            <a:r>
              <a:rPr lang="en-US" sz="2000" dirty="0">
                <a:solidFill>
                  <a:schemeClr val="tx1"/>
                </a:solidFill>
              </a:rPr>
              <a:t>716.2.2.1.1 – Smoke and Draft Control</a:t>
            </a:r>
          </a:p>
          <a:p>
            <a:pPr marL="589788" lvl="2" indent="-342900">
              <a:buFont typeface="Arial" panose="020B0604020202020204" pitchFamily="34" charset="0"/>
              <a:buChar char="•"/>
            </a:pPr>
            <a:r>
              <a:rPr lang="en-US" sz="1700" dirty="0">
                <a:solidFill>
                  <a:schemeClr val="tx1"/>
                </a:solidFill>
                <a:latin typeface="+mn-lt"/>
                <a:cs typeface="+mn-cs"/>
              </a:rPr>
              <a:t>Air leakage rate of the door assembly</a:t>
            </a:r>
          </a:p>
          <a:p>
            <a:endParaRPr lang="en-US" dirty="0"/>
          </a:p>
        </p:txBody>
      </p:sp>
      <p:pic>
        <p:nvPicPr>
          <p:cNvPr id="5" name="Content Placeholder 4">
            <a:extLst>
              <a:ext uri="{FF2B5EF4-FFF2-40B4-BE49-F238E27FC236}">
                <a16:creationId xmlns:a16="http://schemas.microsoft.com/office/drawing/2014/main" id="{66BDB1FC-1258-4F16-87BF-B83D7B0C4236}"/>
              </a:ext>
            </a:extLst>
          </p:cNvPr>
          <p:cNvPicPr>
            <a:picLocks noGrp="1" noChangeAspect="1"/>
          </p:cNvPicPr>
          <p:nvPr>
            <p:ph sz="half" idx="1"/>
          </p:nvPr>
        </p:nvPicPr>
        <p:blipFill>
          <a:blip r:embed="rId3"/>
          <a:stretch>
            <a:fillRect/>
          </a:stretch>
        </p:blipFill>
        <p:spPr>
          <a:xfrm>
            <a:off x="6578387" y="2009761"/>
            <a:ext cx="4514850" cy="1038225"/>
          </a:xfrm>
          <a:prstGeom prst="rect">
            <a:avLst/>
          </a:prstGeom>
        </p:spPr>
      </p:pic>
      <p:pic>
        <p:nvPicPr>
          <p:cNvPr id="9" name="Picture 8" descr="A picture containing wall, indoor, floor, kitchen&#10;&#10;Description automatically generated">
            <a:extLst>
              <a:ext uri="{FF2B5EF4-FFF2-40B4-BE49-F238E27FC236}">
                <a16:creationId xmlns:a16="http://schemas.microsoft.com/office/drawing/2014/main" id="{28659871-53F8-4C5C-9279-0A426994FB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3477" y="2009761"/>
            <a:ext cx="4782580" cy="4349808"/>
          </a:xfrm>
          <a:prstGeom prst="rect">
            <a:avLst/>
          </a:prstGeom>
        </p:spPr>
      </p:pic>
      <p:pic>
        <p:nvPicPr>
          <p:cNvPr id="2050" name="Picture 1">
            <a:extLst>
              <a:ext uri="{FF2B5EF4-FFF2-40B4-BE49-F238E27FC236}">
                <a16:creationId xmlns:a16="http://schemas.microsoft.com/office/drawing/2014/main" id="{3459BB9C-6060-4AE3-B015-4C33C4A9BB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0868" y="3070765"/>
            <a:ext cx="5269888"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60720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6" descr="A screenshot of a computer&#10;&#10;Description automatically generated with medium confidence">
            <a:extLst>
              <a:ext uri="{FF2B5EF4-FFF2-40B4-BE49-F238E27FC236}">
                <a16:creationId xmlns:a16="http://schemas.microsoft.com/office/drawing/2014/main" id="{F4A6336C-B00E-4027-93EB-CEC1B37B6131}"/>
              </a:ext>
            </a:extLst>
          </p:cNvPr>
          <p:cNvPicPr>
            <a:picLocks noChangeAspect="1"/>
          </p:cNvPicPr>
          <p:nvPr/>
        </p:nvPicPr>
        <p:blipFill>
          <a:blip r:embed="rId3"/>
          <a:stretch>
            <a:fillRect/>
          </a:stretch>
        </p:blipFill>
        <p:spPr>
          <a:xfrm>
            <a:off x="1971367" y="0"/>
            <a:ext cx="8249280" cy="4578350"/>
          </a:xfrm>
          <a:prstGeom prst="rect">
            <a:avLst/>
          </a:prstGeom>
          <a:noFill/>
        </p:spPr>
      </p:pic>
      <p:sp>
        <p:nvSpPr>
          <p:cNvPr id="2" name="Title 1">
            <a:extLst>
              <a:ext uri="{FF2B5EF4-FFF2-40B4-BE49-F238E27FC236}">
                <a16:creationId xmlns:a16="http://schemas.microsoft.com/office/drawing/2014/main" id="{6ACF5C74-B4F8-495F-B076-BDFC647B2CC1}"/>
              </a:ext>
            </a:extLst>
          </p:cNvPr>
          <p:cNvSpPr>
            <a:spLocks noGrp="1"/>
          </p:cNvSpPr>
          <p:nvPr>
            <p:ph type="title"/>
          </p:nvPr>
        </p:nvSpPr>
        <p:spPr>
          <a:xfrm>
            <a:off x="1097279" y="4799362"/>
            <a:ext cx="10332721" cy="1080738"/>
          </a:xfrm>
        </p:spPr>
        <p:txBody>
          <a:bodyPr anchor="b">
            <a:normAutofit/>
          </a:bodyPr>
          <a:lstStyle/>
          <a:p>
            <a:r>
              <a:rPr lang="en-US" dirty="0"/>
              <a:t>BHMA 156.32</a:t>
            </a:r>
          </a:p>
        </p:txBody>
      </p:sp>
    </p:spTree>
    <p:extLst>
      <p:ext uri="{BB962C8B-B14F-4D97-AF65-F5344CB8AC3E}">
        <p14:creationId xmlns:p14="http://schemas.microsoft.com/office/powerpoint/2010/main" val="42861539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74F44-684C-4B92-AEC8-A7AF1079EB5C}"/>
              </a:ext>
            </a:extLst>
          </p:cNvPr>
          <p:cNvSpPr>
            <a:spLocks noGrp="1"/>
          </p:cNvSpPr>
          <p:nvPr>
            <p:ph type="title"/>
          </p:nvPr>
        </p:nvSpPr>
        <p:spPr>
          <a:xfrm>
            <a:off x="1097280" y="286603"/>
            <a:ext cx="10058400" cy="1450757"/>
          </a:xfrm>
        </p:spPr>
        <p:txBody>
          <a:bodyPr anchor="b">
            <a:normAutofit/>
          </a:bodyPr>
          <a:lstStyle/>
          <a:p>
            <a:r>
              <a:rPr lang="en-US" dirty="0"/>
              <a:t>UL EPD</a:t>
            </a:r>
          </a:p>
        </p:txBody>
      </p:sp>
      <p:sp>
        <p:nvSpPr>
          <p:cNvPr id="4" name="Content Placeholder 3">
            <a:extLst>
              <a:ext uri="{FF2B5EF4-FFF2-40B4-BE49-F238E27FC236}">
                <a16:creationId xmlns:a16="http://schemas.microsoft.com/office/drawing/2014/main" id="{9601595C-E9BC-49F2-BAE1-D8143733EF2C}"/>
              </a:ext>
            </a:extLst>
          </p:cNvPr>
          <p:cNvSpPr>
            <a:spLocks noGrp="1"/>
          </p:cNvSpPr>
          <p:nvPr>
            <p:ph sz="half" idx="1"/>
          </p:nvPr>
        </p:nvSpPr>
        <p:spPr>
          <a:xfrm>
            <a:off x="1097280" y="2120900"/>
            <a:ext cx="4639736" cy="3748193"/>
          </a:xfrm>
        </p:spPr>
        <p:txBody>
          <a:bodyPr>
            <a:normAutofit/>
          </a:bodyPr>
          <a:lstStyle/>
          <a:p>
            <a:pPr marL="114300" indent="-342900">
              <a:buFont typeface="Arial" panose="020B0604020202020204" pitchFamily="34" charset="0"/>
              <a:buChar char="•"/>
            </a:pPr>
            <a:r>
              <a:rPr lang="en-US" dirty="0"/>
              <a:t>Environmental Product Declaration</a:t>
            </a:r>
          </a:p>
          <a:p>
            <a:pPr marL="0" indent="-228600"/>
            <a:endParaRPr lang="en-US" dirty="0"/>
          </a:p>
          <a:p>
            <a:pPr marL="114300" indent="-342900">
              <a:buFont typeface="Arial" panose="020B0604020202020204" pitchFamily="34" charset="0"/>
              <a:buChar char="•"/>
            </a:pPr>
            <a:r>
              <a:rPr lang="en-US" dirty="0"/>
              <a:t>Documents how a product, throughout its lifecycle, affects the environment. </a:t>
            </a:r>
          </a:p>
          <a:p>
            <a:pPr marL="0" indent="-228600"/>
            <a:endParaRPr lang="en-US" dirty="0"/>
          </a:p>
          <a:p>
            <a:pPr marL="114300" indent="-342900">
              <a:buFont typeface="Arial" panose="020B0604020202020204" pitchFamily="34" charset="0"/>
              <a:buChar char="•"/>
            </a:pPr>
            <a:r>
              <a:rPr lang="en-US" dirty="0"/>
              <a:t>Transparency and clarity.</a:t>
            </a:r>
          </a:p>
          <a:p>
            <a:pPr marL="0" indent="-228600"/>
            <a:endParaRPr lang="en-US" dirty="0"/>
          </a:p>
          <a:p>
            <a:pPr marL="114300" indent="-342900">
              <a:buFont typeface="Arial" panose="020B0604020202020204" pitchFamily="34" charset="0"/>
              <a:buChar char="•"/>
            </a:pPr>
            <a:r>
              <a:rPr lang="en-US" dirty="0"/>
              <a:t>Informed purchasing decisions. </a:t>
            </a:r>
          </a:p>
          <a:p>
            <a:endParaRPr lang="en-US" dirty="0"/>
          </a:p>
        </p:txBody>
      </p:sp>
      <p:pic>
        <p:nvPicPr>
          <p:cNvPr id="5" name="Content Placeholder 6" descr="A picture containing graphical user interface&#10;&#10;Description automatically generated">
            <a:extLst>
              <a:ext uri="{FF2B5EF4-FFF2-40B4-BE49-F238E27FC236}">
                <a16:creationId xmlns:a16="http://schemas.microsoft.com/office/drawing/2014/main" id="{26CE551F-1FFA-41F6-85A1-23603E98550D}"/>
              </a:ext>
            </a:extLst>
          </p:cNvPr>
          <p:cNvPicPr>
            <a:picLocks noGrp="1" noChangeAspect="1"/>
          </p:cNvPicPr>
          <p:nvPr>
            <p:ph sz="half" idx="2"/>
          </p:nvPr>
        </p:nvPicPr>
        <p:blipFill rotWithShape="1">
          <a:blip r:embed="rId3">
            <a:extLst>
              <a:ext uri="{BEBA8EAE-BF5A-486C-A8C5-ECC9F3942E4B}">
                <a14:imgProps xmlns:a14="http://schemas.microsoft.com/office/drawing/2010/main">
                  <a14:imgLayer r:embed="rId4">
                    <a14:imgEffect>
                      <a14:backgroundRemoval t="0" b="99660" l="8487" r="98155">
                        <a14:foregroundMark x1="39114" y1="10204" x2="39114" y2="10204"/>
                        <a14:foregroundMark x1="29160" y1="19950" x2="38376" y2="33673"/>
                        <a14:foregroundMark x1="49808" y1="20093" x2="54982" y2="13946"/>
                        <a14:foregroundMark x1="46170" y1="24415" x2="48917" y2="21151"/>
                        <a14:foregroundMark x1="38376" y1="33673" x2="42864" y2="28341"/>
                        <a14:foregroundMark x1="19557" y1="75850" x2="19557" y2="75850"/>
                        <a14:foregroundMark x1="26568" y1="63265" x2="49815" y2="57143"/>
                        <a14:foregroundMark x1="49815" y1="57143" x2="31365" y2="33333"/>
                        <a14:foregroundMark x1="31365" y1="33333" x2="81919" y2="43197"/>
                        <a14:foregroundMark x1="81919" y1="43197" x2="62362" y2="53741"/>
                        <a14:foregroundMark x1="62362" y1="53741" x2="57934" y2="48980"/>
                        <a14:foregroundMark x1="74539" y1="27551" x2="80074" y2="59864"/>
                        <a14:foregroundMark x1="80074" y1="59864" x2="61255" y2="86395"/>
                        <a14:foregroundMark x1="61255" y1="86395" x2="31734" y2="82993"/>
                        <a14:foregroundMark x1="31734" y1="82993" x2="31734" y2="82653"/>
                        <a14:foregroundMark x1="3321" y1="10204" x2="10168" y2="6670"/>
                        <a14:foregroundMark x1="22057" y1="687" x2="74539" y2="2041"/>
                        <a14:foregroundMark x1="74539" y1="2041" x2="95203" y2="11905"/>
                        <a14:foregroundMark x1="95203" y1="11905" x2="98524" y2="32993"/>
                        <a14:foregroundMark x1="98524" y1="32993" x2="89299" y2="98639"/>
                        <a14:foregroundMark x1="89299" y1="98639" x2="14760" y2="97279"/>
                        <a14:foregroundMark x1="14760" y1="97279" x2="2952" y2="83673"/>
                        <a14:foregroundMark x1="2952" y1="83673" x2="9594" y2="7823"/>
                        <a14:foregroundMark x1="9594" y1="7823" x2="10712" y2="7050"/>
                        <a14:foregroundMark x1="21114" y1="14324" x2="24723" y2="46259"/>
                        <a14:foregroundMark x1="24723" y1="46259" x2="35793" y2="31973"/>
                        <a14:foregroundMark x1="35793" y1="31973" x2="29889" y2="42857"/>
                        <a14:foregroundMark x1="69004" y1="26531" x2="91144" y2="27211"/>
                        <a14:foregroundMark x1="91144" y1="27211" x2="96310" y2="47959"/>
                        <a14:foregroundMark x1="96310" y1="47959" x2="92251" y2="27211"/>
                        <a14:foregroundMark x1="92251" y1="27211" x2="80443" y2="53401"/>
                        <a14:foregroundMark x1="80443" y1="53401" x2="84871" y2="74150"/>
                        <a14:foregroundMark x1="84871" y1="74150" x2="90037" y2="53061"/>
                        <a14:foregroundMark x1="90037" y1="53061" x2="98155" y2="69048"/>
                        <a14:foregroundMark x1="98155" y1="69048" x2="85978" y2="41837"/>
                        <a14:foregroundMark x1="85978" y1="41837" x2="81181" y2="61565"/>
                        <a14:foregroundMark x1="81181" y1="61565" x2="60148" y2="46599"/>
                        <a14:foregroundMark x1="60148" y1="46599" x2="69373" y2="67347"/>
                        <a14:foregroundMark x1="69373" y1="67347" x2="65314" y2="35714"/>
                        <a14:foregroundMark x1="65314" y1="35714" x2="62731" y2="66327"/>
                        <a14:foregroundMark x1="97048" y1="90136" x2="78229" y2="99660"/>
                        <a14:foregroundMark x1="78229" y1="99660" x2="76384" y2="99660"/>
                        <a14:foregroundMark x1="11070" y1="4762" x2="19557" y2="0"/>
                        <a14:foregroundMark x1="23247" y1="4762" x2="42066" y2="32993"/>
                        <a14:foregroundMark x1="19926" y1="6122" x2="19557" y2="6463"/>
                        <a14:foregroundMark x1="46494" y1="11224" x2="54613" y2="35374"/>
                        <a14:foregroundMark x1="54613" y1="35374" x2="59410" y2="8844"/>
                        <a14:foregroundMark x1="57196" y1="8844" x2="59041" y2="24830"/>
                        <a14:foregroundMark x1="47601" y1="13265" x2="50185" y2="38776"/>
                        <a14:foregroundMark x1="53506" y1="38776" x2="48708" y2="56463"/>
                        <a14:foregroundMark x1="48708" y1="56463" x2="67528" y2="54082"/>
                        <a14:foregroundMark x1="67528" y1="54082" x2="67159" y2="58163"/>
                        <a14:foregroundMark x1="56458" y1="51020" x2="57196" y2="67347"/>
                        <a14:foregroundMark x1="25461" y1="68027" x2="24723" y2="57483"/>
                        <a14:foregroundMark x1="40590" y1="9524" x2="46863" y2="23810"/>
                        <a14:foregroundMark x1="18450" y1="59864" x2="18450" y2="59864"/>
                        <a14:foregroundMark x1="18450" y1="59864" x2="18450" y2="59864"/>
                        <a14:foregroundMark x1="16974" y1="59864" x2="16974" y2="59864"/>
                        <a14:foregroundMark x1="16974" y1="59864" x2="16974" y2="59864"/>
                        <a14:foregroundMark x1="16974" y1="59864" x2="16974" y2="59864"/>
                        <a14:backgroundMark x1="4797" y1="4082" x2="4797" y2="4082"/>
                        <a14:backgroundMark x1="5535" y1="2721" x2="5535" y2="2721"/>
                        <a14:backgroundMark x1="5535" y1="2721" x2="5904" y2="2381"/>
                        <a14:backgroundMark x1="6642" y1="2381" x2="6642" y2="2381"/>
                      </a14:backgroundRemoval>
                    </a14:imgEffect>
                  </a14:imgLayer>
                </a14:imgProps>
              </a:ext>
            </a:extLst>
          </a:blip>
          <a:stretch/>
        </p:blipFill>
        <p:spPr>
          <a:xfrm>
            <a:off x="7108328" y="2120900"/>
            <a:ext cx="3454967" cy="3748194"/>
          </a:xfrm>
          <a:prstGeom prst="rect">
            <a:avLst/>
          </a:prstGeom>
          <a:noFill/>
        </p:spPr>
      </p:pic>
    </p:spTree>
    <p:extLst>
      <p:ext uri="{BB962C8B-B14F-4D97-AF65-F5344CB8AC3E}">
        <p14:creationId xmlns:p14="http://schemas.microsoft.com/office/powerpoint/2010/main" val="11671287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F6BC9-74D6-4C17-A762-27DD9C6B87F7}"/>
              </a:ext>
            </a:extLst>
          </p:cNvPr>
          <p:cNvSpPr>
            <a:spLocks noGrp="1"/>
          </p:cNvSpPr>
          <p:nvPr>
            <p:ph type="title"/>
          </p:nvPr>
        </p:nvSpPr>
        <p:spPr/>
        <p:txBody>
          <a:bodyPr/>
          <a:lstStyle/>
          <a:p>
            <a:r>
              <a:rPr lang="en-US" dirty="0"/>
              <a:t>HPD</a:t>
            </a:r>
          </a:p>
        </p:txBody>
      </p:sp>
      <p:pic>
        <p:nvPicPr>
          <p:cNvPr id="5" name="Content Placeholder 9">
            <a:extLst>
              <a:ext uri="{FF2B5EF4-FFF2-40B4-BE49-F238E27FC236}">
                <a16:creationId xmlns:a16="http://schemas.microsoft.com/office/drawing/2014/main" id="{BD700C49-1B45-48EB-8B98-F55C4FFF424F}"/>
              </a:ext>
            </a:extLst>
          </p:cNvPr>
          <p:cNvPicPr>
            <a:picLocks noGrp="1" noChangeAspect="1"/>
          </p:cNvPicPr>
          <p:nvPr>
            <p:ph sz="half" idx="1"/>
          </p:nvPr>
        </p:nvPicPr>
        <p:blipFill>
          <a:blip r:embed="rId3"/>
          <a:stretch>
            <a:fillRect/>
          </a:stretch>
        </p:blipFill>
        <p:spPr>
          <a:xfrm>
            <a:off x="1775928" y="3176833"/>
            <a:ext cx="8783637" cy="2710792"/>
          </a:xfrm>
        </p:spPr>
      </p:pic>
      <p:pic>
        <p:nvPicPr>
          <p:cNvPr id="6" name="Content Placeholder 5">
            <a:extLst>
              <a:ext uri="{FF2B5EF4-FFF2-40B4-BE49-F238E27FC236}">
                <a16:creationId xmlns:a16="http://schemas.microsoft.com/office/drawing/2014/main" id="{966BB9D7-C474-4C4F-8735-C2476A19FBD1}"/>
              </a:ext>
            </a:extLst>
          </p:cNvPr>
          <p:cNvPicPr>
            <a:picLocks noGrp="1" noChangeAspect="1"/>
          </p:cNvPicPr>
          <p:nvPr>
            <p:ph sz="half" idx="2"/>
          </p:nvPr>
        </p:nvPicPr>
        <p:blipFill>
          <a:blip r:embed="rId4"/>
          <a:stretch>
            <a:fillRect/>
          </a:stretch>
        </p:blipFill>
        <p:spPr>
          <a:xfrm>
            <a:off x="2011362" y="2229227"/>
            <a:ext cx="8548203" cy="513973"/>
          </a:xfrm>
          <a:prstGeom prst="rect">
            <a:avLst/>
          </a:prstGeom>
        </p:spPr>
      </p:pic>
      <p:sp>
        <p:nvSpPr>
          <p:cNvPr id="7" name="Rectangle 6">
            <a:extLst>
              <a:ext uri="{FF2B5EF4-FFF2-40B4-BE49-F238E27FC236}">
                <a16:creationId xmlns:a16="http://schemas.microsoft.com/office/drawing/2014/main" id="{F0A2BF18-4917-410C-B96F-232517880F49}"/>
              </a:ext>
            </a:extLst>
          </p:cNvPr>
          <p:cNvSpPr/>
          <p:nvPr/>
        </p:nvSpPr>
        <p:spPr>
          <a:xfrm>
            <a:off x="2286000" y="2486213"/>
            <a:ext cx="1676400" cy="2569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96884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49676-F8C3-4B09-8FB8-72775496ECDE}"/>
              </a:ext>
            </a:extLst>
          </p:cNvPr>
          <p:cNvSpPr>
            <a:spLocks noGrp="1"/>
          </p:cNvSpPr>
          <p:nvPr>
            <p:ph type="title"/>
          </p:nvPr>
        </p:nvSpPr>
        <p:spPr>
          <a:xfrm>
            <a:off x="1097280" y="472023"/>
            <a:ext cx="10058400" cy="1450757"/>
          </a:xfrm>
        </p:spPr>
        <p:txBody>
          <a:bodyPr>
            <a:noAutofit/>
          </a:bodyPr>
          <a:lstStyle/>
          <a:p>
            <a:r>
              <a:rPr lang="en-CA" sz="3200" dirty="0"/>
              <a:t>Integrated Fire and Smoke Door Systems:</a:t>
            </a:r>
            <a:br>
              <a:rPr lang="en-CA" sz="3200" dirty="0"/>
            </a:br>
            <a:r>
              <a:rPr lang="en-CA" sz="3200" dirty="0"/>
              <a:t>Specifying Your Own Safety Net</a:t>
            </a:r>
            <a:endParaRPr lang="en-US" sz="3200" b="1" dirty="0"/>
          </a:p>
        </p:txBody>
      </p:sp>
      <p:sp>
        <p:nvSpPr>
          <p:cNvPr id="3" name="Content Placeholder 2">
            <a:extLst>
              <a:ext uri="{FF2B5EF4-FFF2-40B4-BE49-F238E27FC236}">
                <a16:creationId xmlns:a16="http://schemas.microsoft.com/office/drawing/2014/main" id="{E40542F7-6C8C-4B88-9D1B-8A8494612E89}"/>
              </a:ext>
            </a:extLst>
          </p:cNvPr>
          <p:cNvSpPr>
            <a:spLocks noGrp="1"/>
          </p:cNvSpPr>
          <p:nvPr>
            <p:ph idx="1"/>
          </p:nvPr>
        </p:nvSpPr>
        <p:spPr>
          <a:xfrm>
            <a:off x="1097280" y="1981131"/>
            <a:ext cx="10058400" cy="3189391"/>
          </a:xfrm>
        </p:spPr>
        <p:txBody>
          <a:bodyPr>
            <a:normAutofit fontScale="70000" lnSpcReduction="20000"/>
          </a:bodyPr>
          <a:lstStyle/>
          <a:p>
            <a:r>
              <a:rPr lang="en-US" sz="2000" dirty="0">
                <a:solidFill>
                  <a:srgbClr val="1C1C1C"/>
                </a:solidFill>
                <a:latin typeface="+mj-lt"/>
                <a:cs typeface="Arial" pitchFamily="34" charset="0"/>
              </a:rPr>
              <a:t>Total Door® is a Registered Provider with The American Institute of Architects Continuing Education Systems (AIA/CES). Credit(s) earned on completion of this program will be reported to AIA/CES for AIA members. Certificates of Completion for both AIA members and non-AIA members are available upon request.</a:t>
            </a:r>
            <a:br>
              <a:rPr lang="en-US" sz="2000" dirty="0">
                <a:solidFill>
                  <a:srgbClr val="1C1C1C"/>
                </a:solidFill>
                <a:latin typeface="+mj-lt"/>
                <a:cs typeface="Arial" pitchFamily="34" charset="0"/>
              </a:rPr>
            </a:br>
            <a:br>
              <a:rPr lang="en-US" sz="2000" dirty="0">
                <a:solidFill>
                  <a:srgbClr val="1C1C1C"/>
                </a:solidFill>
                <a:latin typeface="+mj-lt"/>
                <a:cs typeface="Arial" pitchFamily="34" charset="0"/>
              </a:rPr>
            </a:br>
            <a:r>
              <a:rPr lang="en-US" sz="2000" dirty="0">
                <a:solidFill>
                  <a:srgbClr val="1C1C1C"/>
                </a:solidFill>
                <a:latin typeface="+mj-lt"/>
                <a:cs typeface="Arial" pitchFamily="34" charset="0"/>
              </a:rPr>
              <a:t>This program is registered with AIA/CES for continuing professional education. As such, it does not include content that may be deemed or construed to be an approval or endorsement by the AIA of any material of construction or any method or manner of handling, using, distributing, or dealing in any material or product.  </a:t>
            </a:r>
          </a:p>
          <a:p>
            <a:r>
              <a:rPr lang="en-US" sz="2000" dirty="0">
                <a:solidFill>
                  <a:srgbClr val="1C1C1C"/>
                </a:solidFill>
                <a:latin typeface="+mj-lt"/>
                <a:cs typeface="Arial" pitchFamily="34" charset="0"/>
              </a:rPr>
              <a:t>Questions related to specific materials, methods, and services will be addressed at the conclusion of this presentation.</a:t>
            </a:r>
          </a:p>
          <a:p>
            <a:r>
              <a:rPr lang="en-US" sz="2000" dirty="0">
                <a:solidFill>
                  <a:srgbClr val="1C1C1C"/>
                </a:solidFill>
                <a:latin typeface="+mj-lt"/>
                <a:cs typeface="Arial" pitchFamily="34" charset="0"/>
              </a:rPr>
              <a:t>This presentation is protected by US and International Copyright laws. Reproduction, distribution, display and use of the presentation without written permission of the speaker is prohibited.</a:t>
            </a:r>
          </a:p>
          <a:p>
            <a:endParaRPr lang="en-US" dirty="0"/>
          </a:p>
        </p:txBody>
      </p:sp>
      <p:pic>
        <p:nvPicPr>
          <p:cNvPr id="4" name="Picture 3">
            <a:extLst>
              <a:ext uri="{FF2B5EF4-FFF2-40B4-BE49-F238E27FC236}">
                <a16:creationId xmlns:a16="http://schemas.microsoft.com/office/drawing/2014/main" id="{C33DE24C-A7BA-4BB7-9B0C-056027DEA3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841" y="65434"/>
            <a:ext cx="4024584" cy="758952"/>
          </a:xfrm>
          <a:prstGeom prst="rect">
            <a:avLst/>
          </a:prstGeom>
        </p:spPr>
      </p:pic>
      <p:pic>
        <p:nvPicPr>
          <p:cNvPr id="5" name="Picture 2" descr="Z:\3 - Associations\AIA\2012\2012 Logos\AIA Black Logo.jpg">
            <a:extLst>
              <a:ext uri="{FF2B5EF4-FFF2-40B4-BE49-F238E27FC236}">
                <a16:creationId xmlns:a16="http://schemas.microsoft.com/office/drawing/2014/main" id="{715ECA2D-4032-46CA-A6F2-5E9DA92B5A1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18801" y="-1"/>
            <a:ext cx="1473200" cy="1384583"/>
          </a:xfrm>
          <a:prstGeom prst="rect">
            <a:avLst/>
          </a:prstGeom>
          <a:noFill/>
          <a:extLst>
            <a:ext uri="{909E8E84-426E-40DD-AFC4-6F175D3DCCD1}">
              <a14:hiddenFill xmlns:a14="http://schemas.microsoft.com/office/drawing/2010/main">
                <a:solidFill>
                  <a:srgbClr val="FFFFFF"/>
                </a:solidFill>
              </a14:hiddenFill>
            </a:ext>
          </a:extLst>
        </p:spPr>
      </p:pic>
      <p:sp>
        <p:nvSpPr>
          <p:cNvPr id="6" name="Subtitle 2">
            <a:extLst>
              <a:ext uri="{FF2B5EF4-FFF2-40B4-BE49-F238E27FC236}">
                <a16:creationId xmlns:a16="http://schemas.microsoft.com/office/drawing/2014/main" id="{E7EF128C-D47C-4042-8215-B68CCC502F62}"/>
              </a:ext>
            </a:extLst>
          </p:cNvPr>
          <p:cNvSpPr txBox="1">
            <a:spLocks/>
          </p:cNvSpPr>
          <p:nvPr/>
        </p:nvSpPr>
        <p:spPr>
          <a:xfrm>
            <a:off x="2102133" y="4495113"/>
            <a:ext cx="2303612" cy="571500"/>
          </a:xfrm>
          <a:prstGeom prst="rect">
            <a:avLst/>
          </a:prstGeom>
        </p:spPr>
        <p:txBody>
          <a:bodyPr vert="horz" lIns="0" tIns="45720" rIns="0" bIns="45720" rtlCol="0">
            <a:no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CA" sz="1800" dirty="0">
                <a:latin typeface="+mj-lt"/>
              </a:rPr>
              <a:t>Total Door Systems® </a:t>
            </a:r>
          </a:p>
          <a:p>
            <a:pPr marL="0" indent="0">
              <a:buNone/>
            </a:pPr>
            <a:r>
              <a:rPr lang="en-CA" sz="1800" dirty="0">
                <a:latin typeface="+mj-lt"/>
              </a:rPr>
              <a:t>6145 Delfield Dr.</a:t>
            </a:r>
          </a:p>
          <a:p>
            <a:pPr marL="0" indent="0">
              <a:buNone/>
            </a:pPr>
            <a:r>
              <a:rPr lang="en-CA" sz="1800" dirty="0">
                <a:latin typeface="+mj-lt"/>
              </a:rPr>
              <a:t>Waterford, MI 48329</a:t>
            </a:r>
            <a:endParaRPr lang="en-US" sz="1800" dirty="0">
              <a:latin typeface="+mj-lt"/>
            </a:endParaRPr>
          </a:p>
        </p:txBody>
      </p:sp>
      <p:sp>
        <p:nvSpPr>
          <p:cNvPr id="9" name="Subtitle 2">
            <a:extLst>
              <a:ext uri="{FF2B5EF4-FFF2-40B4-BE49-F238E27FC236}">
                <a16:creationId xmlns:a16="http://schemas.microsoft.com/office/drawing/2014/main" id="{7909B45B-295E-469A-85AC-EC363FA5810A}"/>
              </a:ext>
            </a:extLst>
          </p:cNvPr>
          <p:cNvSpPr txBox="1">
            <a:spLocks/>
          </p:cNvSpPr>
          <p:nvPr/>
        </p:nvSpPr>
        <p:spPr>
          <a:xfrm>
            <a:off x="4844985" y="5170522"/>
            <a:ext cx="3268749" cy="1143000"/>
          </a:xfrm>
          <a:prstGeom prst="rect">
            <a:avLst/>
          </a:prstGeom>
        </p:spPr>
        <p:txBody>
          <a:bodyPr vert="horz" lIns="0" tIns="45720" rIns="0" bIns="45720" rtlCol="0">
            <a:no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1800" dirty="0">
                <a:latin typeface="+mj-lt"/>
              </a:rPr>
              <a:t>Course Number: IFDS - 01</a:t>
            </a:r>
          </a:p>
          <a:p>
            <a:pPr marL="0" indent="0">
              <a:buNone/>
            </a:pPr>
            <a:r>
              <a:rPr lang="en-US" sz="1800" dirty="0">
                <a:latin typeface="+mj-lt"/>
              </a:rPr>
              <a:t>Learning Units: </a:t>
            </a:r>
            <a:r>
              <a:rPr lang="en-US" sz="1800" dirty="0">
                <a:solidFill>
                  <a:srgbClr val="FF3300"/>
                </a:solidFill>
                <a:latin typeface="+mj-lt"/>
              </a:rPr>
              <a:t>1.0 LU/HSW Hour</a:t>
            </a:r>
            <a:endParaRPr lang="en-CA" sz="1800" dirty="0">
              <a:latin typeface="+mj-lt"/>
            </a:endParaRPr>
          </a:p>
        </p:txBody>
      </p:sp>
    </p:spTree>
    <p:extLst>
      <p:ext uri="{BB962C8B-B14F-4D97-AF65-F5344CB8AC3E}">
        <p14:creationId xmlns:p14="http://schemas.microsoft.com/office/powerpoint/2010/main" val="1418072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C2A9D-DAF6-4A73-8896-39D5F17403BE}"/>
              </a:ext>
            </a:extLst>
          </p:cNvPr>
          <p:cNvSpPr>
            <a:spLocks noGrp="1"/>
          </p:cNvSpPr>
          <p:nvPr>
            <p:ph type="title"/>
          </p:nvPr>
        </p:nvSpPr>
        <p:spPr>
          <a:xfrm>
            <a:off x="643466" y="786383"/>
            <a:ext cx="3517567" cy="2093975"/>
          </a:xfrm>
        </p:spPr>
        <p:txBody>
          <a:bodyPr anchor="b">
            <a:normAutofit/>
          </a:bodyPr>
          <a:lstStyle/>
          <a:p>
            <a:r>
              <a:rPr lang="en-US" dirty="0"/>
              <a:t>Red List Items</a:t>
            </a:r>
          </a:p>
        </p:txBody>
      </p:sp>
      <p:pic>
        <p:nvPicPr>
          <p:cNvPr id="5" name="Content Placeholder 4" descr="Graphical user interface, text, application&#10;&#10;Description automatically generated">
            <a:extLst>
              <a:ext uri="{FF2B5EF4-FFF2-40B4-BE49-F238E27FC236}">
                <a16:creationId xmlns:a16="http://schemas.microsoft.com/office/drawing/2014/main" id="{22358540-DB6D-458B-B5E7-760302B38446}"/>
              </a:ext>
            </a:extLst>
          </p:cNvPr>
          <p:cNvPicPr>
            <a:picLocks noGrp="1" noChangeAspect="1"/>
          </p:cNvPicPr>
          <p:nvPr>
            <p:ph idx="1"/>
          </p:nvPr>
        </p:nvPicPr>
        <p:blipFill>
          <a:blip r:embed="rId3"/>
          <a:stretch>
            <a:fillRect/>
          </a:stretch>
        </p:blipFill>
        <p:spPr>
          <a:xfrm>
            <a:off x="5458984" y="1103661"/>
            <a:ext cx="5928344" cy="4713033"/>
          </a:xfrm>
          <a:prstGeom prst="rect">
            <a:avLst/>
          </a:prstGeom>
          <a:noFill/>
        </p:spPr>
      </p:pic>
      <p:sp>
        <p:nvSpPr>
          <p:cNvPr id="4" name="Content Placeholder 3">
            <a:extLst>
              <a:ext uri="{FF2B5EF4-FFF2-40B4-BE49-F238E27FC236}">
                <a16:creationId xmlns:a16="http://schemas.microsoft.com/office/drawing/2014/main" id="{521D48DE-45F1-4318-B05B-D2A93CE52FDF}"/>
              </a:ext>
            </a:extLst>
          </p:cNvPr>
          <p:cNvSpPr>
            <a:spLocks noGrp="1"/>
          </p:cNvSpPr>
          <p:nvPr>
            <p:ph type="body" sz="half" idx="2"/>
          </p:nvPr>
        </p:nvSpPr>
        <p:spPr>
          <a:xfrm>
            <a:off x="643465" y="3043050"/>
            <a:ext cx="3517567" cy="3064505"/>
          </a:xfrm>
        </p:spPr>
        <p:txBody>
          <a:bodyPr>
            <a:normAutofit/>
          </a:bodyPr>
          <a:lstStyle/>
          <a:p>
            <a:pPr>
              <a:buFont typeface="Arial" panose="020B0604020202020204" pitchFamily="34" charset="0"/>
              <a:buChar char="•"/>
            </a:pPr>
            <a:r>
              <a:rPr lang="en-US" dirty="0"/>
              <a:t> Version 3.1 of the Living Building Challenge Red List</a:t>
            </a:r>
          </a:p>
          <a:p>
            <a:pPr>
              <a:buFont typeface="Arial" panose="020B0604020202020204" pitchFamily="34" charset="0"/>
              <a:buChar char="•"/>
            </a:pPr>
            <a:r>
              <a:rPr lang="en-US" dirty="0"/>
              <a:t> 816 items</a:t>
            </a:r>
          </a:p>
          <a:p>
            <a:endParaRPr lang="en-US" dirty="0"/>
          </a:p>
        </p:txBody>
      </p:sp>
    </p:spTree>
    <p:extLst>
      <p:ext uri="{BB962C8B-B14F-4D97-AF65-F5344CB8AC3E}">
        <p14:creationId xmlns:p14="http://schemas.microsoft.com/office/powerpoint/2010/main" val="5239540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1AA25-6C08-44ED-A897-FBBC952F33B6}"/>
              </a:ext>
            </a:extLst>
          </p:cNvPr>
          <p:cNvSpPr>
            <a:spLocks noGrp="1"/>
          </p:cNvSpPr>
          <p:nvPr>
            <p:ph type="title"/>
          </p:nvPr>
        </p:nvSpPr>
        <p:spPr/>
        <p:txBody>
          <a:bodyPr/>
          <a:lstStyle/>
          <a:p>
            <a:r>
              <a:rPr lang="en-US" dirty="0"/>
              <a:t>Paper and More Paper</a:t>
            </a:r>
          </a:p>
        </p:txBody>
      </p:sp>
      <p:pic>
        <p:nvPicPr>
          <p:cNvPr id="5" name="Picture 2" descr="See the source image">
            <a:extLst>
              <a:ext uri="{FF2B5EF4-FFF2-40B4-BE49-F238E27FC236}">
                <a16:creationId xmlns:a16="http://schemas.microsoft.com/office/drawing/2014/main" id="{3496ECA1-C8A9-4F96-A93E-67A7368E01D1}"/>
              </a:ext>
            </a:extLst>
          </p:cNvPr>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1311896" y="2329259"/>
            <a:ext cx="4784104" cy="35845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See the source image">
            <a:extLst>
              <a:ext uri="{FF2B5EF4-FFF2-40B4-BE49-F238E27FC236}">
                <a16:creationId xmlns:a16="http://schemas.microsoft.com/office/drawing/2014/main" id="{12C3657E-33D5-455D-A8E4-17AF4BF7A6A1}"/>
              </a:ext>
            </a:extLst>
          </p:cNvPr>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bwMode="auto">
          <a:xfrm>
            <a:off x="6994524" y="2104449"/>
            <a:ext cx="4034155" cy="4034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48166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5AD5E-4832-4E08-9D22-6615E2B95D4B}"/>
              </a:ext>
            </a:extLst>
          </p:cNvPr>
          <p:cNvSpPr>
            <a:spLocks noGrp="1"/>
          </p:cNvSpPr>
          <p:nvPr>
            <p:ph type="title"/>
          </p:nvPr>
        </p:nvSpPr>
        <p:spPr/>
        <p:txBody>
          <a:bodyPr/>
          <a:lstStyle/>
          <a:p>
            <a:r>
              <a:rPr lang="en-US" dirty="0"/>
              <a:t>Smoke and Draft Control</a:t>
            </a:r>
          </a:p>
        </p:txBody>
      </p:sp>
      <p:sp>
        <p:nvSpPr>
          <p:cNvPr id="3" name="Content Placeholder 2">
            <a:extLst>
              <a:ext uri="{FF2B5EF4-FFF2-40B4-BE49-F238E27FC236}">
                <a16:creationId xmlns:a16="http://schemas.microsoft.com/office/drawing/2014/main" id="{69885DB3-FB6A-4BE9-9754-92AB5237788E}"/>
              </a:ext>
            </a:extLst>
          </p:cNvPr>
          <p:cNvSpPr>
            <a:spLocks noGrp="1"/>
          </p:cNvSpPr>
          <p:nvPr>
            <p:ph sz="half" idx="1"/>
          </p:nvPr>
        </p:nvSpPr>
        <p:spPr/>
        <p:txBody>
          <a:bodyPr>
            <a:normAutofit fontScale="85000" lnSpcReduction="20000"/>
          </a:bodyPr>
          <a:lstStyle/>
          <a:p>
            <a:r>
              <a:rPr lang="en-US" dirty="0"/>
              <a:t>Section 716 Opening Protectives</a:t>
            </a:r>
          </a:p>
          <a:p>
            <a:pPr>
              <a:buFont typeface="Arial" panose="020B0604020202020204" pitchFamily="34" charset="0"/>
              <a:buChar char="•"/>
            </a:pPr>
            <a:r>
              <a:rPr lang="en-US" dirty="0"/>
              <a:t> 716.2.1.4 Smoke and Draft Control</a:t>
            </a:r>
          </a:p>
          <a:p>
            <a:pPr marL="0" indent="0">
              <a:buNone/>
            </a:pPr>
            <a:r>
              <a:rPr lang="en-US" dirty="0"/>
              <a:t>“Fire door assemblies that serve as smoke and draft control door assemblies shall be tested in accordance with UL 1784.”</a:t>
            </a:r>
          </a:p>
          <a:p>
            <a:pPr>
              <a:buFont typeface="Arial" panose="020B0604020202020204" pitchFamily="34" charset="0"/>
              <a:buChar char="•"/>
            </a:pPr>
            <a:r>
              <a:rPr lang="en-US" dirty="0"/>
              <a:t> 716.2.9.1 Fire Door Labeling Requirements </a:t>
            </a:r>
          </a:p>
          <a:p>
            <a:pPr marL="0" indent="0">
              <a:buNone/>
            </a:pPr>
            <a:r>
              <a:rPr lang="en-US" dirty="0"/>
              <a:t>“Fire doors shall be labeled showing the name of the manufacturer or other identification readily traceable back to the manufacturer, the name or trademark of the third-party inspection agency, the fire protection rating, and […] the maximum transmitted temperature end point” if necessary.</a:t>
            </a:r>
          </a:p>
          <a:p>
            <a:endParaRPr lang="en-US" dirty="0"/>
          </a:p>
        </p:txBody>
      </p:sp>
      <p:pic>
        <p:nvPicPr>
          <p:cNvPr id="373" name="Content Placeholder 372" descr="A picture containing indoor, wall, building, window&#10;&#10;Description automatically generated">
            <a:extLst>
              <a:ext uri="{FF2B5EF4-FFF2-40B4-BE49-F238E27FC236}">
                <a16:creationId xmlns:a16="http://schemas.microsoft.com/office/drawing/2014/main" id="{1C6B7B2C-C849-4DFF-8547-30F282887ED7}"/>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211888" y="2244702"/>
            <a:ext cx="5536767" cy="3692670"/>
          </a:xfrm>
          <a:prstGeom prst="rect">
            <a:avLst/>
          </a:prstGeom>
        </p:spPr>
      </p:pic>
    </p:spTree>
    <p:extLst>
      <p:ext uri="{BB962C8B-B14F-4D97-AF65-F5344CB8AC3E}">
        <p14:creationId xmlns:p14="http://schemas.microsoft.com/office/powerpoint/2010/main" val="25809474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
            <a:extLst>
              <a:ext uri="{FF2B5EF4-FFF2-40B4-BE49-F238E27FC236}">
                <a16:creationId xmlns:a16="http://schemas.microsoft.com/office/drawing/2014/main" id="{511DDE86-53CE-4ADF-85F4-A444F38BC9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5944" y="3768436"/>
            <a:ext cx="4226435" cy="1641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BF69FC3-60A2-497C-95F6-4DA6F068A007}"/>
              </a:ext>
            </a:extLst>
          </p:cNvPr>
          <p:cNvSpPr>
            <a:spLocks noGrp="1"/>
          </p:cNvSpPr>
          <p:nvPr>
            <p:ph type="title"/>
          </p:nvPr>
        </p:nvSpPr>
        <p:spPr>
          <a:xfrm>
            <a:off x="1097280" y="286603"/>
            <a:ext cx="10058400" cy="1450757"/>
          </a:xfrm>
        </p:spPr>
        <p:txBody>
          <a:bodyPr anchor="b">
            <a:normAutofit/>
          </a:bodyPr>
          <a:lstStyle/>
          <a:p>
            <a:r>
              <a:rPr lang="en-US" dirty="0"/>
              <a:t>Door Labeling</a:t>
            </a:r>
          </a:p>
        </p:txBody>
      </p:sp>
      <p:sp>
        <p:nvSpPr>
          <p:cNvPr id="9" name="Text Placeholder 2">
            <a:extLst>
              <a:ext uri="{FF2B5EF4-FFF2-40B4-BE49-F238E27FC236}">
                <a16:creationId xmlns:a16="http://schemas.microsoft.com/office/drawing/2014/main" id="{860B7B25-D7D6-42DC-A157-A8E616F10694}"/>
              </a:ext>
            </a:extLst>
          </p:cNvPr>
          <p:cNvSpPr>
            <a:spLocks noGrp="1"/>
          </p:cNvSpPr>
          <p:nvPr>
            <p:ph type="body" idx="1"/>
          </p:nvPr>
        </p:nvSpPr>
        <p:spPr>
          <a:xfrm>
            <a:off x="1097280" y="1902456"/>
            <a:ext cx="4639736" cy="736282"/>
          </a:xfrm>
        </p:spPr>
        <p:txBody>
          <a:bodyPr/>
          <a:lstStyle/>
          <a:p>
            <a:r>
              <a:rPr lang="en-US" dirty="0"/>
              <a:t>Fire labels</a:t>
            </a:r>
          </a:p>
        </p:txBody>
      </p:sp>
      <p:sp>
        <p:nvSpPr>
          <p:cNvPr id="3" name="Content Placeholder 2">
            <a:extLst>
              <a:ext uri="{FF2B5EF4-FFF2-40B4-BE49-F238E27FC236}">
                <a16:creationId xmlns:a16="http://schemas.microsoft.com/office/drawing/2014/main" id="{7073CE28-B70F-44EC-B92A-11247F8E1CB0}"/>
              </a:ext>
            </a:extLst>
          </p:cNvPr>
          <p:cNvSpPr>
            <a:spLocks noGrp="1"/>
          </p:cNvSpPr>
          <p:nvPr>
            <p:ph sz="half" idx="2"/>
          </p:nvPr>
        </p:nvSpPr>
        <p:spPr>
          <a:xfrm>
            <a:off x="1097280" y="2567850"/>
            <a:ext cx="4998720" cy="3302826"/>
          </a:xfrm>
        </p:spPr>
        <p:txBody>
          <a:bodyPr>
            <a:noAutofit/>
          </a:bodyPr>
          <a:lstStyle/>
          <a:p>
            <a:pPr>
              <a:lnSpc>
                <a:spcPct val="100000"/>
              </a:lnSpc>
              <a:buFont typeface="Arial" panose="020B0604020202020204" pitchFamily="34" charset="0"/>
              <a:buChar char="•"/>
            </a:pPr>
            <a:r>
              <a:rPr lang="en-US" dirty="0"/>
              <a:t> Fire tested doors labeled with the appropriate test results (IBC 2012 &amp; 2015 716.5.7)</a:t>
            </a:r>
          </a:p>
          <a:p>
            <a:pPr>
              <a:lnSpc>
                <a:spcPct val="100000"/>
              </a:lnSpc>
              <a:buFont typeface="Arial" panose="020B0604020202020204" pitchFamily="34" charset="0"/>
              <a:buChar char="•"/>
            </a:pPr>
            <a:r>
              <a:rPr lang="en-US" dirty="0"/>
              <a:t> Show name of manufacturer</a:t>
            </a:r>
          </a:p>
          <a:p>
            <a:pPr>
              <a:lnSpc>
                <a:spcPct val="100000"/>
              </a:lnSpc>
              <a:buFont typeface="Arial" panose="020B0604020202020204" pitchFamily="34" charset="0"/>
              <a:buChar char="•"/>
            </a:pPr>
            <a:r>
              <a:rPr lang="en-US" dirty="0"/>
              <a:t> Name of trademark of third-party inspection agency</a:t>
            </a:r>
          </a:p>
          <a:p>
            <a:pPr>
              <a:lnSpc>
                <a:spcPct val="100000"/>
              </a:lnSpc>
              <a:buFont typeface="Arial" panose="020B0604020202020204" pitchFamily="34" charset="0"/>
              <a:buChar char="•"/>
            </a:pPr>
            <a:r>
              <a:rPr lang="en-US" dirty="0"/>
              <a:t> The fire protection rating and, where required, the maximum transmitted temperature end point. (IBC 2012 &amp; 2015 716.5.1)</a:t>
            </a:r>
          </a:p>
        </p:txBody>
      </p:sp>
      <p:sp>
        <p:nvSpPr>
          <p:cNvPr id="11" name="Text Placeholder 4">
            <a:extLst>
              <a:ext uri="{FF2B5EF4-FFF2-40B4-BE49-F238E27FC236}">
                <a16:creationId xmlns:a16="http://schemas.microsoft.com/office/drawing/2014/main" id="{25FCFCBB-17D2-4EF3-8E15-CB8F1E5A8E9A}"/>
              </a:ext>
            </a:extLst>
          </p:cNvPr>
          <p:cNvSpPr>
            <a:spLocks noGrp="1"/>
          </p:cNvSpPr>
          <p:nvPr>
            <p:ph type="body" sz="quarter" idx="3"/>
          </p:nvPr>
        </p:nvSpPr>
        <p:spPr>
          <a:xfrm>
            <a:off x="6515944" y="1902456"/>
            <a:ext cx="4639736" cy="736282"/>
          </a:xfrm>
        </p:spPr>
        <p:txBody>
          <a:bodyPr/>
          <a:lstStyle/>
          <a:p>
            <a:r>
              <a:rPr lang="en-US" dirty="0"/>
              <a:t>BHMA performance label</a:t>
            </a:r>
          </a:p>
        </p:txBody>
      </p:sp>
      <p:sp>
        <p:nvSpPr>
          <p:cNvPr id="4" name="Content Placeholder 3">
            <a:extLst>
              <a:ext uri="{FF2B5EF4-FFF2-40B4-BE49-F238E27FC236}">
                <a16:creationId xmlns:a16="http://schemas.microsoft.com/office/drawing/2014/main" id="{78C7666C-B4BE-4CE6-81BC-08E5FF6A141F}"/>
              </a:ext>
            </a:extLst>
          </p:cNvPr>
          <p:cNvSpPr>
            <a:spLocks noGrp="1"/>
          </p:cNvSpPr>
          <p:nvPr>
            <p:ph sz="quarter" idx="4"/>
          </p:nvPr>
        </p:nvSpPr>
        <p:spPr>
          <a:xfrm>
            <a:off x="6515944" y="2581973"/>
            <a:ext cx="4639736" cy="2910821"/>
          </a:xfrm>
        </p:spPr>
        <p:txBody>
          <a:bodyPr>
            <a:normAutofit/>
          </a:bodyPr>
          <a:lstStyle/>
          <a:p>
            <a:pPr>
              <a:buFont typeface="Arial" panose="020B0604020202020204" pitchFamily="34" charset="0"/>
              <a:buChar char="•"/>
            </a:pPr>
            <a:r>
              <a:rPr lang="en-US" dirty="0"/>
              <a:t> Name</a:t>
            </a:r>
          </a:p>
          <a:p>
            <a:pPr>
              <a:buFont typeface="Arial" panose="020B0604020202020204" pitchFamily="34" charset="0"/>
              <a:buChar char="•"/>
            </a:pPr>
            <a:r>
              <a:rPr lang="en-US" dirty="0"/>
              <a:t> Manufacturer</a:t>
            </a:r>
          </a:p>
          <a:p>
            <a:pPr>
              <a:buFont typeface="Arial" panose="020B0604020202020204" pitchFamily="34" charset="0"/>
              <a:buChar char="•"/>
            </a:pPr>
            <a:r>
              <a:rPr lang="en-US" dirty="0"/>
              <a:t> Standard &amp; Year</a:t>
            </a:r>
          </a:p>
        </p:txBody>
      </p:sp>
      <p:sp>
        <p:nvSpPr>
          <p:cNvPr id="7" name="TextBox 6">
            <a:extLst>
              <a:ext uri="{FF2B5EF4-FFF2-40B4-BE49-F238E27FC236}">
                <a16:creationId xmlns:a16="http://schemas.microsoft.com/office/drawing/2014/main" id="{EB3EEFE3-89FE-4771-860F-F3A1ED16C56A}"/>
              </a:ext>
            </a:extLst>
          </p:cNvPr>
          <p:cNvSpPr txBox="1"/>
          <p:nvPr/>
        </p:nvSpPr>
        <p:spPr>
          <a:xfrm>
            <a:off x="6096000" y="5410200"/>
            <a:ext cx="6096000" cy="92333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Doors located in fire service elevator access lobbies MUST be tested in accordance with UL1784 without an artificial bottom seal tested as an assembly</a:t>
            </a:r>
          </a:p>
        </p:txBody>
      </p:sp>
      <p:pic>
        <p:nvPicPr>
          <p:cNvPr id="8" name="Content Placeholder 7" descr="Text&#10;&#10;Description automatically generated">
            <a:extLst>
              <a:ext uri="{FF2B5EF4-FFF2-40B4-BE49-F238E27FC236}">
                <a16:creationId xmlns:a16="http://schemas.microsoft.com/office/drawing/2014/main" id="{9A2D3B2A-8142-4BF2-86A3-BCB5D1D6DA6D}"/>
              </a:ext>
            </a:extLst>
          </p:cNvPr>
          <p:cNvPicPr>
            <a:picLocks noChangeAspect="1"/>
          </p:cNvPicPr>
          <p:nvPr/>
        </p:nvPicPr>
        <p:blipFill>
          <a:blip r:embed="rId4"/>
          <a:stretch>
            <a:fillRect/>
          </a:stretch>
        </p:blipFill>
        <p:spPr>
          <a:xfrm>
            <a:off x="6515944" y="290173"/>
            <a:ext cx="4973923" cy="1318089"/>
          </a:xfrm>
          <a:prstGeom prst="rect">
            <a:avLst/>
          </a:prstGeom>
          <a:ln>
            <a:solidFill>
              <a:schemeClr val="bg1"/>
            </a:solidFill>
          </a:ln>
        </p:spPr>
      </p:pic>
      <p:sp>
        <p:nvSpPr>
          <p:cNvPr id="10" name="Rectangle 9">
            <a:extLst>
              <a:ext uri="{FF2B5EF4-FFF2-40B4-BE49-F238E27FC236}">
                <a16:creationId xmlns:a16="http://schemas.microsoft.com/office/drawing/2014/main" id="{B3C7F626-FA8A-4387-89F5-790336FFBD68}"/>
              </a:ext>
            </a:extLst>
          </p:cNvPr>
          <p:cNvSpPr/>
          <p:nvPr/>
        </p:nvSpPr>
        <p:spPr>
          <a:xfrm>
            <a:off x="10099964" y="644416"/>
            <a:ext cx="1246909" cy="3115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27487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9AE64-CD3E-4832-A226-954E257B02BD}"/>
              </a:ext>
            </a:extLst>
          </p:cNvPr>
          <p:cNvSpPr>
            <a:spLocks noGrp="1"/>
          </p:cNvSpPr>
          <p:nvPr>
            <p:ph type="title"/>
          </p:nvPr>
        </p:nvSpPr>
        <p:spPr>
          <a:xfrm>
            <a:off x="643462" y="519223"/>
            <a:ext cx="3517567" cy="809426"/>
          </a:xfrm>
        </p:spPr>
        <p:txBody>
          <a:bodyPr anchor="b">
            <a:normAutofit/>
          </a:bodyPr>
          <a:lstStyle/>
          <a:p>
            <a:r>
              <a:rPr lang="en-US" dirty="0"/>
              <a:t>Assessing Risk</a:t>
            </a:r>
          </a:p>
        </p:txBody>
      </p:sp>
      <p:pic>
        <p:nvPicPr>
          <p:cNvPr id="7" name="Picture Placeholder 5" descr="A picture containing indoor, floor, wall, ceiling&#10;&#10;Description automatically generated">
            <a:extLst>
              <a:ext uri="{FF2B5EF4-FFF2-40B4-BE49-F238E27FC236}">
                <a16:creationId xmlns:a16="http://schemas.microsoft.com/office/drawing/2014/main" id="{695A38DA-DB61-489C-8442-3C1B1BCA4732}"/>
              </a:ext>
            </a:extLst>
          </p:cNvPr>
          <p:cNvPicPr>
            <a:picLocks noGrp="1" noChangeAspect="1"/>
          </p:cNvPicPr>
          <p:nvPr>
            <p:ph idx="1"/>
          </p:nvPr>
        </p:nvPicPr>
        <p:blipFill rotWithShape="1">
          <a:blip r:embed="rId3"/>
          <a:srcRect l="3688" r="21854" b="-1"/>
          <a:stretch/>
        </p:blipFill>
        <p:spPr>
          <a:xfrm>
            <a:off x="5458984" y="812799"/>
            <a:ext cx="5928344" cy="5294757"/>
          </a:xfrm>
          <a:prstGeom prst="rect">
            <a:avLst/>
          </a:prstGeom>
          <a:noFill/>
          <a:effectLst/>
        </p:spPr>
      </p:pic>
      <p:sp>
        <p:nvSpPr>
          <p:cNvPr id="4" name="Content Placeholder 3">
            <a:extLst>
              <a:ext uri="{FF2B5EF4-FFF2-40B4-BE49-F238E27FC236}">
                <a16:creationId xmlns:a16="http://schemas.microsoft.com/office/drawing/2014/main" id="{6F8F888E-790F-45EC-926C-EAC13557AD8C}"/>
              </a:ext>
            </a:extLst>
          </p:cNvPr>
          <p:cNvSpPr>
            <a:spLocks noGrp="1"/>
          </p:cNvSpPr>
          <p:nvPr>
            <p:ph type="body" sz="half" idx="2"/>
          </p:nvPr>
        </p:nvSpPr>
        <p:spPr>
          <a:xfrm>
            <a:off x="643461" y="1493406"/>
            <a:ext cx="3517567" cy="3064505"/>
          </a:xfrm>
        </p:spPr>
        <p:txBody>
          <a:bodyPr>
            <a:normAutofit/>
          </a:bodyPr>
          <a:lstStyle/>
          <a:p>
            <a:pPr indent="-228600" defTabSz="914400">
              <a:lnSpc>
                <a:spcPct val="100000"/>
              </a:lnSpc>
              <a:spcBef>
                <a:spcPts val="1600"/>
              </a:spcBef>
              <a:buClr>
                <a:srgbClr val="BC9B69"/>
              </a:buClr>
              <a:buSzPct val="120000"/>
              <a:buFont typeface="Arial" panose="020B0604020202020204" pitchFamily="34" charset="0"/>
              <a:buChar char="•"/>
            </a:pPr>
            <a:r>
              <a:rPr lang="en-US" dirty="0"/>
              <a:t>Measurability</a:t>
            </a:r>
          </a:p>
          <a:p>
            <a:pPr indent="-228600" defTabSz="914400">
              <a:lnSpc>
                <a:spcPct val="100000"/>
              </a:lnSpc>
              <a:spcBef>
                <a:spcPts val="1600"/>
              </a:spcBef>
              <a:buClr>
                <a:srgbClr val="BC9B69"/>
              </a:buClr>
              <a:buSzPct val="120000"/>
              <a:buFont typeface="Arial" panose="020B0604020202020204" pitchFamily="34" charset="0"/>
              <a:buChar char="•"/>
            </a:pPr>
            <a:r>
              <a:rPr lang="en-US" dirty="0"/>
              <a:t>Developing recommendations</a:t>
            </a:r>
          </a:p>
          <a:p>
            <a:pPr indent="-228600" defTabSz="914400">
              <a:lnSpc>
                <a:spcPct val="100000"/>
              </a:lnSpc>
              <a:spcBef>
                <a:spcPts val="1600"/>
              </a:spcBef>
              <a:buClr>
                <a:srgbClr val="BC9B69"/>
              </a:buClr>
              <a:buSzPct val="120000"/>
              <a:buFont typeface="Arial" panose="020B0604020202020204" pitchFamily="34" charset="0"/>
              <a:buChar char="•"/>
            </a:pPr>
            <a:r>
              <a:rPr lang="en-US" dirty="0"/>
              <a:t>Conducting risk assessments based on data</a:t>
            </a:r>
          </a:p>
          <a:p>
            <a:pPr indent="-228600" defTabSz="914400">
              <a:lnSpc>
                <a:spcPct val="100000"/>
              </a:lnSpc>
              <a:spcBef>
                <a:spcPts val="1600"/>
              </a:spcBef>
              <a:buClr>
                <a:srgbClr val="BC9B69"/>
              </a:buClr>
              <a:buSzPct val="120000"/>
              <a:buFont typeface="Arial" panose="020B0604020202020204" pitchFamily="34" charset="0"/>
              <a:buChar char="•"/>
            </a:pPr>
            <a:r>
              <a:rPr lang="en-US" dirty="0"/>
              <a:t>Smoke accounts for 76% of damage and injuries</a:t>
            </a:r>
          </a:p>
          <a:p>
            <a:pPr>
              <a:lnSpc>
                <a:spcPct val="100000"/>
              </a:lnSpc>
            </a:pPr>
            <a:endParaRPr lang="en-US" dirty="0"/>
          </a:p>
        </p:txBody>
      </p:sp>
      <p:pic>
        <p:nvPicPr>
          <p:cNvPr id="1026" name="Picture 2" descr="See the source image">
            <a:extLst>
              <a:ext uri="{FF2B5EF4-FFF2-40B4-BE49-F238E27FC236}">
                <a16:creationId xmlns:a16="http://schemas.microsoft.com/office/drawing/2014/main" id="{9F7FBC66-2BA9-9240-343C-951793F44A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963" y="4272717"/>
            <a:ext cx="4251233" cy="2391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41409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FF933-EE61-47E8-943F-02E4E37420A6}"/>
              </a:ext>
            </a:extLst>
          </p:cNvPr>
          <p:cNvSpPr>
            <a:spLocks noGrp="1"/>
          </p:cNvSpPr>
          <p:nvPr>
            <p:ph type="title"/>
          </p:nvPr>
        </p:nvSpPr>
        <p:spPr>
          <a:xfrm>
            <a:off x="1097280" y="286603"/>
            <a:ext cx="10058400" cy="1450757"/>
          </a:xfrm>
        </p:spPr>
        <p:txBody>
          <a:bodyPr anchor="b">
            <a:normAutofit/>
          </a:bodyPr>
          <a:lstStyle/>
          <a:p>
            <a:r>
              <a:rPr lang="en-US" dirty="0"/>
              <a:t>Cost of Non-Compliance</a:t>
            </a:r>
          </a:p>
        </p:txBody>
      </p:sp>
      <p:sp>
        <p:nvSpPr>
          <p:cNvPr id="4" name="Content Placeholder 3">
            <a:extLst>
              <a:ext uri="{FF2B5EF4-FFF2-40B4-BE49-F238E27FC236}">
                <a16:creationId xmlns:a16="http://schemas.microsoft.com/office/drawing/2014/main" id="{CFC21249-651B-43D0-99E0-A90703B8E8A7}"/>
              </a:ext>
            </a:extLst>
          </p:cNvPr>
          <p:cNvSpPr>
            <a:spLocks noGrp="1"/>
          </p:cNvSpPr>
          <p:nvPr>
            <p:ph sz="half" idx="1"/>
          </p:nvPr>
        </p:nvSpPr>
        <p:spPr>
          <a:xfrm>
            <a:off x="1097280" y="2120900"/>
            <a:ext cx="4639736" cy="3748193"/>
          </a:xfrm>
        </p:spPr>
        <p:txBody>
          <a:bodyPr>
            <a:normAutofit/>
          </a:bodyPr>
          <a:lstStyle/>
          <a:p>
            <a:pPr indent="-228600" defTabSz="914400">
              <a:spcBef>
                <a:spcPts val="1600"/>
              </a:spcBef>
              <a:buClr>
                <a:srgbClr val="BC9B69"/>
              </a:buClr>
              <a:buSzPct val="120000"/>
              <a:buFont typeface="Arial" panose="020B0604020202020204" pitchFamily="34" charset="0"/>
              <a:buChar char="•"/>
            </a:pPr>
            <a:r>
              <a:rPr lang="en-US" dirty="0"/>
              <a:t>January 2020- A small electrical fire on the 5</a:t>
            </a:r>
            <a:r>
              <a:rPr lang="en-US" baseline="30000" dirty="0"/>
              <a:t>th</a:t>
            </a:r>
            <a:r>
              <a:rPr lang="en-US" dirty="0"/>
              <a:t> floor fills the building with smoke. The entire building is evacuated. </a:t>
            </a:r>
          </a:p>
          <a:p>
            <a:pPr indent="-228600" defTabSz="914400">
              <a:spcBef>
                <a:spcPts val="1600"/>
              </a:spcBef>
              <a:buClr>
                <a:srgbClr val="BC9B69"/>
              </a:buClr>
              <a:buSzPct val="120000"/>
              <a:buFont typeface="Arial" panose="020B0604020202020204" pitchFamily="34" charset="0"/>
              <a:buChar char="•"/>
            </a:pPr>
            <a:r>
              <a:rPr lang="en-US" dirty="0"/>
              <a:t>Smoke damage cost as much as $7.5 million. </a:t>
            </a:r>
          </a:p>
          <a:p>
            <a:pPr indent="-228600" defTabSz="914400">
              <a:spcBef>
                <a:spcPts val="1600"/>
              </a:spcBef>
              <a:buClr>
                <a:srgbClr val="BC9B69"/>
              </a:buClr>
              <a:buSzPct val="120000"/>
              <a:buFont typeface="Arial" panose="020B0604020202020204" pitchFamily="34" charset="0"/>
              <a:buChar char="•"/>
            </a:pPr>
            <a:r>
              <a:rPr lang="en-US" dirty="0"/>
              <a:t>Tenant loss and fines cost several million more. </a:t>
            </a:r>
          </a:p>
          <a:p>
            <a:endParaRPr lang="en-US" dirty="0"/>
          </a:p>
        </p:txBody>
      </p:sp>
      <p:pic>
        <p:nvPicPr>
          <p:cNvPr id="7" name="Picture Placeholder 3">
            <a:extLst>
              <a:ext uri="{FF2B5EF4-FFF2-40B4-BE49-F238E27FC236}">
                <a16:creationId xmlns:a16="http://schemas.microsoft.com/office/drawing/2014/main" id="{E36C2E31-F365-4C8D-AD7B-63C3972B2F39}"/>
              </a:ext>
            </a:extLst>
          </p:cNvPr>
          <p:cNvPicPr>
            <a:picLocks noGrp="1" noChangeAspect="1"/>
          </p:cNvPicPr>
          <p:nvPr>
            <p:ph sz="half" idx="2"/>
          </p:nvPr>
        </p:nvPicPr>
        <p:blipFill rotWithShape="1">
          <a:blip r:embed="rId3"/>
          <a:srcRect l="-2" t="-1262" b="27993"/>
          <a:stretch/>
        </p:blipFill>
        <p:spPr>
          <a:xfrm>
            <a:off x="7543800" y="1955845"/>
            <a:ext cx="3980180" cy="4368754"/>
          </a:xfrm>
          <a:prstGeom prst="rect">
            <a:avLst/>
          </a:prstGeom>
          <a:noFill/>
          <a:effectLst/>
        </p:spPr>
      </p:pic>
    </p:spTree>
    <p:extLst>
      <p:ext uri="{BB962C8B-B14F-4D97-AF65-F5344CB8AC3E}">
        <p14:creationId xmlns:p14="http://schemas.microsoft.com/office/powerpoint/2010/main" val="31390029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6B226-0571-46BA-8264-ABFD2798E41B}"/>
              </a:ext>
            </a:extLst>
          </p:cNvPr>
          <p:cNvSpPr>
            <a:spLocks noGrp="1"/>
          </p:cNvSpPr>
          <p:nvPr>
            <p:ph type="title"/>
          </p:nvPr>
        </p:nvSpPr>
        <p:spPr/>
        <p:txBody>
          <a:bodyPr/>
          <a:lstStyle/>
          <a:p>
            <a:r>
              <a:rPr lang="en-US" dirty="0"/>
              <a:t>Fire Rated Door Locations</a:t>
            </a:r>
          </a:p>
        </p:txBody>
      </p:sp>
      <p:sp>
        <p:nvSpPr>
          <p:cNvPr id="3" name="Content Placeholder 2">
            <a:extLst>
              <a:ext uri="{FF2B5EF4-FFF2-40B4-BE49-F238E27FC236}">
                <a16:creationId xmlns:a16="http://schemas.microsoft.com/office/drawing/2014/main" id="{EA3DDD7C-BECC-436C-92E1-3EB8B3FBECCF}"/>
              </a:ext>
            </a:extLst>
          </p:cNvPr>
          <p:cNvSpPr>
            <a:spLocks noGrp="1"/>
          </p:cNvSpPr>
          <p:nvPr>
            <p:ph sz="half" idx="1"/>
          </p:nvPr>
        </p:nvSpPr>
        <p:spPr/>
        <p:txBody>
          <a:bodyPr>
            <a:normAutofit fontScale="70000" lnSpcReduction="20000"/>
          </a:bodyPr>
          <a:lstStyle/>
          <a:p>
            <a:r>
              <a:rPr lang="en-CA" sz="4000" dirty="0"/>
              <a:t>Fire partitions, smoke partitions, smoke barriers, fire walls, exit enclosures, exit passageways, horizontal exits, and means of egress doors.</a:t>
            </a:r>
          </a:p>
          <a:p>
            <a:endParaRPr lang="en-US" dirty="0"/>
          </a:p>
        </p:txBody>
      </p:sp>
      <p:sp>
        <p:nvSpPr>
          <p:cNvPr id="4" name="Content Placeholder 3">
            <a:extLst>
              <a:ext uri="{FF2B5EF4-FFF2-40B4-BE49-F238E27FC236}">
                <a16:creationId xmlns:a16="http://schemas.microsoft.com/office/drawing/2014/main" id="{E8CDB6C3-78C6-4958-BA79-04F12FB37765}"/>
              </a:ext>
            </a:extLst>
          </p:cNvPr>
          <p:cNvSpPr>
            <a:spLocks noGrp="1"/>
          </p:cNvSpPr>
          <p:nvPr>
            <p:ph sz="half" idx="2"/>
          </p:nvPr>
        </p:nvSpPr>
        <p:spPr>
          <a:xfrm>
            <a:off x="5947908" y="2114880"/>
            <a:ext cx="4639736" cy="3748194"/>
          </a:xfrm>
        </p:spPr>
        <p:txBody>
          <a:bodyPr>
            <a:normAutofit fontScale="70000" lnSpcReduction="20000"/>
          </a:bodyPr>
          <a:lstStyle/>
          <a:p>
            <a:pPr marL="285750" lvl="0" indent="-285750">
              <a:spcBef>
                <a:spcPct val="20000"/>
              </a:spcBef>
              <a:buFont typeface="Arial" panose="020B0604020202020204" pitchFamily="34" charset="0"/>
              <a:buChar char="•"/>
            </a:pPr>
            <a:r>
              <a:rPr lang="en-CA" sz="2000" dirty="0">
                <a:solidFill>
                  <a:srgbClr val="1C1C1C"/>
                </a:solidFill>
                <a:latin typeface="Arial" pitchFamily="34" charset="0"/>
                <a:cs typeface="Arial" pitchFamily="34" charset="0"/>
              </a:rPr>
              <a:t>Corridors</a:t>
            </a:r>
          </a:p>
          <a:p>
            <a:pPr marL="285750" lvl="0" indent="-285750">
              <a:spcBef>
                <a:spcPct val="20000"/>
              </a:spcBef>
              <a:buFont typeface="Arial" panose="020B0604020202020204" pitchFamily="34" charset="0"/>
              <a:buChar char="•"/>
            </a:pPr>
            <a:r>
              <a:rPr lang="en-CA" sz="2000" dirty="0">
                <a:solidFill>
                  <a:srgbClr val="1C1C1C"/>
                </a:solidFill>
                <a:latin typeface="Arial" pitchFamily="34" charset="0"/>
                <a:cs typeface="Arial" pitchFamily="34" charset="0"/>
              </a:rPr>
              <a:t>Cross Corridors</a:t>
            </a:r>
          </a:p>
          <a:p>
            <a:pPr marL="285750" lvl="0" indent="-285750">
              <a:spcBef>
                <a:spcPct val="20000"/>
              </a:spcBef>
              <a:buFont typeface="Arial" panose="020B0604020202020204" pitchFamily="34" charset="0"/>
              <a:buChar char="•"/>
            </a:pPr>
            <a:r>
              <a:rPr lang="en-CA" sz="2000" dirty="0">
                <a:solidFill>
                  <a:srgbClr val="1C1C1C"/>
                </a:solidFill>
                <a:latin typeface="Arial" pitchFamily="34" charset="0"/>
                <a:cs typeface="Arial" pitchFamily="34" charset="0"/>
              </a:rPr>
              <a:t>Stairway Doors</a:t>
            </a:r>
          </a:p>
          <a:p>
            <a:pPr marL="285750" lvl="0" indent="-285750">
              <a:spcBef>
                <a:spcPct val="20000"/>
              </a:spcBef>
              <a:buFont typeface="Arial" panose="020B0604020202020204" pitchFamily="34" charset="0"/>
              <a:buChar char="•"/>
            </a:pPr>
            <a:r>
              <a:rPr lang="en-CA" sz="2000" dirty="0">
                <a:solidFill>
                  <a:srgbClr val="1C1C1C"/>
                </a:solidFill>
                <a:latin typeface="Arial" pitchFamily="34" charset="0"/>
                <a:cs typeface="Arial" pitchFamily="34" charset="0"/>
              </a:rPr>
              <a:t>Area of Refuge</a:t>
            </a:r>
          </a:p>
          <a:p>
            <a:pPr marL="285750" lvl="0" indent="-285750">
              <a:spcBef>
                <a:spcPct val="20000"/>
              </a:spcBef>
              <a:buFont typeface="Arial" panose="020B0604020202020204" pitchFamily="34" charset="0"/>
              <a:buChar char="•"/>
            </a:pPr>
            <a:r>
              <a:rPr lang="en-CA" sz="2000" dirty="0">
                <a:solidFill>
                  <a:srgbClr val="1C1C1C"/>
                </a:solidFill>
                <a:latin typeface="Arial" pitchFamily="34" charset="0"/>
                <a:cs typeface="Arial" pitchFamily="34" charset="0"/>
              </a:rPr>
              <a:t>Elevator Lobby</a:t>
            </a:r>
          </a:p>
          <a:p>
            <a:pPr marL="285750" lvl="0" indent="-285750">
              <a:spcBef>
                <a:spcPct val="20000"/>
              </a:spcBef>
              <a:buFont typeface="Arial" panose="020B0604020202020204" pitchFamily="34" charset="0"/>
              <a:buChar char="•"/>
            </a:pPr>
            <a:r>
              <a:rPr lang="en-CA" sz="2000" dirty="0">
                <a:solidFill>
                  <a:srgbClr val="1C1C1C"/>
                </a:solidFill>
                <a:latin typeface="Arial" pitchFamily="34" charset="0"/>
                <a:cs typeface="Arial" pitchFamily="34" charset="0"/>
              </a:rPr>
              <a:t>Elevator Shaft</a:t>
            </a:r>
          </a:p>
          <a:p>
            <a:pPr marL="285750" lvl="0" indent="-285750">
              <a:spcBef>
                <a:spcPct val="20000"/>
              </a:spcBef>
              <a:buFont typeface="Arial" panose="020B0604020202020204" pitchFamily="34" charset="0"/>
              <a:buChar char="•"/>
            </a:pPr>
            <a:r>
              <a:rPr lang="en-CA" sz="2000" dirty="0">
                <a:solidFill>
                  <a:srgbClr val="1C1C1C"/>
                </a:solidFill>
                <a:latin typeface="Arial" pitchFamily="34" charset="0"/>
                <a:cs typeface="Arial" pitchFamily="34" charset="0"/>
              </a:rPr>
              <a:t>Security Applications</a:t>
            </a:r>
          </a:p>
          <a:p>
            <a:pPr marL="285750" lvl="0" indent="-285750">
              <a:spcBef>
                <a:spcPct val="20000"/>
              </a:spcBef>
              <a:buFont typeface="Arial" panose="020B0604020202020204" pitchFamily="34" charset="0"/>
              <a:buChar char="•"/>
            </a:pPr>
            <a:r>
              <a:rPr lang="en-CA" sz="2000" dirty="0">
                <a:solidFill>
                  <a:srgbClr val="1C1C1C"/>
                </a:solidFill>
                <a:latin typeface="Arial" pitchFamily="34" charset="0"/>
                <a:cs typeface="Arial" pitchFamily="34" charset="0"/>
              </a:rPr>
              <a:t>Mechanical Rooms</a:t>
            </a:r>
          </a:p>
          <a:p>
            <a:pPr marL="285750" lvl="0" indent="-285750">
              <a:spcBef>
                <a:spcPct val="20000"/>
              </a:spcBef>
              <a:buFont typeface="Arial" panose="020B0604020202020204" pitchFamily="34" charset="0"/>
              <a:buChar char="•"/>
            </a:pPr>
            <a:r>
              <a:rPr lang="en-CA" sz="2000" dirty="0">
                <a:solidFill>
                  <a:srgbClr val="1C1C1C"/>
                </a:solidFill>
                <a:latin typeface="Arial" pitchFamily="34" charset="0"/>
                <a:cs typeface="Arial" pitchFamily="34" charset="0"/>
              </a:rPr>
              <a:t>Between Adjacent Buildings </a:t>
            </a:r>
          </a:p>
          <a:p>
            <a:pPr marL="285750" lvl="0" indent="-285750">
              <a:spcBef>
                <a:spcPct val="20000"/>
              </a:spcBef>
              <a:buFont typeface="Arial" panose="020B0604020202020204" pitchFamily="34" charset="0"/>
              <a:buChar char="•"/>
            </a:pPr>
            <a:r>
              <a:rPr lang="en-CA" sz="2000" dirty="0">
                <a:solidFill>
                  <a:srgbClr val="1C1C1C"/>
                </a:solidFill>
                <a:latin typeface="Arial" pitchFamily="34" charset="0"/>
                <a:cs typeface="Arial" pitchFamily="34" charset="0"/>
              </a:rPr>
              <a:t>Classrooms</a:t>
            </a:r>
          </a:p>
          <a:p>
            <a:pPr marL="285750" lvl="0" indent="-285750">
              <a:spcBef>
                <a:spcPct val="20000"/>
              </a:spcBef>
              <a:buFont typeface="Arial" panose="020B0604020202020204" pitchFamily="34" charset="0"/>
              <a:buChar char="•"/>
            </a:pPr>
            <a:r>
              <a:rPr lang="en-CA" sz="2000" dirty="0">
                <a:solidFill>
                  <a:srgbClr val="1C1C1C"/>
                </a:solidFill>
                <a:latin typeface="Arial" pitchFamily="34" charset="0"/>
                <a:cs typeface="Arial" pitchFamily="34" charset="0"/>
              </a:rPr>
              <a:t>Offices</a:t>
            </a:r>
          </a:p>
          <a:p>
            <a:pPr marL="285750" lvl="0" indent="-285750">
              <a:spcBef>
                <a:spcPct val="20000"/>
              </a:spcBef>
              <a:buFont typeface="Arial" panose="020B0604020202020204" pitchFamily="34" charset="0"/>
              <a:buChar char="•"/>
            </a:pPr>
            <a:r>
              <a:rPr lang="en-CA" sz="2000" dirty="0">
                <a:solidFill>
                  <a:srgbClr val="1C1C1C"/>
                </a:solidFill>
                <a:latin typeface="Arial" pitchFamily="34" charset="0"/>
                <a:cs typeface="Arial" pitchFamily="34" charset="0"/>
              </a:rPr>
              <a:t>Psychiatric Applications</a:t>
            </a:r>
          </a:p>
          <a:p>
            <a:pPr marL="285750" lvl="0" indent="-285750">
              <a:spcBef>
                <a:spcPct val="20000"/>
              </a:spcBef>
              <a:buFont typeface="Arial" panose="020B0604020202020204" pitchFamily="34" charset="0"/>
              <a:buChar char="•"/>
            </a:pPr>
            <a:r>
              <a:rPr lang="en-CA" sz="2000" dirty="0">
                <a:solidFill>
                  <a:srgbClr val="1C1C1C"/>
                </a:solidFill>
                <a:latin typeface="Arial" pitchFamily="34" charset="0"/>
                <a:cs typeface="Arial" pitchFamily="34" charset="0"/>
              </a:rPr>
              <a:t>Trash/Laundry Chutes</a:t>
            </a:r>
          </a:p>
          <a:p>
            <a:endParaRPr lang="en-US" dirty="0"/>
          </a:p>
        </p:txBody>
      </p:sp>
      <p:pic>
        <p:nvPicPr>
          <p:cNvPr id="7" name="Picture 6" descr="A picture containing floor, indoor, wall, building&#10;&#10;Description automatically generated">
            <a:extLst>
              <a:ext uri="{FF2B5EF4-FFF2-40B4-BE49-F238E27FC236}">
                <a16:creationId xmlns:a16="http://schemas.microsoft.com/office/drawing/2014/main" id="{3AF8229B-4B7C-4320-A785-402C623DFD5C}"/>
              </a:ext>
            </a:extLst>
          </p:cNvPr>
          <p:cNvPicPr>
            <a:picLocks noChangeAspect="1"/>
          </p:cNvPicPr>
          <p:nvPr/>
        </p:nvPicPr>
        <p:blipFill rotWithShape="1">
          <a:blip r:embed="rId3">
            <a:extLst>
              <a:ext uri="{28A0092B-C50C-407E-A947-70E740481C1C}">
                <a14:useLocalDpi xmlns:a14="http://schemas.microsoft.com/office/drawing/2010/main" val="0"/>
              </a:ext>
            </a:extLst>
          </a:blip>
          <a:srcRect l="17433" r="21698"/>
          <a:stretch/>
        </p:blipFill>
        <p:spPr>
          <a:xfrm>
            <a:off x="8478980" y="2039642"/>
            <a:ext cx="3559655" cy="3898669"/>
          </a:xfrm>
          <a:prstGeom prst="rect">
            <a:avLst/>
          </a:prstGeom>
        </p:spPr>
      </p:pic>
    </p:spTree>
    <p:extLst>
      <p:ext uri="{BB962C8B-B14F-4D97-AF65-F5344CB8AC3E}">
        <p14:creationId xmlns:p14="http://schemas.microsoft.com/office/powerpoint/2010/main" val="18565440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1A826-257B-4FAB-AE8C-038ED2AB8C6B}"/>
              </a:ext>
            </a:extLst>
          </p:cNvPr>
          <p:cNvSpPr>
            <a:spLocks noGrp="1"/>
          </p:cNvSpPr>
          <p:nvPr>
            <p:ph type="title"/>
          </p:nvPr>
        </p:nvSpPr>
        <p:spPr>
          <a:xfrm>
            <a:off x="1097280" y="286603"/>
            <a:ext cx="10058400" cy="1450757"/>
          </a:xfrm>
        </p:spPr>
        <p:txBody>
          <a:bodyPr anchor="b">
            <a:normAutofit/>
          </a:bodyPr>
          <a:lstStyle/>
          <a:p>
            <a:r>
              <a:rPr lang="en-US" dirty="0"/>
              <a:t>Applications</a:t>
            </a:r>
          </a:p>
        </p:txBody>
      </p:sp>
      <p:sp>
        <p:nvSpPr>
          <p:cNvPr id="11" name="Text Placeholder 2">
            <a:extLst>
              <a:ext uri="{FF2B5EF4-FFF2-40B4-BE49-F238E27FC236}">
                <a16:creationId xmlns:a16="http://schemas.microsoft.com/office/drawing/2014/main" id="{85D71BA6-1E9F-42C1-B88E-67151D197A89}"/>
              </a:ext>
            </a:extLst>
          </p:cNvPr>
          <p:cNvSpPr>
            <a:spLocks noGrp="1"/>
          </p:cNvSpPr>
          <p:nvPr>
            <p:ph type="body" idx="1"/>
          </p:nvPr>
        </p:nvSpPr>
        <p:spPr>
          <a:xfrm>
            <a:off x="1097280" y="2057400"/>
            <a:ext cx="4639736" cy="736282"/>
          </a:xfrm>
        </p:spPr>
        <p:txBody>
          <a:bodyPr>
            <a:normAutofit/>
          </a:bodyPr>
          <a:lstStyle/>
          <a:p>
            <a:r>
              <a:rPr lang="en-US" sz="3200" dirty="0"/>
              <a:t>Elevator Lobby</a:t>
            </a:r>
          </a:p>
        </p:txBody>
      </p:sp>
      <p:sp>
        <p:nvSpPr>
          <p:cNvPr id="8" name="Content Placeholder 7">
            <a:extLst>
              <a:ext uri="{FF2B5EF4-FFF2-40B4-BE49-F238E27FC236}">
                <a16:creationId xmlns:a16="http://schemas.microsoft.com/office/drawing/2014/main" id="{651FF9B5-35D0-45C3-BF33-260C6130C50E}"/>
              </a:ext>
            </a:extLst>
          </p:cNvPr>
          <p:cNvSpPr>
            <a:spLocks noGrp="1"/>
          </p:cNvSpPr>
          <p:nvPr>
            <p:ph sz="quarter" idx="4"/>
          </p:nvPr>
        </p:nvSpPr>
        <p:spPr>
          <a:xfrm>
            <a:off x="5737016" y="2958273"/>
            <a:ext cx="4639736" cy="2910821"/>
          </a:xfrm>
        </p:spPr>
        <p:txBody>
          <a:bodyPr>
            <a:normAutofit lnSpcReduction="10000"/>
          </a:bodyPr>
          <a:lstStyle/>
          <a:p>
            <a:pPr marL="205740" indent="-342900">
              <a:buFont typeface="Arial" panose="020B0604020202020204" pitchFamily="34" charset="0"/>
              <a:buChar char="•"/>
            </a:pPr>
            <a:r>
              <a:rPr lang="en-US" sz="2000" dirty="0">
                <a:solidFill>
                  <a:schemeClr val="tx1"/>
                </a:solidFill>
                <a:latin typeface="+mn-lt"/>
                <a:cs typeface="+mn-cs"/>
              </a:rPr>
              <a:t>Hospitals</a:t>
            </a:r>
          </a:p>
          <a:p>
            <a:pPr marL="205740" indent="-342900">
              <a:buFont typeface="Arial" panose="020B0604020202020204" pitchFamily="34" charset="0"/>
              <a:buChar char="•"/>
            </a:pPr>
            <a:r>
              <a:rPr lang="en-US" sz="2000" dirty="0">
                <a:solidFill>
                  <a:schemeClr val="tx1"/>
                </a:solidFill>
                <a:latin typeface="+mn-lt"/>
                <a:cs typeface="+mn-cs"/>
              </a:rPr>
              <a:t>Residential</a:t>
            </a:r>
          </a:p>
          <a:p>
            <a:pPr marL="205740" indent="-342900">
              <a:buFont typeface="Arial" panose="020B0604020202020204" pitchFamily="34" charset="0"/>
              <a:buChar char="•"/>
            </a:pPr>
            <a:r>
              <a:rPr lang="en-US" sz="2000" dirty="0">
                <a:solidFill>
                  <a:schemeClr val="tx1"/>
                </a:solidFill>
                <a:latin typeface="+mn-lt"/>
                <a:cs typeface="+mn-cs"/>
              </a:rPr>
              <a:t>High-rise</a:t>
            </a:r>
          </a:p>
          <a:p>
            <a:pPr marL="205740" indent="-342900">
              <a:buFont typeface="Arial" panose="020B0604020202020204" pitchFamily="34" charset="0"/>
              <a:buChar char="•"/>
            </a:pPr>
            <a:r>
              <a:rPr lang="en-US" sz="2000" dirty="0">
                <a:solidFill>
                  <a:schemeClr val="tx1"/>
                </a:solidFill>
                <a:latin typeface="+mn-lt"/>
                <a:cs typeface="+mn-cs"/>
              </a:rPr>
              <a:t>Rated Corridors</a:t>
            </a:r>
          </a:p>
          <a:p>
            <a:pPr marL="205740" indent="-342900">
              <a:buFont typeface="Arial" panose="020B0604020202020204" pitchFamily="34" charset="0"/>
              <a:buChar char="•"/>
            </a:pPr>
            <a:r>
              <a:rPr lang="en-US" sz="2000" dirty="0">
                <a:solidFill>
                  <a:schemeClr val="tx1"/>
                </a:solidFill>
                <a:latin typeface="+mn-lt"/>
                <a:cs typeface="+mn-cs"/>
              </a:rPr>
              <a:t>Government</a:t>
            </a:r>
          </a:p>
          <a:p>
            <a:pPr marL="205740" indent="-342900">
              <a:buFont typeface="Arial" panose="020B0604020202020204" pitchFamily="34" charset="0"/>
              <a:buChar char="•"/>
            </a:pPr>
            <a:r>
              <a:rPr lang="en-US" sz="2000" dirty="0">
                <a:solidFill>
                  <a:schemeClr val="tx1"/>
                </a:solidFill>
                <a:latin typeface="+mn-lt"/>
                <a:cs typeface="+mn-cs"/>
              </a:rPr>
              <a:t>Schools</a:t>
            </a:r>
          </a:p>
          <a:p>
            <a:endParaRPr lang="en-US" dirty="0"/>
          </a:p>
        </p:txBody>
      </p:sp>
      <p:pic>
        <p:nvPicPr>
          <p:cNvPr id="12" name="Content Placeholder 11" descr="A picture containing indoor, floor, building&#10;&#10;Description automatically generated">
            <a:extLst>
              <a:ext uri="{FF2B5EF4-FFF2-40B4-BE49-F238E27FC236}">
                <a16:creationId xmlns:a16="http://schemas.microsoft.com/office/drawing/2014/main" id="{9E054D10-1B41-4C69-A268-AA1D60C398D6}"/>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8918" t="-1" r="-3440" b="-1"/>
          <a:stretch/>
        </p:blipFill>
        <p:spPr>
          <a:xfrm>
            <a:off x="1097280" y="2958273"/>
            <a:ext cx="4401820" cy="3104655"/>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6" name="Content Placeholder 7">
            <a:extLst>
              <a:ext uri="{FF2B5EF4-FFF2-40B4-BE49-F238E27FC236}">
                <a16:creationId xmlns:a16="http://schemas.microsoft.com/office/drawing/2014/main" id="{908F96CF-373A-4334-8AD7-449BAFF183AB}"/>
              </a:ext>
            </a:extLst>
          </p:cNvPr>
          <p:cNvSpPr txBox="1">
            <a:spLocks/>
          </p:cNvSpPr>
          <p:nvPr/>
        </p:nvSpPr>
        <p:spPr>
          <a:xfrm>
            <a:off x="8455581" y="2958272"/>
            <a:ext cx="3417764" cy="2910821"/>
          </a:xfrm>
          <a:prstGeom prst="rect">
            <a:avLst/>
          </a:prstGeom>
        </p:spPr>
        <p:txBody>
          <a:bodyPr vert="horz" lIns="0" tIns="45720" rIns="0" bIns="45720" rtlCol="0">
            <a:norm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05740" indent="-342900">
              <a:buFont typeface="Arial" panose="020B0604020202020204" pitchFamily="34" charset="0"/>
              <a:buChar char="•"/>
            </a:pPr>
            <a:r>
              <a:rPr lang="en-US" sz="2000" dirty="0">
                <a:solidFill>
                  <a:schemeClr val="tx1"/>
                </a:solidFill>
              </a:rPr>
              <a:t>3006.2 – </a:t>
            </a:r>
            <a:r>
              <a:rPr lang="en-US" sz="2000" dirty="0" err="1">
                <a:solidFill>
                  <a:schemeClr val="tx1"/>
                </a:solidFill>
              </a:rPr>
              <a:t>Hoistway</a:t>
            </a:r>
            <a:r>
              <a:rPr lang="en-US" sz="2000" dirty="0">
                <a:solidFill>
                  <a:schemeClr val="tx1"/>
                </a:solidFill>
              </a:rPr>
              <a:t> Opening Protection</a:t>
            </a:r>
          </a:p>
          <a:p>
            <a:pPr marL="205740" indent="-342900">
              <a:buFont typeface="Arial" panose="020B0604020202020204" pitchFamily="34" charset="0"/>
              <a:buChar char="•"/>
            </a:pPr>
            <a:r>
              <a:rPr lang="en-US" sz="2000" dirty="0">
                <a:solidFill>
                  <a:schemeClr val="tx1"/>
                </a:solidFill>
              </a:rPr>
              <a:t>3006.2.1 </a:t>
            </a:r>
          </a:p>
          <a:p>
            <a:pPr marL="498348" lvl="1" indent="-342900">
              <a:buFont typeface="Arial" panose="020B0604020202020204" pitchFamily="34" charset="0"/>
              <a:buChar char="•"/>
            </a:pPr>
            <a:r>
              <a:rPr lang="en-US" sz="1800" dirty="0">
                <a:solidFill>
                  <a:schemeClr val="tx1"/>
                </a:solidFill>
              </a:rPr>
              <a:t>Supersedes 3006.2</a:t>
            </a:r>
          </a:p>
          <a:p>
            <a:pPr marL="498348" lvl="1" indent="-342900">
              <a:buFont typeface="Arial" panose="020B0604020202020204" pitchFamily="34" charset="0"/>
              <a:buChar char="•"/>
            </a:pPr>
            <a:r>
              <a:rPr lang="en-US" sz="1800" dirty="0">
                <a:solidFill>
                  <a:schemeClr val="tx1"/>
                </a:solidFill>
              </a:rPr>
              <a:t>Rated corridors need protection</a:t>
            </a:r>
          </a:p>
          <a:p>
            <a:pPr marL="498348" lvl="1" indent="-342900">
              <a:buFont typeface="Arial" panose="020B0604020202020204" pitchFamily="34" charset="0"/>
              <a:buChar char="•"/>
            </a:pPr>
            <a:endParaRPr lang="en-US" sz="1800" dirty="0">
              <a:solidFill>
                <a:schemeClr val="tx1"/>
              </a:solidFill>
            </a:endParaRPr>
          </a:p>
          <a:p>
            <a:endParaRPr lang="en-US" dirty="0"/>
          </a:p>
        </p:txBody>
      </p:sp>
    </p:spTree>
    <p:extLst>
      <p:ext uri="{BB962C8B-B14F-4D97-AF65-F5344CB8AC3E}">
        <p14:creationId xmlns:p14="http://schemas.microsoft.com/office/powerpoint/2010/main" val="30179236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E1D7C-EC5B-4AAD-9D11-4C51FE9A83E9}"/>
              </a:ext>
            </a:extLst>
          </p:cNvPr>
          <p:cNvSpPr>
            <a:spLocks noGrp="1"/>
          </p:cNvSpPr>
          <p:nvPr>
            <p:ph type="title"/>
          </p:nvPr>
        </p:nvSpPr>
        <p:spPr>
          <a:xfrm>
            <a:off x="1097279" y="4799362"/>
            <a:ext cx="10320021" cy="1271238"/>
          </a:xfrm>
        </p:spPr>
        <p:txBody>
          <a:bodyPr anchor="b">
            <a:normAutofit/>
          </a:bodyPr>
          <a:lstStyle/>
          <a:p>
            <a:r>
              <a:rPr lang="en-US" dirty="0"/>
              <a:t>Elevator Lobby</a:t>
            </a:r>
          </a:p>
        </p:txBody>
      </p:sp>
      <p:pic>
        <p:nvPicPr>
          <p:cNvPr id="1026" name="Picture 2" descr="Pin by Doudou on 一些平面 | Elevator lobby, Floor plans, Layout">
            <a:extLst>
              <a:ext uri="{FF2B5EF4-FFF2-40B4-BE49-F238E27FC236}">
                <a16:creationId xmlns:a16="http://schemas.microsoft.com/office/drawing/2014/main" id="{681AC502-6D1E-F125-7A73-651CDA938D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3050" y="134253"/>
            <a:ext cx="6325899" cy="437524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B0A7CDDC-5CE4-4084-A80C-45B419ADC1D9}"/>
              </a:ext>
            </a:extLst>
          </p:cNvPr>
          <p:cNvSpPr/>
          <p:nvPr/>
        </p:nvSpPr>
        <p:spPr>
          <a:xfrm>
            <a:off x="4547141" y="665019"/>
            <a:ext cx="2297004" cy="305492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240567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1A826-257B-4FAB-AE8C-038ED2AB8C6B}"/>
              </a:ext>
            </a:extLst>
          </p:cNvPr>
          <p:cNvSpPr>
            <a:spLocks noGrp="1"/>
          </p:cNvSpPr>
          <p:nvPr>
            <p:ph type="title"/>
          </p:nvPr>
        </p:nvSpPr>
        <p:spPr>
          <a:xfrm>
            <a:off x="1097280" y="286603"/>
            <a:ext cx="10058400" cy="1450757"/>
          </a:xfrm>
        </p:spPr>
        <p:txBody>
          <a:bodyPr anchor="b">
            <a:normAutofit/>
          </a:bodyPr>
          <a:lstStyle/>
          <a:p>
            <a:r>
              <a:rPr lang="en-US" dirty="0"/>
              <a:t>Applications</a:t>
            </a:r>
          </a:p>
        </p:txBody>
      </p:sp>
      <p:sp>
        <p:nvSpPr>
          <p:cNvPr id="11" name="Text Placeholder 2">
            <a:extLst>
              <a:ext uri="{FF2B5EF4-FFF2-40B4-BE49-F238E27FC236}">
                <a16:creationId xmlns:a16="http://schemas.microsoft.com/office/drawing/2014/main" id="{85D71BA6-1E9F-42C1-B88E-67151D197A89}"/>
              </a:ext>
            </a:extLst>
          </p:cNvPr>
          <p:cNvSpPr>
            <a:spLocks noGrp="1"/>
          </p:cNvSpPr>
          <p:nvPr>
            <p:ph type="body" idx="1"/>
          </p:nvPr>
        </p:nvSpPr>
        <p:spPr>
          <a:xfrm>
            <a:off x="1097280" y="2057400"/>
            <a:ext cx="4639736" cy="736282"/>
          </a:xfrm>
        </p:spPr>
        <p:txBody>
          <a:bodyPr>
            <a:normAutofit/>
          </a:bodyPr>
          <a:lstStyle/>
          <a:p>
            <a:r>
              <a:rPr lang="en-US" sz="3200" dirty="0"/>
              <a:t>Elevator Shaft</a:t>
            </a:r>
          </a:p>
        </p:txBody>
      </p:sp>
      <p:sp>
        <p:nvSpPr>
          <p:cNvPr id="8" name="Content Placeholder 7">
            <a:extLst>
              <a:ext uri="{FF2B5EF4-FFF2-40B4-BE49-F238E27FC236}">
                <a16:creationId xmlns:a16="http://schemas.microsoft.com/office/drawing/2014/main" id="{651FF9B5-35D0-45C3-BF33-260C6130C50E}"/>
              </a:ext>
            </a:extLst>
          </p:cNvPr>
          <p:cNvSpPr>
            <a:spLocks noGrp="1"/>
          </p:cNvSpPr>
          <p:nvPr>
            <p:ph sz="quarter" idx="4"/>
          </p:nvPr>
        </p:nvSpPr>
        <p:spPr/>
        <p:txBody>
          <a:bodyPr>
            <a:normAutofit lnSpcReduction="10000"/>
          </a:bodyPr>
          <a:lstStyle/>
          <a:p>
            <a:pPr marL="205740" indent="-342900">
              <a:buFont typeface="Arial" panose="020B0604020202020204" pitchFamily="34" charset="0"/>
              <a:buChar char="•"/>
            </a:pPr>
            <a:r>
              <a:rPr lang="en-US" sz="2000" dirty="0">
                <a:solidFill>
                  <a:schemeClr val="tx1"/>
                </a:solidFill>
                <a:latin typeface="+mn-lt"/>
                <a:cs typeface="+mn-cs"/>
              </a:rPr>
              <a:t>Hospitals</a:t>
            </a:r>
          </a:p>
          <a:p>
            <a:pPr marL="205740" indent="-342900">
              <a:buFont typeface="Arial" panose="020B0604020202020204" pitchFamily="34" charset="0"/>
              <a:buChar char="•"/>
            </a:pPr>
            <a:r>
              <a:rPr lang="en-US" sz="2000" dirty="0">
                <a:solidFill>
                  <a:schemeClr val="tx1"/>
                </a:solidFill>
                <a:latin typeface="+mn-lt"/>
                <a:cs typeface="+mn-cs"/>
              </a:rPr>
              <a:t>Residential</a:t>
            </a:r>
          </a:p>
          <a:p>
            <a:pPr marL="205740" indent="-342900">
              <a:buFont typeface="Arial" panose="020B0604020202020204" pitchFamily="34" charset="0"/>
              <a:buChar char="•"/>
            </a:pPr>
            <a:r>
              <a:rPr lang="en-US" sz="2000" dirty="0">
                <a:solidFill>
                  <a:schemeClr val="tx1"/>
                </a:solidFill>
                <a:latin typeface="+mn-lt"/>
                <a:cs typeface="+mn-cs"/>
              </a:rPr>
              <a:t>High-rise</a:t>
            </a:r>
          </a:p>
          <a:p>
            <a:pPr marL="205740" indent="-342900">
              <a:buFont typeface="Arial" panose="020B0604020202020204" pitchFamily="34" charset="0"/>
              <a:buChar char="•"/>
            </a:pPr>
            <a:r>
              <a:rPr lang="en-US" sz="2000" dirty="0">
                <a:solidFill>
                  <a:schemeClr val="tx1"/>
                </a:solidFill>
                <a:latin typeface="+mn-lt"/>
                <a:cs typeface="+mn-cs"/>
              </a:rPr>
              <a:t>Rated Corridors</a:t>
            </a:r>
          </a:p>
          <a:p>
            <a:pPr marL="205740" indent="-342900">
              <a:buFont typeface="Arial" panose="020B0604020202020204" pitchFamily="34" charset="0"/>
              <a:buChar char="•"/>
            </a:pPr>
            <a:r>
              <a:rPr lang="en-US" sz="2000" dirty="0">
                <a:solidFill>
                  <a:schemeClr val="tx1"/>
                </a:solidFill>
                <a:latin typeface="+mn-lt"/>
                <a:cs typeface="+mn-cs"/>
              </a:rPr>
              <a:t>Government</a:t>
            </a:r>
          </a:p>
          <a:p>
            <a:pPr marL="205740" indent="-342900">
              <a:buFont typeface="Arial" panose="020B0604020202020204" pitchFamily="34" charset="0"/>
              <a:buChar char="•"/>
            </a:pPr>
            <a:r>
              <a:rPr lang="en-US" sz="2000" dirty="0">
                <a:solidFill>
                  <a:schemeClr val="tx1"/>
                </a:solidFill>
                <a:latin typeface="+mn-lt"/>
                <a:cs typeface="+mn-cs"/>
              </a:rPr>
              <a:t>Schools</a:t>
            </a:r>
          </a:p>
          <a:p>
            <a:endParaRPr lang="en-US" dirty="0"/>
          </a:p>
        </p:txBody>
      </p:sp>
      <p:pic>
        <p:nvPicPr>
          <p:cNvPr id="9" name="Content Placeholder 8" descr="A picture containing wall, indoor, floor, kitchen&#10;&#10;Description automatically generated">
            <a:extLst>
              <a:ext uri="{FF2B5EF4-FFF2-40B4-BE49-F238E27FC236}">
                <a16:creationId xmlns:a16="http://schemas.microsoft.com/office/drawing/2014/main" id="{BA2BCA0D-4293-445B-9E68-5EA7D69C6EB5}"/>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8406" r="-9177" b="-2"/>
          <a:stretch/>
        </p:blipFill>
        <p:spPr>
          <a:xfrm>
            <a:off x="1211580" y="2793682"/>
            <a:ext cx="3855720" cy="3480016"/>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Tree>
    <p:extLst>
      <p:ext uri="{BB962C8B-B14F-4D97-AF65-F5344CB8AC3E}">
        <p14:creationId xmlns:p14="http://schemas.microsoft.com/office/powerpoint/2010/main" val="12361739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C90D1-C708-4B3F-96DD-6FCFC86BC95E}"/>
              </a:ext>
            </a:extLst>
          </p:cNvPr>
          <p:cNvSpPr>
            <a:spLocks noGrp="1"/>
          </p:cNvSpPr>
          <p:nvPr>
            <p:ph type="title"/>
          </p:nvPr>
        </p:nvSpPr>
        <p:spPr/>
        <p:txBody>
          <a:bodyPr>
            <a:noAutofit/>
          </a:bodyPr>
          <a:lstStyle/>
          <a:p>
            <a:pPr algn="ctr"/>
            <a:r>
              <a:rPr lang="en-US" sz="3600" dirty="0"/>
              <a:t>Learning Objectives</a:t>
            </a:r>
          </a:p>
        </p:txBody>
      </p:sp>
      <p:sp>
        <p:nvSpPr>
          <p:cNvPr id="4" name="Content Placeholder 2">
            <a:extLst>
              <a:ext uri="{FF2B5EF4-FFF2-40B4-BE49-F238E27FC236}">
                <a16:creationId xmlns:a16="http://schemas.microsoft.com/office/drawing/2014/main" id="{0AE30510-C225-497E-94D8-8B359680A55C}"/>
              </a:ext>
            </a:extLst>
          </p:cNvPr>
          <p:cNvSpPr>
            <a:spLocks noGrp="1"/>
          </p:cNvSpPr>
          <p:nvPr>
            <p:ph idx="1"/>
          </p:nvPr>
        </p:nvSpPr>
        <p:spPr>
          <a:xfrm>
            <a:off x="1096963" y="2108200"/>
            <a:ext cx="10058400" cy="3760788"/>
          </a:xfrm>
        </p:spPr>
        <p:txBody>
          <a:bodyPr vert="horz" lIns="91440" tIns="45720" rIns="91440" bIns="45720" rtlCol="0" anchor="ctr">
            <a:normAutofit/>
          </a:bodyPr>
          <a:lstStyle/>
          <a:p>
            <a:pPr marL="0" indent="0">
              <a:buNone/>
            </a:pPr>
            <a:r>
              <a:rPr lang="en-US" sz="1700" dirty="0">
                <a:solidFill>
                  <a:schemeClr val="tx1"/>
                </a:solidFill>
                <a:latin typeface="+mn-lt"/>
                <a:cs typeface="+mn-cs"/>
              </a:rPr>
              <a:t>At the end of this program, participants will be able to:</a:t>
            </a:r>
          </a:p>
          <a:p>
            <a:pPr marL="148590" indent="-285750">
              <a:buFont typeface="Arial" panose="020B0604020202020204" pitchFamily="34" charset="0"/>
              <a:buChar char="•"/>
            </a:pPr>
            <a:r>
              <a:rPr lang="en-US" sz="1700" dirty="0">
                <a:solidFill>
                  <a:schemeClr val="tx1"/>
                </a:solidFill>
                <a:latin typeface="+mn-lt"/>
                <a:cs typeface="+mn-cs"/>
              </a:rPr>
              <a:t>Understand the importance of fire and smoke protection systems</a:t>
            </a:r>
          </a:p>
          <a:p>
            <a:pPr marL="148590" indent="-285750">
              <a:buFont typeface="Arial" panose="020B0604020202020204" pitchFamily="34" charset="0"/>
              <a:buChar char="•"/>
            </a:pPr>
            <a:r>
              <a:rPr lang="en-US" sz="1700" dirty="0">
                <a:solidFill>
                  <a:schemeClr val="tx1"/>
                </a:solidFill>
                <a:latin typeface="+mn-lt"/>
                <a:cs typeface="+mn-cs"/>
              </a:rPr>
              <a:t>Know the code surrounding fire and smoke door systems</a:t>
            </a:r>
          </a:p>
          <a:p>
            <a:pPr marL="148590" indent="-285750">
              <a:buFont typeface="Arial" panose="020B0604020202020204" pitchFamily="34" charset="0"/>
              <a:buChar char="•"/>
            </a:pPr>
            <a:r>
              <a:rPr lang="en-US" sz="1700" dirty="0">
                <a:solidFill>
                  <a:schemeClr val="tx1"/>
                </a:solidFill>
                <a:latin typeface="+mn-lt"/>
                <a:cs typeface="+mn-cs"/>
              </a:rPr>
              <a:t>Learn about integrated door system applications</a:t>
            </a:r>
          </a:p>
          <a:p>
            <a:pPr marL="148590" indent="-285750">
              <a:buFont typeface="Arial" panose="020B0604020202020204" pitchFamily="34" charset="0"/>
              <a:buChar char="•"/>
            </a:pPr>
            <a:r>
              <a:rPr lang="en-US" sz="1700" dirty="0">
                <a:solidFill>
                  <a:schemeClr val="tx1"/>
                </a:solidFill>
                <a:latin typeface="+mn-lt"/>
                <a:cs typeface="+mn-cs"/>
              </a:rPr>
              <a:t>Understand the benefits of integrated door systems</a:t>
            </a:r>
          </a:p>
          <a:p>
            <a:pPr indent="-228600"/>
            <a:endParaRPr lang="en-US" sz="1700" dirty="0">
              <a:solidFill>
                <a:schemeClr val="tx1"/>
              </a:solidFill>
              <a:latin typeface="+mn-lt"/>
              <a:cs typeface="+mn-cs"/>
            </a:endParaRPr>
          </a:p>
        </p:txBody>
      </p:sp>
      <p:pic>
        <p:nvPicPr>
          <p:cNvPr id="5" name="Picture 4" descr="A picture containing indoor, floor, wall, ceiling&#10;&#10;Description automatically generated">
            <a:extLst>
              <a:ext uri="{FF2B5EF4-FFF2-40B4-BE49-F238E27FC236}">
                <a16:creationId xmlns:a16="http://schemas.microsoft.com/office/drawing/2014/main" id="{3EB948C5-D1ED-42DC-992A-C371664A99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0786" y="2108200"/>
            <a:ext cx="4057346" cy="4029364"/>
          </a:xfrm>
          <a:prstGeom prst="rect">
            <a:avLst/>
          </a:prstGeom>
        </p:spPr>
      </p:pic>
    </p:spTree>
    <p:extLst>
      <p:ext uri="{BB962C8B-B14F-4D97-AF65-F5344CB8AC3E}">
        <p14:creationId xmlns:p14="http://schemas.microsoft.com/office/powerpoint/2010/main" val="16217305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E1D7C-EC5B-4AAD-9D11-4C51FE9A83E9}"/>
              </a:ext>
            </a:extLst>
          </p:cNvPr>
          <p:cNvSpPr>
            <a:spLocks noGrp="1"/>
          </p:cNvSpPr>
          <p:nvPr>
            <p:ph type="title"/>
          </p:nvPr>
        </p:nvSpPr>
        <p:spPr>
          <a:xfrm>
            <a:off x="1097279" y="4799362"/>
            <a:ext cx="10320021" cy="1271238"/>
          </a:xfrm>
        </p:spPr>
        <p:txBody>
          <a:bodyPr anchor="b">
            <a:normAutofit/>
          </a:bodyPr>
          <a:lstStyle/>
          <a:p>
            <a:r>
              <a:rPr lang="en-US" dirty="0"/>
              <a:t>Elevator Shaft</a:t>
            </a:r>
          </a:p>
        </p:txBody>
      </p:sp>
      <p:pic>
        <p:nvPicPr>
          <p:cNvPr id="12" name="Picture Placeholder 9">
            <a:extLst>
              <a:ext uri="{FF2B5EF4-FFF2-40B4-BE49-F238E27FC236}">
                <a16:creationId xmlns:a16="http://schemas.microsoft.com/office/drawing/2014/main" id="{29442BAD-272C-4108-84F7-C234413A3A10}"/>
              </a:ext>
            </a:extLst>
          </p:cNvPr>
          <p:cNvPicPr>
            <a:picLocks noChangeAspect="1"/>
          </p:cNvPicPr>
          <p:nvPr/>
        </p:nvPicPr>
        <p:blipFill rotWithShape="1">
          <a:blip r:embed="rId3"/>
          <a:srcRect l="20636" r="20636"/>
          <a:stretch/>
        </p:blipFill>
        <p:spPr>
          <a:xfrm>
            <a:off x="3962399" y="74962"/>
            <a:ext cx="4063073" cy="4500358"/>
          </a:xfrm>
          <a:prstGeom prst="rect">
            <a:avLst/>
          </a:prstGeom>
          <a:solidFill>
            <a:schemeClr val="bg1">
              <a:lumMod val="85000"/>
            </a:schemeClr>
          </a:solidFill>
          <a:ln>
            <a:noFill/>
          </a:ln>
        </p:spPr>
      </p:pic>
      <p:sp>
        <p:nvSpPr>
          <p:cNvPr id="14" name="Rectangle 13">
            <a:extLst>
              <a:ext uri="{FF2B5EF4-FFF2-40B4-BE49-F238E27FC236}">
                <a16:creationId xmlns:a16="http://schemas.microsoft.com/office/drawing/2014/main" id="{B805F642-6EE8-4BA0-97AE-CA18F687E8DB}"/>
              </a:ext>
            </a:extLst>
          </p:cNvPr>
          <p:cNvSpPr/>
          <p:nvPr/>
        </p:nvSpPr>
        <p:spPr>
          <a:xfrm>
            <a:off x="5953615" y="738602"/>
            <a:ext cx="1357499" cy="92828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306255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C0A7D-B95F-4434-82BE-7CCEB671E0FD}"/>
              </a:ext>
            </a:extLst>
          </p:cNvPr>
          <p:cNvSpPr>
            <a:spLocks noGrp="1"/>
          </p:cNvSpPr>
          <p:nvPr>
            <p:ph type="title"/>
          </p:nvPr>
        </p:nvSpPr>
        <p:spPr/>
        <p:txBody>
          <a:bodyPr/>
          <a:lstStyle/>
          <a:p>
            <a:r>
              <a:rPr lang="en-US" dirty="0"/>
              <a:t>Smoke Containment Comparison</a:t>
            </a:r>
          </a:p>
        </p:txBody>
      </p:sp>
      <p:pic>
        <p:nvPicPr>
          <p:cNvPr id="5" name="Michelle Bassett - Smoke_Door_Comparison_Clip_2_no_LA.mp4" descr="Michelle Bassett - Smoke_Door_Comparison_Clip_2_no_LA.mp4">
            <a:hlinkClick r:id="" action="ppaction://media"/>
            <a:extLst>
              <a:ext uri="{FF2B5EF4-FFF2-40B4-BE49-F238E27FC236}">
                <a16:creationId xmlns:a16="http://schemas.microsoft.com/office/drawing/2014/main" id="{CF69D4B0-DCB9-438A-865D-5D3930105F3B}"/>
              </a:ext>
            </a:extLst>
          </p:cNvPr>
          <p:cNvPicPr>
            <a:picLocks noGrp="1" noChangeAspect="1"/>
          </p:cNvPicPr>
          <p:nvPr>
            <p:ph sz="half" idx="1"/>
            <a:videoFile r:link="rId1"/>
            <p:extLst>
              <p:ext uri="{DAA4B4D4-6D71-4841-9C94-3DE7FCFB9230}">
                <p14:media xmlns:p14="http://schemas.microsoft.com/office/powerpoint/2010/main" r:embed="rId2">
                  <p14:trim st="8629.3024" end="8292.5278"/>
                </p14:media>
              </p:ext>
            </p:extLst>
          </p:nvPr>
        </p:nvPicPr>
        <p:blipFill>
          <a:blip r:embed="rId6"/>
          <a:stretch>
            <a:fillRect/>
          </a:stretch>
        </p:blipFill>
        <p:spPr>
          <a:xfrm>
            <a:off x="1096963" y="2689870"/>
            <a:ext cx="4640262" cy="2610147"/>
          </a:xfrm>
          <a:prstGeom prst="rect">
            <a:avLst/>
          </a:prstGeom>
        </p:spPr>
      </p:pic>
      <p:pic>
        <p:nvPicPr>
          <p:cNvPr id="7" name="Michelle Bassett - Smoke_Door_Comparison_Clip_1_no_LA.mp4" descr="Michelle Bassett - Smoke_Door_Comparison_Clip_1_no_LA.mp4">
            <a:hlinkClick r:id="" action="ppaction://media"/>
            <a:extLst>
              <a:ext uri="{FF2B5EF4-FFF2-40B4-BE49-F238E27FC236}">
                <a16:creationId xmlns:a16="http://schemas.microsoft.com/office/drawing/2014/main" id="{9752EEF1-7D11-4160-B13B-47B860EFB56D}"/>
              </a:ext>
            </a:extLst>
          </p:cNvPr>
          <p:cNvPicPr>
            <a:picLocks noGrp="1" noChangeAspect="1"/>
          </p:cNvPicPr>
          <p:nvPr>
            <p:ph sz="half" idx="2"/>
            <a:videoFile r:link="rId1"/>
            <p:extLst>
              <p:ext uri="{DAA4B4D4-6D71-4841-9C94-3DE7FCFB9230}">
                <p14:media xmlns:p14="http://schemas.microsoft.com/office/powerpoint/2010/main" r:embed="rId3">
                  <p14:trim st="17297.1705"/>
                </p14:media>
              </p:ext>
            </p:extLst>
          </p:nvPr>
        </p:nvPicPr>
        <p:blipFill>
          <a:blip r:embed="rId7"/>
          <a:stretch>
            <a:fillRect/>
          </a:stretch>
        </p:blipFill>
        <p:spPr>
          <a:xfrm>
            <a:off x="6516688" y="2690317"/>
            <a:ext cx="4638675" cy="2609254"/>
          </a:xfrm>
          <a:prstGeom prst="rect">
            <a:avLst/>
          </a:prstGeom>
        </p:spPr>
      </p:pic>
      <p:sp>
        <p:nvSpPr>
          <p:cNvPr id="8" name="Content Placeholder 2">
            <a:extLst>
              <a:ext uri="{FF2B5EF4-FFF2-40B4-BE49-F238E27FC236}">
                <a16:creationId xmlns:a16="http://schemas.microsoft.com/office/drawing/2014/main" id="{64EDD150-1366-474D-9EC7-4671848B6EDF}"/>
              </a:ext>
            </a:extLst>
          </p:cNvPr>
          <p:cNvSpPr txBox="1">
            <a:spLocks/>
          </p:cNvSpPr>
          <p:nvPr/>
        </p:nvSpPr>
        <p:spPr>
          <a:xfrm>
            <a:off x="2029622" y="5652131"/>
            <a:ext cx="2582465" cy="246221"/>
          </a:xfrm>
          <a:prstGeom prst="rect">
            <a:avLst/>
          </a:prstGeom>
        </p:spPr>
        <p:txBody>
          <a:bodyPr vert="horz" wrap="square" lIns="0" tIns="45720" rIns="91440" bIns="45720" rtlCol="0" anchor="t">
            <a:sp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Gotham Book" pitchFamily="2" charset="0"/>
                <a:ea typeface="+mn-ea"/>
                <a:cs typeface="Gotham Book" pitchFamily="2" charset="0"/>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Gotham Book" pitchFamily="2" charset="0"/>
                <a:ea typeface="+mn-ea"/>
                <a:cs typeface="Gotham Book" pitchFamily="2" charset="0"/>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Gotham Book" pitchFamily="2" charset="0"/>
                <a:ea typeface="+mn-ea"/>
                <a:cs typeface="Gotham Book" pitchFamily="2" charset="0"/>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Gotham Book" pitchFamily="2" charset="0"/>
                <a:ea typeface="+mn-ea"/>
                <a:cs typeface="Gotham Book" pitchFamily="2" charset="0"/>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Gotham Book" pitchFamily="2" charset="0"/>
                <a:ea typeface="+mn-ea"/>
                <a:cs typeface="Gotham Book" pitchFamily="2"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en-US" sz="1000" b="1" dirty="0">
                <a:solidFill>
                  <a:srgbClr val="404040"/>
                </a:solidFill>
                <a:latin typeface="Avenir Next LT Pro" panose="020B0504020202020204" pitchFamily="34" charset="77"/>
                <a:cs typeface="Arial" panose="020B0604020202020204" pitchFamily="34" charset="0"/>
              </a:rPr>
              <a:t>With</a:t>
            </a:r>
            <a:r>
              <a:rPr lang="en-US" sz="1000" dirty="0">
                <a:solidFill>
                  <a:srgbClr val="404040"/>
                </a:solidFill>
                <a:latin typeface="Avenir Next LT Pro" panose="020B0504020202020204" pitchFamily="34" charset="77"/>
                <a:cs typeface="Arial" panose="020B0604020202020204" pitchFamily="34" charset="0"/>
              </a:rPr>
              <a:t> smoke protection</a:t>
            </a:r>
          </a:p>
        </p:txBody>
      </p:sp>
      <p:sp>
        <p:nvSpPr>
          <p:cNvPr id="9" name="Content Placeholder 2">
            <a:extLst>
              <a:ext uri="{FF2B5EF4-FFF2-40B4-BE49-F238E27FC236}">
                <a16:creationId xmlns:a16="http://schemas.microsoft.com/office/drawing/2014/main" id="{9806A768-CED5-4132-AC27-51BB0EAD7CC0}"/>
              </a:ext>
            </a:extLst>
          </p:cNvPr>
          <p:cNvSpPr txBox="1">
            <a:spLocks/>
          </p:cNvSpPr>
          <p:nvPr/>
        </p:nvSpPr>
        <p:spPr>
          <a:xfrm>
            <a:off x="7544792" y="5652131"/>
            <a:ext cx="2582465" cy="246221"/>
          </a:xfrm>
          <a:prstGeom prst="rect">
            <a:avLst/>
          </a:prstGeom>
        </p:spPr>
        <p:txBody>
          <a:bodyPr vert="horz" wrap="square" lIns="0" tIns="45720" rIns="91440" bIns="45720" rtlCol="0" anchor="t">
            <a:sp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Gotham Book" pitchFamily="2" charset="0"/>
                <a:ea typeface="+mn-ea"/>
                <a:cs typeface="Gotham Book" pitchFamily="2" charset="0"/>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Gotham Book" pitchFamily="2" charset="0"/>
                <a:ea typeface="+mn-ea"/>
                <a:cs typeface="Gotham Book" pitchFamily="2" charset="0"/>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Gotham Book" pitchFamily="2" charset="0"/>
                <a:ea typeface="+mn-ea"/>
                <a:cs typeface="Gotham Book" pitchFamily="2" charset="0"/>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Gotham Book" pitchFamily="2" charset="0"/>
                <a:ea typeface="+mn-ea"/>
                <a:cs typeface="Gotham Book" pitchFamily="2" charset="0"/>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Gotham Book" pitchFamily="2" charset="0"/>
                <a:ea typeface="+mn-ea"/>
                <a:cs typeface="Gotham Book" pitchFamily="2"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en-US" sz="1000" b="1" dirty="0">
                <a:solidFill>
                  <a:srgbClr val="404040"/>
                </a:solidFill>
                <a:latin typeface="Avenir Next LT Pro" panose="020B0504020202020204" pitchFamily="34" charset="77"/>
                <a:cs typeface="Arial" panose="020B0604020202020204" pitchFamily="34" charset="0"/>
              </a:rPr>
              <a:t>Without</a:t>
            </a:r>
            <a:r>
              <a:rPr lang="en-US" sz="1000" dirty="0">
                <a:solidFill>
                  <a:srgbClr val="404040"/>
                </a:solidFill>
                <a:latin typeface="Avenir Next LT Pro" panose="020B0504020202020204" pitchFamily="34" charset="77"/>
                <a:cs typeface="Arial" panose="020B0604020202020204" pitchFamily="34" charset="0"/>
              </a:rPr>
              <a:t> smoke protection</a:t>
            </a:r>
          </a:p>
        </p:txBody>
      </p:sp>
    </p:spTree>
    <p:extLst>
      <p:ext uri="{BB962C8B-B14F-4D97-AF65-F5344CB8AC3E}">
        <p14:creationId xmlns:p14="http://schemas.microsoft.com/office/powerpoint/2010/main" val="1285664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1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213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5"/>
                                        </p:tgtEl>
                                      </p:cBhvr>
                                    </p:cmd>
                                  </p:childTnLst>
                                </p:cTn>
                              </p:par>
                            </p:childTnLst>
                          </p:cTn>
                        </p:par>
                      </p:childTnLst>
                    </p:cTn>
                  </p:par>
                </p:childTnLst>
              </p:cTn>
              <p:nextCondLst>
                <p:cond evt="onClick" delay="0">
                  <p:tgtEl>
                    <p:spTgt spid="5"/>
                  </p:tgtEl>
                </p:cond>
              </p:nextCondLst>
            </p:seq>
            <p:video>
              <p:cMediaNode vol="80000">
                <p:cTn id="16" fill="hold" display="0">
                  <p:stCondLst>
                    <p:cond delay="indefinite"/>
                  </p:stCondLst>
                </p:cTn>
                <p:tgtEl>
                  <p:spTgt spid="5"/>
                </p:tgtEl>
              </p:cMediaNode>
            </p:video>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7"/>
                                        </p:tgtEl>
                                      </p:cBhvr>
                                    </p:cmd>
                                  </p:childTnLst>
                                </p:cTn>
                              </p:par>
                            </p:childTnLst>
                          </p:cTn>
                        </p:par>
                      </p:childTnLst>
                    </p:cTn>
                  </p:par>
                </p:childTnLst>
              </p:cTn>
              <p:nextCondLst>
                <p:cond evt="onClick" delay="0">
                  <p:tgtEl>
                    <p:spTgt spid="7"/>
                  </p:tgtEl>
                </p:cond>
              </p:nextCondLst>
            </p:seq>
            <p:video>
              <p:cMediaNode vol="80000" mute="1">
                <p:cTn id="22" fill="hold" display="0">
                  <p:stCondLst>
                    <p:cond delay="indefinite"/>
                  </p:stCondLst>
                </p:cTn>
                <p:tgtEl>
                  <p:spTgt spid="7"/>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1A826-257B-4FAB-AE8C-038ED2AB8C6B}"/>
              </a:ext>
            </a:extLst>
          </p:cNvPr>
          <p:cNvSpPr>
            <a:spLocks noGrp="1"/>
          </p:cNvSpPr>
          <p:nvPr>
            <p:ph type="title"/>
          </p:nvPr>
        </p:nvSpPr>
        <p:spPr>
          <a:xfrm>
            <a:off x="1097280" y="286603"/>
            <a:ext cx="10058400" cy="1450757"/>
          </a:xfrm>
        </p:spPr>
        <p:txBody>
          <a:bodyPr anchor="b">
            <a:normAutofit/>
          </a:bodyPr>
          <a:lstStyle/>
          <a:p>
            <a:r>
              <a:rPr lang="en-US" dirty="0"/>
              <a:t>Applications</a:t>
            </a:r>
          </a:p>
        </p:txBody>
      </p:sp>
      <p:sp>
        <p:nvSpPr>
          <p:cNvPr id="11" name="Text Placeholder 2">
            <a:extLst>
              <a:ext uri="{FF2B5EF4-FFF2-40B4-BE49-F238E27FC236}">
                <a16:creationId xmlns:a16="http://schemas.microsoft.com/office/drawing/2014/main" id="{85D71BA6-1E9F-42C1-B88E-67151D197A89}"/>
              </a:ext>
            </a:extLst>
          </p:cNvPr>
          <p:cNvSpPr>
            <a:spLocks noGrp="1"/>
          </p:cNvSpPr>
          <p:nvPr>
            <p:ph type="body" idx="1"/>
          </p:nvPr>
        </p:nvSpPr>
        <p:spPr>
          <a:xfrm>
            <a:off x="1097280" y="2057400"/>
            <a:ext cx="4639736" cy="736282"/>
          </a:xfrm>
        </p:spPr>
        <p:txBody>
          <a:bodyPr>
            <a:normAutofit/>
          </a:bodyPr>
          <a:lstStyle/>
          <a:p>
            <a:r>
              <a:rPr lang="en-US" sz="3200" dirty="0"/>
              <a:t>stairwell</a:t>
            </a:r>
          </a:p>
        </p:txBody>
      </p:sp>
      <p:pic>
        <p:nvPicPr>
          <p:cNvPr id="6" name="Content Placeholder 5" descr="A picture containing indoor, floor, area&#10;&#10;Description automatically generated">
            <a:extLst>
              <a:ext uri="{FF2B5EF4-FFF2-40B4-BE49-F238E27FC236}">
                <a16:creationId xmlns:a16="http://schemas.microsoft.com/office/drawing/2014/main" id="{72C81DC5-9CE9-4E77-B9E0-B4B48241DBAD}"/>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15985" r="-5645"/>
          <a:stretch/>
        </p:blipFill>
        <p:spPr>
          <a:xfrm>
            <a:off x="1097280" y="2958274"/>
            <a:ext cx="4639736" cy="2910821"/>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a:noFill/>
        </p:spPr>
      </p:pic>
      <p:sp>
        <p:nvSpPr>
          <p:cNvPr id="8" name="Content Placeholder 7">
            <a:extLst>
              <a:ext uri="{FF2B5EF4-FFF2-40B4-BE49-F238E27FC236}">
                <a16:creationId xmlns:a16="http://schemas.microsoft.com/office/drawing/2014/main" id="{651FF9B5-35D0-45C3-BF33-260C6130C50E}"/>
              </a:ext>
            </a:extLst>
          </p:cNvPr>
          <p:cNvSpPr>
            <a:spLocks noGrp="1"/>
          </p:cNvSpPr>
          <p:nvPr>
            <p:ph sz="quarter" idx="4"/>
          </p:nvPr>
        </p:nvSpPr>
        <p:spPr>
          <a:xfrm>
            <a:off x="5737016" y="2958273"/>
            <a:ext cx="4639736" cy="2910821"/>
          </a:xfrm>
        </p:spPr>
        <p:txBody>
          <a:bodyPr/>
          <a:lstStyle/>
          <a:p>
            <a:pPr marL="205740" indent="-342900">
              <a:buFont typeface="Arial" panose="020B0604020202020204" pitchFamily="34" charset="0"/>
              <a:buChar char="•"/>
            </a:pPr>
            <a:r>
              <a:rPr lang="en-US" sz="2000" dirty="0">
                <a:solidFill>
                  <a:schemeClr val="tx1"/>
                </a:solidFill>
                <a:latin typeface="+mn-lt"/>
                <a:cs typeface="+mn-cs"/>
              </a:rPr>
              <a:t>Residential</a:t>
            </a:r>
          </a:p>
          <a:p>
            <a:pPr marL="205740" indent="-342900">
              <a:buFont typeface="Arial" panose="020B0604020202020204" pitchFamily="34" charset="0"/>
              <a:buChar char="•"/>
            </a:pPr>
            <a:r>
              <a:rPr lang="en-US" sz="2000" dirty="0">
                <a:solidFill>
                  <a:schemeClr val="tx1"/>
                </a:solidFill>
                <a:latin typeface="+mn-lt"/>
                <a:cs typeface="+mn-cs"/>
              </a:rPr>
              <a:t>High-rise</a:t>
            </a:r>
          </a:p>
          <a:p>
            <a:pPr marL="205740" indent="-342900">
              <a:buFont typeface="Arial" panose="020B0604020202020204" pitchFamily="34" charset="0"/>
              <a:buChar char="•"/>
            </a:pPr>
            <a:r>
              <a:rPr lang="en-US" sz="2000" dirty="0">
                <a:solidFill>
                  <a:schemeClr val="tx1"/>
                </a:solidFill>
                <a:latin typeface="+mn-lt"/>
                <a:cs typeface="+mn-cs"/>
              </a:rPr>
              <a:t>Schools</a:t>
            </a:r>
          </a:p>
          <a:p>
            <a:pPr marL="205740" indent="-342900">
              <a:buFont typeface="Arial" panose="020B0604020202020204" pitchFamily="34" charset="0"/>
              <a:buChar char="•"/>
            </a:pPr>
            <a:r>
              <a:rPr lang="en-US" sz="2000" dirty="0">
                <a:solidFill>
                  <a:schemeClr val="tx1"/>
                </a:solidFill>
                <a:latin typeface="+mn-lt"/>
                <a:cs typeface="+mn-cs"/>
              </a:rPr>
              <a:t>Hospitals</a:t>
            </a:r>
          </a:p>
          <a:p>
            <a:pPr marL="205740" indent="-342900">
              <a:buFont typeface="Arial" panose="020B0604020202020204" pitchFamily="34" charset="0"/>
              <a:buChar char="•"/>
            </a:pPr>
            <a:r>
              <a:rPr lang="en-US" sz="2000" dirty="0">
                <a:solidFill>
                  <a:schemeClr val="tx1"/>
                </a:solidFill>
                <a:latin typeface="+mn-lt"/>
                <a:cs typeface="+mn-cs"/>
              </a:rPr>
              <a:t>Government</a:t>
            </a:r>
          </a:p>
          <a:p>
            <a:endParaRPr lang="en-US" dirty="0"/>
          </a:p>
        </p:txBody>
      </p:sp>
      <p:sp>
        <p:nvSpPr>
          <p:cNvPr id="7" name="Content Placeholder 7">
            <a:extLst>
              <a:ext uri="{FF2B5EF4-FFF2-40B4-BE49-F238E27FC236}">
                <a16:creationId xmlns:a16="http://schemas.microsoft.com/office/drawing/2014/main" id="{B843D30E-AF5D-41DD-BF9C-8DA44A191969}"/>
              </a:ext>
            </a:extLst>
          </p:cNvPr>
          <p:cNvSpPr txBox="1">
            <a:spLocks/>
          </p:cNvSpPr>
          <p:nvPr/>
        </p:nvSpPr>
        <p:spPr>
          <a:xfrm>
            <a:off x="8056884" y="2958273"/>
            <a:ext cx="3913443" cy="2910821"/>
          </a:xfrm>
          <a:prstGeom prst="rect">
            <a:avLst/>
          </a:prstGeom>
        </p:spPr>
        <p:txBody>
          <a:bodyPr vert="horz" lIns="0" tIns="45720" rIns="0" bIns="45720" rtlCol="0">
            <a:norm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05740" indent="-342900">
              <a:buFont typeface="Arial" panose="020B0604020202020204" pitchFamily="34" charset="0"/>
              <a:buChar char="•"/>
            </a:pPr>
            <a:r>
              <a:rPr lang="en-US" sz="2000" dirty="0">
                <a:solidFill>
                  <a:schemeClr val="tx1"/>
                </a:solidFill>
              </a:rPr>
              <a:t>909.20.3.2 – “door assembly” complying with section 716 </a:t>
            </a:r>
          </a:p>
          <a:p>
            <a:pPr marL="205740" indent="-342900">
              <a:buFont typeface="Arial" panose="020B0604020202020204" pitchFamily="34" charset="0"/>
              <a:buChar char="•"/>
            </a:pPr>
            <a:r>
              <a:rPr lang="en-US" sz="2000" dirty="0">
                <a:solidFill>
                  <a:schemeClr val="tx1"/>
                </a:solidFill>
              </a:rPr>
              <a:t>403.5.4 – interior exit stairways shall be smokeproof</a:t>
            </a:r>
          </a:p>
          <a:p>
            <a:pPr marL="205740" indent="-342900">
              <a:buFont typeface="Arial" panose="020B0604020202020204" pitchFamily="34" charset="0"/>
              <a:buChar char="•"/>
            </a:pPr>
            <a:r>
              <a:rPr lang="en-US" sz="2000" dirty="0">
                <a:solidFill>
                  <a:schemeClr val="tx1"/>
                </a:solidFill>
              </a:rPr>
              <a:t>405.7.2 – required stairways shall be smokeproof</a:t>
            </a:r>
          </a:p>
          <a:p>
            <a:pPr marL="205740" indent="-342900">
              <a:buFont typeface="Arial" panose="020B0604020202020204" pitchFamily="34" charset="0"/>
              <a:buChar char="•"/>
            </a:pPr>
            <a:endParaRPr lang="en-US" sz="2000" dirty="0">
              <a:solidFill>
                <a:schemeClr val="tx1"/>
              </a:solidFill>
            </a:endParaRPr>
          </a:p>
          <a:p>
            <a:pPr marL="205740" indent="-342900">
              <a:buFont typeface="Arial" panose="020B0604020202020204" pitchFamily="34" charset="0"/>
              <a:buChar char="•"/>
            </a:pPr>
            <a:endParaRPr lang="en-US" sz="2000" dirty="0">
              <a:solidFill>
                <a:schemeClr val="tx1"/>
              </a:solidFill>
            </a:endParaRPr>
          </a:p>
          <a:p>
            <a:endParaRPr lang="en-US" dirty="0"/>
          </a:p>
        </p:txBody>
      </p:sp>
    </p:spTree>
    <p:extLst>
      <p:ext uri="{BB962C8B-B14F-4D97-AF65-F5344CB8AC3E}">
        <p14:creationId xmlns:p14="http://schemas.microsoft.com/office/powerpoint/2010/main" val="7016118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8ABBEB3F-12B1-45B4-BB36-4E99469E9856}"/>
              </a:ext>
            </a:extLst>
          </p:cNvPr>
          <p:cNvPicPr>
            <a:picLocks noGrp="1" noChangeAspect="1"/>
          </p:cNvPicPr>
          <p:nvPr>
            <p:ph type="pic" idx="1"/>
          </p:nvPr>
        </p:nvPicPr>
        <p:blipFill rotWithShape="1">
          <a:blip r:embed="rId3"/>
          <a:stretch/>
        </p:blipFill>
        <p:spPr>
          <a:xfrm>
            <a:off x="3698966" y="0"/>
            <a:ext cx="4794083" cy="4578350"/>
          </a:xfrm>
          <a:noFill/>
        </p:spPr>
      </p:pic>
      <p:sp>
        <p:nvSpPr>
          <p:cNvPr id="2" name="Title 1">
            <a:extLst>
              <a:ext uri="{FF2B5EF4-FFF2-40B4-BE49-F238E27FC236}">
                <a16:creationId xmlns:a16="http://schemas.microsoft.com/office/drawing/2014/main" id="{F73E1D7C-EC5B-4AAD-9D11-4C51FE9A83E9}"/>
              </a:ext>
            </a:extLst>
          </p:cNvPr>
          <p:cNvSpPr>
            <a:spLocks noGrp="1"/>
          </p:cNvSpPr>
          <p:nvPr>
            <p:ph type="title"/>
          </p:nvPr>
        </p:nvSpPr>
        <p:spPr>
          <a:xfrm>
            <a:off x="1097279" y="4799362"/>
            <a:ext cx="10320021" cy="1271238"/>
          </a:xfrm>
        </p:spPr>
        <p:txBody>
          <a:bodyPr anchor="b">
            <a:normAutofit/>
          </a:bodyPr>
          <a:lstStyle/>
          <a:p>
            <a:r>
              <a:rPr lang="en-US" dirty="0"/>
              <a:t>Stairwell</a:t>
            </a:r>
          </a:p>
        </p:txBody>
      </p:sp>
      <p:sp>
        <p:nvSpPr>
          <p:cNvPr id="9" name="Rectangle 8">
            <a:extLst>
              <a:ext uri="{FF2B5EF4-FFF2-40B4-BE49-F238E27FC236}">
                <a16:creationId xmlns:a16="http://schemas.microsoft.com/office/drawing/2014/main" id="{5B02E37B-11CB-414F-A8FF-E60B2508AC64}"/>
              </a:ext>
            </a:extLst>
          </p:cNvPr>
          <p:cNvSpPr/>
          <p:nvPr/>
        </p:nvSpPr>
        <p:spPr>
          <a:xfrm>
            <a:off x="4899790" y="1453556"/>
            <a:ext cx="1357499" cy="92828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499153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1A826-257B-4FAB-AE8C-038ED2AB8C6B}"/>
              </a:ext>
            </a:extLst>
          </p:cNvPr>
          <p:cNvSpPr>
            <a:spLocks noGrp="1"/>
          </p:cNvSpPr>
          <p:nvPr>
            <p:ph type="title"/>
          </p:nvPr>
        </p:nvSpPr>
        <p:spPr>
          <a:xfrm>
            <a:off x="1097280" y="286603"/>
            <a:ext cx="10058400" cy="1450757"/>
          </a:xfrm>
        </p:spPr>
        <p:txBody>
          <a:bodyPr anchor="b">
            <a:normAutofit/>
          </a:bodyPr>
          <a:lstStyle/>
          <a:p>
            <a:r>
              <a:rPr lang="en-US" dirty="0"/>
              <a:t>Applications</a:t>
            </a:r>
          </a:p>
        </p:txBody>
      </p:sp>
      <p:sp>
        <p:nvSpPr>
          <p:cNvPr id="11" name="Text Placeholder 2">
            <a:extLst>
              <a:ext uri="{FF2B5EF4-FFF2-40B4-BE49-F238E27FC236}">
                <a16:creationId xmlns:a16="http://schemas.microsoft.com/office/drawing/2014/main" id="{85D71BA6-1E9F-42C1-B88E-67151D197A89}"/>
              </a:ext>
            </a:extLst>
          </p:cNvPr>
          <p:cNvSpPr>
            <a:spLocks noGrp="1"/>
          </p:cNvSpPr>
          <p:nvPr>
            <p:ph type="body" idx="1"/>
          </p:nvPr>
        </p:nvSpPr>
        <p:spPr>
          <a:xfrm>
            <a:off x="1097280" y="1891862"/>
            <a:ext cx="4639736" cy="736282"/>
          </a:xfrm>
        </p:spPr>
        <p:txBody>
          <a:bodyPr>
            <a:normAutofit/>
          </a:bodyPr>
          <a:lstStyle/>
          <a:p>
            <a:r>
              <a:rPr lang="en-US" sz="3200" dirty="0"/>
              <a:t>Cross corridor</a:t>
            </a:r>
          </a:p>
        </p:txBody>
      </p:sp>
      <p:sp>
        <p:nvSpPr>
          <p:cNvPr id="8" name="Content Placeholder 7">
            <a:extLst>
              <a:ext uri="{FF2B5EF4-FFF2-40B4-BE49-F238E27FC236}">
                <a16:creationId xmlns:a16="http://schemas.microsoft.com/office/drawing/2014/main" id="{651FF9B5-35D0-45C3-BF33-260C6130C50E}"/>
              </a:ext>
            </a:extLst>
          </p:cNvPr>
          <p:cNvSpPr>
            <a:spLocks noGrp="1"/>
          </p:cNvSpPr>
          <p:nvPr>
            <p:ph sz="quarter" idx="4"/>
          </p:nvPr>
        </p:nvSpPr>
        <p:spPr>
          <a:xfrm>
            <a:off x="4660900" y="2793682"/>
            <a:ext cx="4639736" cy="2910821"/>
          </a:xfrm>
        </p:spPr>
        <p:txBody>
          <a:bodyPr>
            <a:normAutofit/>
          </a:bodyPr>
          <a:lstStyle/>
          <a:p>
            <a:pPr marL="205740" indent="-342900">
              <a:buFont typeface="Arial" panose="020B0604020202020204" pitchFamily="34" charset="0"/>
              <a:buChar char="•"/>
            </a:pPr>
            <a:r>
              <a:rPr lang="en-US" sz="2000" dirty="0">
                <a:solidFill>
                  <a:schemeClr val="tx1"/>
                </a:solidFill>
                <a:latin typeface="+mn-lt"/>
                <a:cs typeface="+mn-cs"/>
              </a:rPr>
              <a:t>Hospitals</a:t>
            </a:r>
          </a:p>
          <a:p>
            <a:pPr marL="205740" indent="-342900">
              <a:buFont typeface="Arial" panose="020B0604020202020204" pitchFamily="34" charset="0"/>
              <a:buChar char="•"/>
            </a:pPr>
            <a:r>
              <a:rPr lang="en-US" sz="2000" dirty="0">
                <a:solidFill>
                  <a:schemeClr val="tx1"/>
                </a:solidFill>
                <a:latin typeface="+mn-lt"/>
                <a:cs typeface="+mn-cs"/>
              </a:rPr>
              <a:t>Multi-Family</a:t>
            </a:r>
          </a:p>
          <a:p>
            <a:pPr marL="205740" indent="-342900">
              <a:buFont typeface="Arial" panose="020B0604020202020204" pitchFamily="34" charset="0"/>
              <a:buChar char="•"/>
            </a:pPr>
            <a:r>
              <a:rPr lang="en-US" sz="2000" dirty="0">
                <a:solidFill>
                  <a:schemeClr val="tx1"/>
                </a:solidFill>
                <a:latin typeface="+mn-lt"/>
                <a:cs typeface="+mn-cs"/>
              </a:rPr>
              <a:t>Museums</a:t>
            </a:r>
          </a:p>
          <a:p>
            <a:pPr marL="205740" indent="-342900">
              <a:buFont typeface="Arial" panose="020B0604020202020204" pitchFamily="34" charset="0"/>
              <a:buChar char="•"/>
            </a:pPr>
            <a:r>
              <a:rPr lang="en-US" sz="2000" dirty="0">
                <a:solidFill>
                  <a:schemeClr val="tx1"/>
                </a:solidFill>
                <a:latin typeface="+mn-lt"/>
                <a:cs typeface="+mn-cs"/>
              </a:rPr>
              <a:t>Schools</a:t>
            </a:r>
          </a:p>
          <a:p>
            <a:pPr marL="205740" indent="-342900">
              <a:buFont typeface="Arial" panose="020B0604020202020204" pitchFamily="34" charset="0"/>
              <a:buChar char="•"/>
            </a:pPr>
            <a:r>
              <a:rPr lang="en-US" sz="2000" dirty="0">
                <a:solidFill>
                  <a:schemeClr val="tx1"/>
                </a:solidFill>
              </a:rPr>
              <a:t>Compartmentalization of building sections</a:t>
            </a:r>
            <a:endParaRPr lang="en-US" sz="2000" dirty="0">
              <a:solidFill>
                <a:schemeClr val="tx1"/>
              </a:solidFill>
              <a:latin typeface="+mn-lt"/>
              <a:cs typeface="+mn-cs"/>
            </a:endParaRPr>
          </a:p>
          <a:p>
            <a:endParaRPr lang="en-US" dirty="0"/>
          </a:p>
        </p:txBody>
      </p:sp>
      <p:pic>
        <p:nvPicPr>
          <p:cNvPr id="9" name="Content Placeholder 8" descr="A picture containing text, indoor, floor&#10;&#10;Description automatically generated">
            <a:extLst>
              <a:ext uri="{FF2B5EF4-FFF2-40B4-BE49-F238E27FC236}">
                <a16:creationId xmlns:a16="http://schemas.microsoft.com/office/drawing/2014/main" id="{A7D7C7B3-259A-48EC-BF8D-41763BCF84B2}"/>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797" r="-6771"/>
          <a:stretch/>
        </p:blipFill>
        <p:spPr>
          <a:xfrm>
            <a:off x="1234014" y="2628144"/>
            <a:ext cx="3314700" cy="3743325"/>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6" name="Content Placeholder 7">
            <a:extLst>
              <a:ext uri="{FF2B5EF4-FFF2-40B4-BE49-F238E27FC236}">
                <a16:creationId xmlns:a16="http://schemas.microsoft.com/office/drawing/2014/main" id="{5D1AA8FC-5E4D-4834-BF25-B4FF3ADCBF31}"/>
              </a:ext>
            </a:extLst>
          </p:cNvPr>
          <p:cNvSpPr txBox="1">
            <a:spLocks/>
          </p:cNvSpPr>
          <p:nvPr/>
        </p:nvSpPr>
        <p:spPr>
          <a:xfrm>
            <a:off x="8525932" y="2793681"/>
            <a:ext cx="3314700" cy="2910821"/>
          </a:xfrm>
          <a:prstGeom prst="rect">
            <a:avLst/>
          </a:prstGeom>
        </p:spPr>
        <p:txBody>
          <a:bodyPr vert="horz" lIns="0" tIns="45720" rIns="0" bIns="45720" rtlCol="0">
            <a:norm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05740" indent="-342900">
              <a:buFont typeface="Arial" panose="020B0604020202020204" pitchFamily="34" charset="0"/>
              <a:buChar char="•"/>
            </a:pPr>
            <a:r>
              <a:rPr lang="en-US" sz="2000" dirty="0">
                <a:solidFill>
                  <a:schemeClr val="tx1"/>
                </a:solidFill>
              </a:rPr>
              <a:t>510.2 – Horizontal Building Separation Allowance</a:t>
            </a:r>
          </a:p>
          <a:p>
            <a:endParaRPr lang="en-US" dirty="0"/>
          </a:p>
        </p:txBody>
      </p:sp>
    </p:spTree>
    <p:extLst>
      <p:ext uri="{BB962C8B-B14F-4D97-AF65-F5344CB8AC3E}">
        <p14:creationId xmlns:p14="http://schemas.microsoft.com/office/powerpoint/2010/main" val="39054804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E1D7C-EC5B-4AAD-9D11-4C51FE9A83E9}"/>
              </a:ext>
            </a:extLst>
          </p:cNvPr>
          <p:cNvSpPr>
            <a:spLocks noGrp="1"/>
          </p:cNvSpPr>
          <p:nvPr>
            <p:ph type="title"/>
          </p:nvPr>
        </p:nvSpPr>
        <p:spPr>
          <a:xfrm>
            <a:off x="1097279" y="4799362"/>
            <a:ext cx="10320021" cy="1271238"/>
          </a:xfrm>
        </p:spPr>
        <p:txBody>
          <a:bodyPr anchor="b">
            <a:normAutofit/>
          </a:bodyPr>
          <a:lstStyle/>
          <a:p>
            <a:r>
              <a:rPr lang="en-US" dirty="0"/>
              <a:t>Cross Corridor</a:t>
            </a:r>
          </a:p>
        </p:txBody>
      </p:sp>
      <p:pic>
        <p:nvPicPr>
          <p:cNvPr id="6" name="Content Placeholder 5">
            <a:extLst>
              <a:ext uri="{FF2B5EF4-FFF2-40B4-BE49-F238E27FC236}">
                <a16:creationId xmlns:a16="http://schemas.microsoft.com/office/drawing/2014/main" id="{54A36DB7-ACB5-4B10-8840-9B4191514D27}"/>
              </a:ext>
            </a:extLst>
          </p:cNvPr>
          <p:cNvPicPr>
            <a:picLocks noChangeAspect="1"/>
          </p:cNvPicPr>
          <p:nvPr/>
        </p:nvPicPr>
        <p:blipFill>
          <a:blip r:embed="rId3"/>
          <a:stretch>
            <a:fillRect/>
          </a:stretch>
        </p:blipFill>
        <p:spPr>
          <a:xfrm>
            <a:off x="2552180" y="0"/>
            <a:ext cx="7087639" cy="4559300"/>
          </a:xfrm>
          <a:prstGeom prst="rect">
            <a:avLst/>
          </a:prstGeom>
          <a:solidFill>
            <a:schemeClr val="bg1">
              <a:lumMod val="85000"/>
            </a:schemeClr>
          </a:solidFill>
          <a:ln w="19050">
            <a:solidFill>
              <a:schemeClr val="tx1">
                <a:lumMod val="65000"/>
                <a:lumOff val="35000"/>
              </a:schemeClr>
            </a:solidFill>
          </a:ln>
        </p:spPr>
      </p:pic>
      <p:sp>
        <p:nvSpPr>
          <p:cNvPr id="7" name="Rectangle 6">
            <a:extLst>
              <a:ext uri="{FF2B5EF4-FFF2-40B4-BE49-F238E27FC236}">
                <a16:creationId xmlns:a16="http://schemas.microsoft.com/office/drawing/2014/main" id="{FC0521D6-EEC3-4185-B4EF-8140A85D7A43}"/>
              </a:ext>
            </a:extLst>
          </p:cNvPr>
          <p:cNvSpPr/>
          <p:nvPr/>
        </p:nvSpPr>
        <p:spPr>
          <a:xfrm>
            <a:off x="3088951" y="491575"/>
            <a:ext cx="1357499" cy="92828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8AC4D233-6738-4B25-B391-15D1A592A4B5}"/>
              </a:ext>
            </a:extLst>
          </p:cNvPr>
          <p:cNvSpPr txBox="1"/>
          <p:nvPr/>
        </p:nvSpPr>
        <p:spPr>
          <a:xfrm>
            <a:off x="152400" y="1676400"/>
            <a:ext cx="2399780" cy="1200329"/>
          </a:xfrm>
          <a:prstGeom prst="rect">
            <a:avLst/>
          </a:prstGeom>
          <a:noFill/>
        </p:spPr>
        <p:txBody>
          <a:bodyPr wrap="square" rtlCol="0">
            <a:spAutoFit/>
          </a:bodyPr>
          <a:lstStyle/>
          <a:p>
            <a:r>
              <a:rPr lang="en-US" dirty="0"/>
              <a:t>1009.6.4 – areas of refuge must be designed to limit smoke</a:t>
            </a:r>
          </a:p>
        </p:txBody>
      </p:sp>
    </p:spTree>
    <p:extLst>
      <p:ext uri="{BB962C8B-B14F-4D97-AF65-F5344CB8AC3E}">
        <p14:creationId xmlns:p14="http://schemas.microsoft.com/office/powerpoint/2010/main" val="42254235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1A826-257B-4FAB-AE8C-038ED2AB8C6B}"/>
              </a:ext>
            </a:extLst>
          </p:cNvPr>
          <p:cNvSpPr>
            <a:spLocks noGrp="1"/>
          </p:cNvSpPr>
          <p:nvPr>
            <p:ph type="title"/>
          </p:nvPr>
        </p:nvSpPr>
        <p:spPr>
          <a:xfrm>
            <a:off x="1097280" y="286603"/>
            <a:ext cx="10058400" cy="1450757"/>
          </a:xfrm>
        </p:spPr>
        <p:txBody>
          <a:bodyPr anchor="b">
            <a:normAutofit/>
          </a:bodyPr>
          <a:lstStyle/>
          <a:p>
            <a:r>
              <a:rPr lang="en-US" dirty="0"/>
              <a:t>Vertical Markets</a:t>
            </a:r>
          </a:p>
        </p:txBody>
      </p:sp>
      <p:sp>
        <p:nvSpPr>
          <p:cNvPr id="11" name="Text Placeholder 2">
            <a:extLst>
              <a:ext uri="{FF2B5EF4-FFF2-40B4-BE49-F238E27FC236}">
                <a16:creationId xmlns:a16="http://schemas.microsoft.com/office/drawing/2014/main" id="{85D71BA6-1E9F-42C1-B88E-67151D197A89}"/>
              </a:ext>
            </a:extLst>
          </p:cNvPr>
          <p:cNvSpPr>
            <a:spLocks noGrp="1"/>
          </p:cNvSpPr>
          <p:nvPr>
            <p:ph type="body" idx="1"/>
          </p:nvPr>
        </p:nvSpPr>
        <p:spPr>
          <a:xfrm>
            <a:off x="1097280" y="2057400"/>
            <a:ext cx="4639736" cy="736282"/>
          </a:xfrm>
        </p:spPr>
        <p:txBody>
          <a:bodyPr>
            <a:normAutofit/>
          </a:bodyPr>
          <a:lstStyle/>
          <a:p>
            <a:r>
              <a:rPr lang="en-US" sz="3200" dirty="0"/>
              <a:t>Healthcare</a:t>
            </a:r>
          </a:p>
        </p:txBody>
      </p:sp>
      <p:sp>
        <p:nvSpPr>
          <p:cNvPr id="8" name="Content Placeholder 7">
            <a:extLst>
              <a:ext uri="{FF2B5EF4-FFF2-40B4-BE49-F238E27FC236}">
                <a16:creationId xmlns:a16="http://schemas.microsoft.com/office/drawing/2014/main" id="{651FF9B5-35D0-45C3-BF33-260C6130C50E}"/>
              </a:ext>
            </a:extLst>
          </p:cNvPr>
          <p:cNvSpPr>
            <a:spLocks noGrp="1"/>
          </p:cNvSpPr>
          <p:nvPr>
            <p:ph sz="quarter" idx="4"/>
          </p:nvPr>
        </p:nvSpPr>
        <p:spPr/>
        <p:txBody>
          <a:bodyPr>
            <a:normAutofit/>
          </a:bodyPr>
          <a:lstStyle/>
          <a:p>
            <a:pPr marL="205740" indent="-342900">
              <a:buFont typeface="Arial" panose="020B0604020202020204" pitchFamily="34" charset="0"/>
              <a:buChar char="•"/>
            </a:pPr>
            <a:r>
              <a:rPr lang="en-US" sz="2000" dirty="0">
                <a:solidFill>
                  <a:schemeClr val="tx1"/>
                </a:solidFill>
                <a:latin typeface="+mn-lt"/>
                <a:cs typeface="+mn-cs"/>
                <a:hlinkClick r:id="rId3"/>
              </a:rPr>
              <a:t>NFPA report - Fires in health care facilities</a:t>
            </a:r>
            <a:endParaRPr lang="en-US" sz="2000" dirty="0">
              <a:solidFill>
                <a:schemeClr val="tx1"/>
              </a:solidFill>
              <a:latin typeface="+mn-lt"/>
              <a:cs typeface="+mn-cs"/>
            </a:endParaRPr>
          </a:p>
          <a:p>
            <a:pPr marL="205740" indent="-342900">
              <a:buFont typeface="Arial" panose="020B0604020202020204" pitchFamily="34" charset="0"/>
              <a:buChar char="•"/>
            </a:pPr>
            <a:r>
              <a:rPr lang="en-US" sz="2000" dirty="0">
                <a:solidFill>
                  <a:schemeClr val="tx1"/>
                </a:solidFill>
                <a:latin typeface="+mn-lt"/>
                <a:cs typeface="+mn-cs"/>
              </a:rPr>
              <a:t>From 2011-2015, there were annually 5,750 fires in health care facilities</a:t>
            </a:r>
          </a:p>
          <a:p>
            <a:pPr marL="205740" indent="-342900">
              <a:buFont typeface="Arial" panose="020B0604020202020204" pitchFamily="34" charset="0"/>
              <a:buChar char="•"/>
            </a:pPr>
            <a:r>
              <a:rPr lang="en-US" sz="2000" dirty="0">
                <a:solidFill>
                  <a:schemeClr val="tx1"/>
                </a:solidFill>
                <a:latin typeface="+mn-lt"/>
                <a:cs typeface="+mn-cs"/>
              </a:rPr>
              <a:t>50.4 billion in property damage annually</a:t>
            </a:r>
          </a:p>
          <a:p>
            <a:endParaRPr lang="en-US" dirty="0"/>
          </a:p>
        </p:txBody>
      </p:sp>
      <p:pic>
        <p:nvPicPr>
          <p:cNvPr id="6" name="Content Placeholder 5" descr="A picture containing indoor, floor, wall, building&#10;&#10;Description automatically generated">
            <a:extLst>
              <a:ext uri="{FF2B5EF4-FFF2-40B4-BE49-F238E27FC236}">
                <a16:creationId xmlns:a16="http://schemas.microsoft.com/office/drawing/2014/main" id="{42F52D3F-91CD-4A57-B298-09F764DFDBAD}"/>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75529" y="2683287"/>
            <a:ext cx="5468071" cy="3646781"/>
          </a:xfrm>
        </p:spPr>
      </p:pic>
    </p:spTree>
    <p:extLst>
      <p:ext uri="{BB962C8B-B14F-4D97-AF65-F5344CB8AC3E}">
        <p14:creationId xmlns:p14="http://schemas.microsoft.com/office/powerpoint/2010/main" val="21605882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1A826-257B-4FAB-AE8C-038ED2AB8C6B}"/>
              </a:ext>
            </a:extLst>
          </p:cNvPr>
          <p:cNvSpPr>
            <a:spLocks noGrp="1"/>
          </p:cNvSpPr>
          <p:nvPr>
            <p:ph type="title"/>
          </p:nvPr>
        </p:nvSpPr>
        <p:spPr>
          <a:xfrm>
            <a:off x="1097280" y="286603"/>
            <a:ext cx="10058400" cy="1450757"/>
          </a:xfrm>
        </p:spPr>
        <p:txBody>
          <a:bodyPr anchor="b">
            <a:normAutofit/>
          </a:bodyPr>
          <a:lstStyle/>
          <a:p>
            <a:r>
              <a:rPr lang="en-US" dirty="0"/>
              <a:t>Vertical Markets</a:t>
            </a:r>
          </a:p>
        </p:txBody>
      </p:sp>
      <p:sp>
        <p:nvSpPr>
          <p:cNvPr id="11" name="Text Placeholder 2">
            <a:extLst>
              <a:ext uri="{FF2B5EF4-FFF2-40B4-BE49-F238E27FC236}">
                <a16:creationId xmlns:a16="http://schemas.microsoft.com/office/drawing/2014/main" id="{85D71BA6-1E9F-42C1-B88E-67151D197A89}"/>
              </a:ext>
            </a:extLst>
          </p:cNvPr>
          <p:cNvSpPr>
            <a:spLocks noGrp="1"/>
          </p:cNvSpPr>
          <p:nvPr>
            <p:ph type="body" idx="1"/>
          </p:nvPr>
        </p:nvSpPr>
        <p:spPr>
          <a:xfrm>
            <a:off x="1097280" y="2057400"/>
            <a:ext cx="4639736" cy="736282"/>
          </a:xfrm>
        </p:spPr>
        <p:txBody>
          <a:bodyPr>
            <a:normAutofit/>
          </a:bodyPr>
          <a:lstStyle/>
          <a:p>
            <a:r>
              <a:rPr lang="en-US" sz="3200" dirty="0"/>
              <a:t>HIGH-RISE</a:t>
            </a:r>
          </a:p>
        </p:txBody>
      </p:sp>
      <p:sp>
        <p:nvSpPr>
          <p:cNvPr id="8" name="Content Placeholder 7">
            <a:extLst>
              <a:ext uri="{FF2B5EF4-FFF2-40B4-BE49-F238E27FC236}">
                <a16:creationId xmlns:a16="http://schemas.microsoft.com/office/drawing/2014/main" id="{651FF9B5-35D0-45C3-BF33-260C6130C50E}"/>
              </a:ext>
            </a:extLst>
          </p:cNvPr>
          <p:cNvSpPr>
            <a:spLocks noGrp="1"/>
          </p:cNvSpPr>
          <p:nvPr>
            <p:ph sz="quarter" idx="4"/>
          </p:nvPr>
        </p:nvSpPr>
        <p:spPr/>
        <p:txBody>
          <a:bodyPr>
            <a:normAutofit fontScale="92500"/>
          </a:bodyPr>
          <a:lstStyle/>
          <a:p>
            <a:pPr marL="205740" indent="-342900">
              <a:buFont typeface="Arial" panose="020B0604020202020204" pitchFamily="34" charset="0"/>
              <a:buChar char="•"/>
            </a:pPr>
            <a:r>
              <a:rPr lang="en-US" sz="2000" dirty="0">
                <a:solidFill>
                  <a:schemeClr val="tx1"/>
                </a:solidFill>
                <a:latin typeface="+mn-lt"/>
                <a:cs typeface="+mn-cs"/>
                <a:hlinkClick r:id="rId3"/>
              </a:rPr>
              <a:t>NFPA report - High-rise building fires</a:t>
            </a:r>
            <a:br>
              <a:rPr lang="en-US" sz="2000" dirty="0">
                <a:solidFill>
                  <a:schemeClr val="tx1"/>
                </a:solidFill>
                <a:latin typeface="+mn-lt"/>
                <a:cs typeface="+mn-cs"/>
              </a:rPr>
            </a:br>
            <a:endParaRPr lang="en-US" sz="2000" dirty="0">
              <a:solidFill>
                <a:schemeClr val="tx1"/>
              </a:solidFill>
              <a:latin typeface="+mn-lt"/>
              <a:cs typeface="+mn-cs"/>
            </a:endParaRPr>
          </a:p>
          <a:p>
            <a:pPr marL="205740" indent="-342900">
              <a:buFont typeface="Arial" panose="020B0604020202020204" pitchFamily="34" charset="0"/>
              <a:buChar char="•"/>
            </a:pPr>
            <a:r>
              <a:rPr lang="en-US" sz="2000" dirty="0">
                <a:solidFill>
                  <a:schemeClr val="tx1"/>
                </a:solidFill>
                <a:latin typeface="+mn-lt"/>
                <a:cs typeface="+mn-cs"/>
              </a:rPr>
              <a:t>From 2009-2013, there were 14,500 fires annually in high rise buildings</a:t>
            </a:r>
          </a:p>
          <a:p>
            <a:pPr marL="205740" indent="-342900">
              <a:buFont typeface="Arial" panose="020B0604020202020204" pitchFamily="34" charset="0"/>
              <a:buChar char="•"/>
            </a:pPr>
            <a:r>
              <a:rPr lang="en-US" sz="2000" dirty="0">
                <a:solidFill>
                  <a:schemeClr val="tx1"/>
                </a:solidFill>
                <a:latin typeface="+mn-lt"/>
                <a:cs typeface="+mn-cs"/>
              </a:rPr>
              <a:t>154 million in property damage annually</a:t>
            </a:r>
          </a:p>
          <a:p>
            <a:pPr marL="205740" indent="-342900">
              <a:buFont typeface="Arial" panose="020B0604020202020204" pitchFamily="34" charset="0"/>
              <a:buChar char="•"/>
            </a:pPr>
            <a:r>
              <a:rPr lang="en-US" sz="2000" dirty="0">
                <a:solidFill>
                  <a:schemeClr val="tx1"/>
                </a:solidFill>
                <a:latin typeface="+mn-lt"/>
                <a:cs typeface="+mn-cs"/>
              </a:rPr>
              <a:t>This is apartments, multi-family, hotels, dorms, office buildings, building for the sick</a:t>
            </a:r>
          </a:p>
          <a:p>
            <a:endParaRPr lang="en-US" dirty="0"/>
          </a:p>
        </p:txBody>
      </p:sp>
      <p:pic>
        <p:nvPicPr>
          <p:cNvPr id="9" name="Content Placeholder 8" descr="A picture containing indoor, wall, floor, ceiling&#10;&#10;Description automatically generated">
            <a:extLst>
              <a:ext uri="{FF2B5EF4-FFF2-40B4-BE49-F238E27FC236}">
                <a16:creationId xmlns:a16="http://schemas.microsoft.com/office/drawing/2014/main" id="{8D3B398C-086E-4C65-B958-3358271DDE0B}"/>
              </a:ext>
            </a:extLst>
          </p:cNvPr>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l="-108177" r="-156"/>
          <a:stretch/>
        </p:blipFill>
        <p:spPr>
          <a:xfrm>
            <a:off x="-3185686" y="3003852"/>
            <a:ext cx="8444011" cy="3039843"/>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628321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1A826-257B-4FAB-AE8C-038ED2AB8C6B}"/>
              </a:ext>
            </a:extLst>
          </p:cNvPr>
          <p:cNvSpPr>
            <a:spLocks noGrp="1"/>
          </p:cNvSpPr>
          <p:nvPr>
            <p:ph type="title"/>
          </p:nvPr>
        </p:nvSpPr>
        <p:spPr>
          <a:xfrm>
            <a:off x="1097280" y="286603"/>
            <a:ext cx="10058400" cy="1450757"/>
          </a:xfrm>
        </p:spPr>
        <p:txBody>
          <a:bodyPr anchor="b">
            <a:normAutofit/>
          </a:bodyPr>
          <a:lstStyle/>
          <a:p>
            <a:r>
              <a:rPr lang="en-US" dirty="0"/>
              <a:t>Vertical Markets</a:t>
            </a:r>
          </a:p>
        </p:txBody>
      </p:sp>
      <p:sp>
        <p:nvSpPr>
          <p:cNvPr id="11" name="Text Placeholder 2">
            <a:extLst>
              <a:ext uri="{FF2B5EF4-FFF2-40B4-BE49-F238E27FC236}">
                <a16:creationId xmlns:a16="http://schemas.microsoft.com/office/drawing/2014/main" id="{85D71BA6-1E9F-42C1-B88E-67151D197A89}"/>
              </a:ext>
            </a:extLst>
          </p:cNvPr>
          <p:cNvSpPr>
            <a:spLocks noGrp="1"/>
          </p:cNvSpPr>
          <p:nvPr>
            <p:ph type="body" idx="1"/>
          </p:nvPr>
        </p:nvSpPr>
        <p:spPr>
          <a:xfrm>
            <a:off x="1097280" y="2057400"/>
            <a:ext cx="4639736" cy="736282"/>
          </a:xfrm>
        </p:spPr>
        <p:txBody>
          <a:bodyPr>
            <a:normAutofit/>
          </a:bodyPr>
          <a:lstStyle/>
          <a:p>
            <a:r>
              <a:rPr lang="en-US" sz="3200" dirty="0"/>
              <a:t>EDUCATION</a:t>
            </a:r>
          </a:p>
        </p:txBody>
      </p:sp>
      <p:sp>
        <p:nvSpPr>
          <p:cNvPr id="8" name="Content Placeholder 7">
            <a:extLst>
              <a:ext uri="{FF2B5EF4-FFF2-40B4-BE49-F238E27FC236}">
                <a16:creationId xmlns:a16="http://schemas.microsoft.com/office/drawing/2014/main" id="{651FF9B5-35D0-45C3-BF33-260C6130C50E}"/>
              </a:ext>
            </a:extLst>
          </p:cNvPr>
          <p:cNvSpPr>
            <a:spLocks noGrp="1"/>
          </p:cNvSpPr>
          <p:nvPr>
            <p:ph sz="quarter" idx="4"/>
          </p:nvPr>
        </p:nvSpPr>
        <p:spPr/>
        <p:txBody>
          <a:bodyPr>
            <a:normAutofit/>
          </a:bodyPr>
          <a:lstStyle/>
          <a:p>
            <a:pPr marL="205740" indent="-342900">
              <a:buFont typeface="Arial" panose="020B0604020202020204" pitchFamily="34" charset="0"/>
              <a:buChar char="•"/>
            </a:pPr>
            <a:r>
              <a:rPr lang="en-US" sz="2000" dirty="0">
                <a:solidFill>
                  <a:schemeClr val="tx1"/>
                </a:solidFill>
                <a:latin typeface="+mn-lt"/>
                <a:cs typeface="+mn-cs"/>
                <a:hlinkClick r:id="rId3"/>
              </a:rPr>
              <a:t>NFPA's fire statistics for structure fire in schools</a:t>
            </a:r>
            <a:endParaRPr lang="en-US" sz="2000" dirty="0">
              <a:solidFill>
                <a:schemeClr val="tx1"/>
              </a:solidFill>
              <a:latin typeface="+mn-lt"/>
              <a:cs typeface="+mn-cs"/>
            </a:endParaRPr>
          </a:p>
          <a:p>
            <a:pPr marL="205740" indent="-342900">
              <a:buFont typeface="Arial" panose="020B0604020202020204" pitchFamily="34" charset="0"/>
              <a:buChar char="•"/>
            </a:pPr>
            <a:r>
              <a:rPr lang="en-US" sz="2000" dirty="0">
                <a:solidFill>
                  <a:schemeClr val="tx1"/>
                </a:solidFill>
                <a:latin typeface="+mn-lt"/>
                <a:cs typeface="+mn-cs"/>
              </a:rPr>
              <a:t>From 2014 – 2018 there were over 3,230 structure fires in schools every year</a:t>
            </a:r>
          </a:p>
          <a:p>
            <a:pPr marL="205740" indent="-342900">
              <a:buFont typeface="Arial" panose="020B0604020202020204" pitchFamily="34" charset="0"/>
              <a:buChar char="•"/>
            </a:pPr>
            <a:r>
              <a:rPr lang="en-US" sz="2000" dirty="0">
                <a:solidFill>
                  <a:schemeClr val="tx1"/>
                </a:solidFill>
                <a:latin typeface="+mn-lt"/>
                <a:cs typeface="+mn-cs"/>
              </a:rPr>
              <a:t>$37 million in property damage</a:t>
            </a:r>
          </a:p>
          <a:p>
            <a:endParaRPr lang="en-US" dirty="0"/>
          </a:p>
        </p:txBody>
      </p:sp>
      <p:pic>
        <p:nvPicPr>
          <p:cNvPr id="10" name="Content Placeholder 9" descr="A hallway with blue doors&#10;&#10;Description automatically generated with low confidence">
            <a:extLst>
              <a:ext uri="{FF2B5EF4-FFF2-40B4-BE49-F238E27FC236}">
                <a16:creationId xmlns:a16="http://schemas.microsoft.com/office/drawing/2014/main" id="{A419FA80-3FD7-4184-A066-29E29BEE9868}"/>
              </a:ext>
            </a:extLst>
          </p:cNvPr>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l="-29662" t="1754" r="-3" b="3839"/>
          <a:stretch/>
        </p:blipFill>
        <p:spPr>
          <a:xfrm>
            <a:off x="-260832" y="2793682"/>
            <a:ext cx="6356832" cy="307541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12" name="Content Placeholder 6" descr="A picture containing floor, wall, indoor, building&#10;&#10;Description automatically generated">
            <a:extLst>
              <a:ext uri="{FF2B5EF4-FFF2-40B4-BE49-F238E27FC236}">
                <a16:creationId xmlns:a16="http://schemas.microsoft.com/office/drawing/2014/main" id="{006D0A90-5F84-4C83-A568-A07F56000DA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936" r="-2" b="7689"/>
          <a:stretch/>
        </p:blipFill>
        <p:spPr>
          <a:xfrm>
            <a:off x="6670462" y="286603"/>
            <a:ext cx="4330700" cy="2198204"/>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Tree>
    <p:extLst>
      <p:ext uri="{BB962C8B-B14F-4D97-AF65-F5344CB8AC3E}">
        <p14:creationId xmlns:p14="http://schemas.microsoft.com/office/powerpoint/2010/main" val="19735979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1A826-257B-4FAB-AE8C-038ED2AB8C6B}"/>
              </a:ext>
            </a:extLst>
          </p:cNvPr>
          <p:cNvSpPr>
            <a:spLocks noGrp="1"/>
          </p:cNvSpPr>
          <p:nvPr>
            <p:ph type="title"/>
          </p:nvPr>
        </p:nvSpPr>
        <p:spPr>
          <a:xfrm>
            <a:off x="1097280" y="286603"/>
            <a:ext cx="10058400" cy="1450757"/>
          </a:xfrm>
        </p:spPr>
        <p:txBody>
          <a:bodyPr anchor="b">
            <a:normAutofit/>
          </a:bodyPr>
          <a:lstStyle/>
          <a:p>
            <a:r>
              <a:rPr lang="en-US" dirty="0"/>
              <a:t>Vertical Markets</a:t>
            </a:r>
          </a:p>
        </p:txBody>
      </p:sp>
      <p:sp>
        <p:nvSpPr>
          <p:cNvPr id="11" name="Text Placeholder 2">
            <a:extLst>
              <a:ext uri="{FF2B5EF4-FFF2-40B4-BE49-F238E27FC236}">
                <a16:creationId xmlns:a16="http://schemas.microsoft.com/office/drawing/2014/main" id="{85D71BA6-1E9F-42C1-B88E-67151D197A89}"/>
              </a:ext>
            </a:extLst>
          </p:cNvPr>
          <p:cNvSpPr>
            <a:spLocks noGrp="1"/>
          </p:cNvSpPr>
          <p:nvPr>
            <p:ph type="body" idx="1"/>
          </p:nvPr>
        </p:nvSpPr>
        <p:spPr>
          <a:xfrm>
            <a:off x="1097280" y="2057400"/>
            <a:ext cx="4639736" cy="736282"/>
          </a:xfrm>
        </p:spPr>
        <p:txBody>
          <a:bodyPr>
            <a:normAutofit/>
          </a:bodyPr>
          <a:lstStyle/>
          <a:p>
            <a:r>
              <a:rPr lang="en-US" sz="3200" dirty="0"/>
              <a:t>Apartments/condos</a:t>
            </a:r>
          </a:p>
        </p:txBody>
      </p:sp>
      <p:sp>
        <p:nvSpPr>
          <p:cNvPr id="8" name="Content Placeholder 7">
            <a:extLst>
              <a:ext uri="{FF2B5EF4-FFF2-40B4-BE49-F238E27FC236}">
                <a16:creationId xmlns:a16="http://schemas.microsoft.com/office/drawing/2014/main" id="{651FF9B5-35D0-45C3-BF33-260C6130C50E}"/>
              </a:ext>
            </a:extLst>
          </p:cNvPr>
          <p:cNvSpPr>
            <a:spLocks noGrp="1"/>
          </p:cNvSpPr>
          <p:nvPr>
            <p:ph sz="quarter" idx="4"/>
          </p:nvPr>
        </p:nvSpPr>
        <p:spPr/>
        <p:txBody>
          <a:bodyPr>
            <a:normAutofit/>
          </a:bodyPr>
          <a:lstStyle/>
          <a:p>
            <a:pPr marL="205740" indent="-342900">
              <a:buFont typeface="Arial" panose="020B0604020202020204" pitchFamily="34" charset="0"/>
              <a:buChar char="•"/>
            </a:pPr>
            <a:r>
              <a:rPr lang="en-US" sz="2000" dirty="0">
                <a:solidFill>
                  <a:schemeClr val="tx1"/>
                </a:solidFill>
                <a:latin typeface="+mn-lt"/>
                <a:cs typeface="+mn-cs"/>
                <a:hlinkClick r:id="rId3"/>
              </a:rPr>
              <a:t>NFPA statistics - Deadliest fires in apartment buildings</a:t>
            </a:r>
            <a:endParaRPr lang="en-US" sz="2000" dirty="0">
              <a:solidFill>
                <a:schemeClr val="tx1"/>
              </a:solidFill>
              <a:latin typeface="+mn-lt"/>
              <a:cs typeface="+mn-cs"/>
            </a:endParaRPr>
          </a:p>
          <a:p>
            <a:pPr marL="205740" indent="-342900">
              <a:buFont typeface="Arial" panose="020B0604020202020204" pitchFamily="34" charset="0"/>
              <a:buChar char="•"/>
            </a:pPr>
            <a:r>
              <a:rPr lang="en-US" sz="2000" dirty="0">
                <a:solidFill>
                  <a:schemeClr val="tx1"/>
                </a:solidFill>
              </a:rPr>
              <a:t>3006.2.1</a:t>
            </a:r>
            <a:endParaRPr lang="en-US" sz="2000" dirty="0">
              <a:solidFill>
                <a:schemeClr val="tx1"/>
              </a:solidFill>
              <a:latin typeface="+mn-lt"/>
              <a:cs typeface="+mn-cs"/>
            </a:endParaRPr>
          </a:p>
          <a:p>
            <a:endParaRPr lang="en-US" dirty="0"/>
          </a:p>
        </p:txBody>
      </p:sp>
      <p:pic>
        <p:nvPicPr>
          <p:cNvPr id="13" name="Content Placeholder 6" descr="A picture containing floor, indoor, building, ceiling&#10;&#10;Description automatically generated">
            <a:extLst>
              <a:ext uri="{FF2B5EF4-FFF2-40B4-BE49-F238E27FC236}">
                <a16:creationId xmlns:a16="http://schemas.microsoft.com/office/drawing/2014/main" id="{D19E0153-8963-47C0-9F3F-114078C7FFDA}"/>
              </a:ext>
            </a:extLst>
          </p:cNvPr>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l="-87753" r="18448"/>
          <a:stretch/>
        </p:blipFill>
        <p:spPr>
          <a:xfrm>
            <a:off x="-3093720" y="2773049"/>
            <a:ext cx="8382000" cy="3290366"/>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816661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1A630-B76F-4239-A111-9CDA95641939}"/>
              </a:ext>
            </a:extLst>
          </p:cNvPr>
          <p:cNvSpPr>
            <a:spLocks noGrp="1"/>
          </p:cNvSpPr>
          <p:nvPr>
            <p:ph type="title"/>
          </p:nvPr>
        </p:nvSpPr>
        <p:spPr/>
        <p:txBody>
          <a:bodyPr/>
          <a:lstStyle/>
          <a:p>
            <a:pPr algn="ctr"/>
            <a:r>
              <a:rPr lang="en-US" dirty="0"/>
              <a:t>IBC</a:t>
            </a:r>
          </a:p>
        </p:txBody>
      </p:sp>
      <p:pic>
        <p:nvPicPr>
          <p:cNvPr id="4" name="Picture 2">
            <a:extLst>
              <a:ext uri="{FF2B5EF4-FFF2-40B4-BE49-F238E27FC236}">
                <a16:creationId xmlns:a16="http://schemas.microsoft.com/office/drawing/2014/main" id="{79F87053-9F22-4DBC-BF2B-A11973EF02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669" b="-1"/>
          <a:stretch/>
        </p:blipFill>
        <p:spPr bwMode="auto">
          <a:xfrm>
            <a:off x="495300" y="2335826"/>
            <a:ext cx="2317657" cy="3204246"/>
          </a:xfrm>
          <a:prstGeom prst="rect">
            <a:avLst/>
          </a:prstGeom>
          <a:extLst>
            <a:ext uri="{909E8E84-426E-40DD-AFC4-6F175D3DCCD1}">
              <a14:hiddenFill xmlns:a14="http://schemas.microsoft.com/office/drawing/2010/main">
                <a:solidFill>
                  <a:srgbClr val="FFFFFF"/>
                </a:solidFill>
              </a14:hiddenFill>
            </a:ext>
          </a:extLst>
        </p:spPr>
      </p:pic>
      <p:pic>
        <p:nvPicPr>
          <p:cNvPr id="5" name="Picture 8" descr="See the source image">
            <a:extLst>
              <a:ext uri="{FF2B5EF4-FFF2-40B4-BE49-F238E27FC236}">
                <a16:creationId xmlns:a16="http://schemas.microsoft.com/office/drawing/2014/main" id="{2DFAB838-D90B-4300-AF52-6588D2DBD4F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758" t="389" r="13910" b="-390"/>
          <a:stretch/>
        </p:blipFill>
        <p:spPr bwMode="auto">
          <a:xfrm>
            <a:off x="3430161" y="2335826"/>
            <a:ext cx="2317673" cy="3204246"/>
          </a:xfrm>
          <a:prstGeom prst="rect">
            <a:avLst/>
          </a:prstGeom>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BAE40B90-DE31-409B-A691-91D87021DEF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367" r="-1" b="-1"/>
          <a:stretch/>
        </p:blipFill>
        <p:spPr bwMode="auto">
          <a:xfrm>
            <a:off x="6365037" y="2335826"/>
            <a:ext cx="2317680" cy="3204245"/>
          </a:xfrm>
          <a:prstGeom prst="rect">
            <a:avLst/>
          </a:prstGeom>
          <a:extLst>
            <a:ext uri="{909E8E84-426E-40DD-AFC4-6F175D3DCCD1}">
              <a14:hiddenFill xmlns:a14="http://schemas.microsoft.com/office/drawing/2010/main">
                <a:solidFill>
                  <a:srgbClr val="FFFFFF"/>
                </a:solidFill>
              </a14:hiddenFill>
            </a:ext>
          </a:extLst>
        </p:spPr>
      </p:pic>
      <p:pic>
        <p:nvPicPr>
          <p:cNvPr id="7" name="Content Placeholder 8">
            <a:extLst>
              <a:ext uri="{FF2B5EF4-FFF2-40B4-BE49-F238E27FC236}">
                <a16:creationId xmlns:a16="http://schemas.microsoft.com/office/drawing/2014/main" id="{6D773813-0E68-4DA5-8563-EDDD21DB120F}"/>
              </a:ext>
            </a:extLst>
          </p:cNvPr>
          <p:cNvPicPr>
            <a:picLocks noChangeAspect="1"/>
          </p:cNvPicPr>
          <p:nvPr/>
        </p:nvPicPr>
        <p:blipFill rotWithShape="1">
          <a:blip r:embed="rId6"/>
          <a:srcRect l="13911" t="-778" r="13758" b="777"/>
          <a:stretch/>
        </p:blipFill>
        <p:spPr>
          <a:xfrm>
            <a:off x="9299920" y="2335771"/>
            <a:ext cx="2317680" cy="3204300"/>
          </a:xfrm>
          <a:prstGeom prst="rect">
            <a:avLst/>
          </a:prstGeom>
        </p:spPr>
      </p:pic>
    </p:spTree>
    <p:extLst>
      <p:ext uri="{BB962C8B-B14F-4D97-AF65-F5344CB8AC3E}">
        <p14:creationId xmlns:p14="http://schemas.microsoft.com/office/powerpoint/2010/main" val="41727404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1A826-257B-4FAB-AE8C-038ED2AB8C6B}"/>
              </a:ext>
            </a:extLst>
          </p:cNvPr>
          <p:cNvSpPr>
            <a:spLocks noGrp="1"/>
          </p:cNvSpPr>
          <p:nvPr>
            <p:ph type="title"/>
          </p:nvPr>
        </p:nvSpPr>
        <p:spPr>
          <a:xfrm>
            <a:off x="1097280" y="286603"/>
            <a:ext cx="10058400" cy="1450757"/>
          </a:xfrm>
        </p:spPr>
        <p:txBody>
          <a:bodyPr anchor="b">
            <a:normAutofit/>
          </a:bodyPr>
          <a:lstStyle/>
          <a:p>
            <a:r>
              <a:rPr lang="en-US" dirty="0"/>
              <a:t>Vertical Markets</a:t>
            </a:r>
          </a:p>
        </p:txBody>
      </p:sp>
      <p:sp>
        <p:nvSpPr>
          <p:cNvPr id="11" name="Text Placeholder 2">
            <a:extLst>
              <a:ext uri="{FF2B5EF4-FFF2-40B4-BE49-F238E27FC236}">
                <a16:creationId xmlns:a16="http://schemas.microsoft.com/office/drawing/2014/main" id="{85D71BA6-1E9F-42C1-B88E-67151D197A89}"/>
              </a:ext>
            </a:extLst>
          </p:cNvPr>
          <p:cNvSpPr>
            <a:spLocks noGrp="1"/>
          </p:cNvSpPr>
          <p:nvPr>
            <p:ph type="body" idx="1"/>
          </p:nvPr>
        </p:nvSpPr>
        <p:spPr>
          <a:xfrm>
            <a:off x="1097280" y="2057400"/>
            <a:ext cx="4639736" cy="736282"/>
          </a:xfrm>
        </p:spPr>
        <p:txBody>
          <a:bodyPr>
            <a:normAutofit/>
          </a:bodyPr>
          <a:lstStyle/>
          <a:p>
            <a:r>
              <a:rPr lang="en-US" sz="3200" dirty="0"/>
              <a:t>Government/office</a:t>
            </a:r>
          </a:p>
        </p:txBody>
      </p:sp>
      <p:sp>
        <p:nvSpPr>
          <p:cNvPr id="8" name="Content Placeholder 7">
            <a:extLst>
              <a:ext uri="{FF2B5EF4-FFF2-40B4-BE49-F238E27FC236}">
                <a16:creationId xmlns:a16="http://schemas.microsoft.com/office/drawing/2014/main" id="{651FF9B5-35D0-45C3-BF33-260C6130C50E}"/>
              </a:ext>
            </a:extLst>
          </p:cNvPr>
          <p:cNvSpPr>
            <a:spLocks noGrp="1"/>
          </p:cNvSpPr>
          <p:nvPr>
            <p:ph sz="quarter" idx="4"/>
          </p:nvPr>
        </p:nvSpPr>
        <p:spPr/>
        <p:txBody>
          <a:bodyPr>
            <a:normAutofit/>
          </a:bodyPr>
          <a:lstStyle/>
          <a:p>
            <a:pPr marL="205740" indent="-342900">
              <a:buFont typeface="Arial" panose="020B0604020202020204" pitchFamily="34" charset="0"/>
              <a:buChar char="•"/>
            </a:pPr>
            <a:r>
              <a:rPr lang="en-US" sz="2000" dirty="0">
                <a:solidFill>
                  <a:schemeClr val="tx1"/>
                </a:solidFill>
                <a:latin typeface="+mn-lt"/>
                <a:cs typeface="+mn-cs"/>
                <a:hlinkClick r:id="rId3"/>
              </a:rPr>
              <a:t>U.S. Structure Fires in Office Properties | NFPA</a:t>
            </a:r>
            <a:endParaRPr lang="en-US" sz="2000" dirty="0">
              <a:solidFill>
                <a:schemeClr val="tx1"/>
              </a:solidFill>
              <a:latin typeface="+mn-lt"/>
              <a:cs typeface="+mn-cs"/>
            </a:endParaRPr>
          </a:p>
          <a:p>
            <a:pPr marL="205740" indent="-342900">
              <a:buFont typeface="Arial" panose="020B0604020202020204" pitchFamily="34" charset="0"/>
              <a:buChar char="•"/>
            </a:pPr>
            <a:r>
              <a:rPr lang="en-US" sz="2000" dirty="0">
                <a:solidFill>
                  <a:schemeClr val="tx1"/>
                </a:solidFill>
                <a:latin typeface="+mn-lt"/>
                <a:cs typeface="+mn-cs"/>
              </a:rPr>
              <a:t>3,340 fires per year from 2007-2011</a:t>
            </a:r>
          </a:p>
          <a:p>
            <a:pPr marL="205740" indent="-342900">
              <a:buFont typeface="Arial" panose="020B0604020202020204" pitchFamily="34" charset="0"/>
              <a:buChar char="•"/>
            </a:pPr>
            <a:r>
              <a:rPr lang="en-US" sz="2000" dirty="0">
                <a:solidFill>
                  <a:schemeClr val="tx1"/>
                </a:solidFill>
                <a:latin typeface="+mn-lt"/>
                <a:cs typeface="+mn-cs"/>
              </a:rPr>
              <a:t>Annual average of 4 deaths and 44 injuries</a:t>
            </a:r>
          </a:p>
          <a:p>
            <a:endParaRPr lang="en-US" dirty="0"/>
          </a:p>
        </p:txBody>
      </p:sp>
      <p:pic>
        <p:nvPicPr>
          <p:cNvPr id="9" name="Content Placeholder 6" descr="A picture containing indoor, shelf, furniture, altar&#10;&#10;Description automatically generated">
            <a:extLst>
              <a:ext uri="{FF2B5EF4-FFF2-40B4-BE49-F238E27FC236}">
                <a16:creationId xmlns:a16="http://schemas.microsoft.com/office/drawing/2014/main" id="{B6191308-8453-4677-AB9B-C8ADFBE58EAF}"/>
              </a:ext>
            </a:extLst>
          </p:cNvPr>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l="-151342" r="-357"/>
          <a:stretch/>
        </p:blipFill>
        <p:spPr>
          <a:xfrm>
            <a:off x="-2006600" y="2793682"/>
            <a:ext cx="6702216" cy="3548460"/>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27411889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1A826-257B-4FAB-AE8C-038ED2AB8C6B}"/>
              </a:ext>
            </a:extLst>
          </p:cNvPr>
          <p:cNvSpPr>
            <a:spLocks noGrp="1"/>
          </p:cNvSpPr>
          <p:nvPr>
            <p:ph type="title"/>
          </p:nvPr>
        </p:nvSpPr>
        <p:spPr>
          <a:xfrm>
            <a:off x="1097280" y="286603"/>
            <a:ext cx="10058400" cy="1450757"/>
          </a:xfrm>
        </p:spPr>
        <p:txBody>
          <a:bodyPr anchor="b">
            <a:normAutofit/>
          </a:bodyPr>
          <a:lstStyle/>
          <a:p>
            <a:r>
              <a:rPr lang="en-US" dirty="0"/>
              <a:t>Vertical Markets</a:t>
            </a:r>
          </a:p>
        </p:txBody>
      </p:sp>
      <p:sp>
        <p:nvSpPr>
          <p:cNvPr id="11" name="Text Placeholder 2">
            <a:extLst>
              <a:ext uri="{FF2B5EF4-FFF2-40B4-BE49-F238E27FC236}">
                <a16:creationId xmlns:a16="http://schemas.microsoft.com/office/drawing/2014/main" id="{85D71BA6-1E9F-42C1-B88E-67151D197A89}"/>
              </a:ext>
            </a:extLst>
          </p:cNvPr>
          <p:cNvSpPr>
            <a:spLocks noGrp="1"/>
          </p:cNvSpPr>
          <p:nvPr>
            <p:ph type="body" idx="1"/>
          </p:nvPr>
        </p:nvSpPr>
        <p:spPr>
          <a:xfrm>
            <a:off x="1097280" y="2057400"/>
            <a:ext cx="4639736" cy="736282"/>
          </a:xfrm>
        </p:spPr>
        <p:txBody>
          <a:bodyPr>
            <a:normAutofit/>
          </a:bodyPr>
          <a:lstStyle/>
          <a:p>
            <a:r>
              <a:rPr lang="en-US" sz="3200" dirty="0"/>
              <a:t>Hotels/hospitality</a:t>
            </a:r>
          </a:p>
        </p:txBody>
      </p:sp>
      <p:sp>
        <p:nvSpPr>
          <p:cNvPr id="8" name="Content Placeholder 7">
            <a:extLst>
              <a:ext uri="{FF2B5EF4-FFF2-40B4-BE49-F238E27FC236}">
                <a16:creationId xmlns:a16="http://schemas.microsoft.com/office/drawing/2014/main" id="{651FF9B5-35D0-45C3-BF33-260C6130C50E}"/>
              </a:ext>
            </a:extLst>
          </p:cNvPr>
          <p:cNvSpPr>
            <a:spLocks noGrp="1"/>
          </p:cNvSpPr>
          <p:nvPr>
            <p:ph sz="quarter" idx="4"/>
          </p:nvPr>
        </p:nvSpPr>
        <p:spPr/>
        <p:txBody>
          <a:bodyPr>
            <a:normAutofit/>
          </a:bodyPr>
          <a:lstStyle/>
          <a:p>
            <a:pPr marL="205740" indent="-342900">
              <a:buFont typeface="Arial" panose="020B0604020202020204" pitchFamily="34" charset="0"/>
              <a:buChar char="•"/>
            </a:pPr>
            <a:r>
              <a:rPr lang="en-US" sz="2000" dirty="0">
                <a:solidFill>
                  <a:schemeClr val="tx1"/>
                </a:solidFill>
                <a:latin typeface="+mn-lt"/>
                <a:cs typeface="+mn-cs"/>
                <a:hlinkClick r:id="rId3"/>
              </a:rPr>
              <a:t>NFPA report - Hotel and Motel Structure Fires</a:t>
            </a:r>
            <a:endParaRPr lang="en-US" sz="2000" dirty="0">
              <a:solidFill>
                <a:schemeClr val="tx1"/>
              </a:solidFill>
              <a:latin typeface="+mn-lt"/>
              <a:cs typeface="+mn-cs"/>
            </a:endParaRPr>
          </a:p>
          <a:p>
            <a:pPr marL="205740" indent="-342900">
              <a:buFont typeface="Arial" panose="020B0604020202020204" pitchFamily="34" charset="0"/>
              <a:buChar char="•"/>
            </a:pPr>
            <a:r>
              <a:rPr lang="en-US" sz="2000" dirty="0">
                <a:solidFill>
                  <a:schemeClr val="tx1"/>
                </a:solidFill>
                <a:latin typeface="+mn-lt"/>
                <a:cs typeface="+mn-cs"/>
              </a:rPr>
              <a:t>3,520 structure fires in hotels and motels each year</a:t>
            </a:r>
          </a:p>
          <a:p>
            <a:pPr marL="205740" indent="-342900">
              <a:buFont typeface="Arial" panose="020B0604020202020204" pitchFamily="34" charset="0"/>
              <a:buChar char="•"/>
            </a:pPr>
            <a:r>
              <a:rPr lang="en-US" sz="2000" dirty="0">
                <a:solidFill>
                  <a:schemeClr val="tx1"/>
                </a:solidFill>
                <a:latin typeface="+mn-lt"/>
                <a:cs typeface="+mn-cs"/>
              </a:rPr>
              <a:t>9 civilian deaths, 120 injuries, $84 million in property damage</a:t>
            </a:r>
          </a:p>
          <a:p>
            <a:endParaRPr lang="en-US" dirty="0"/>
          </a:p>
        </p:txBody>
      </p:sp>
      <p:pic>
        <p:nvPicPr>
          <p:cNvPr id="10" name="Content Placeholder 6" descr="A picture containing indoor, plant, furniture&#10;&#10;Description automatically generated">
            <a:extLst>
              <a:ext uri="{FF2B5EF4-FFF2-40B4-BE49-F238E27FC236}">
                <a16:creationId xmlns:a16="http://schemas.microsoft.com/office/drawing/2014/main" id="{4B3228CE-DE0E-4A14-8F7E-253A34FFA13F}"/>
              </a:ext>
            </a:extLst>
          </p:cNvPr>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l="-112507" t="3681" r="-1"/>
          <a:stretch/>
        </p:blipFill>
        <p:spPr>
          <a:xfrm>
            <a:off x="-812800" y="2793682"/>
            <a:ext cx="5105400" cy="3481765"/>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36268386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405FB-8138-4B6C-A6D5-E15DC36D47BD}"/>
              </a:ext>
            </a:extLst>
          </p:cNvPr>
          <p:cNvSpPr>
            <a:spLocks noGrp="1"/>
          </p:cNvSpPr>
          <p:nvPr>
            <p:ph type="title"/>
          </p:nvPr>
        </p:nvSpPr>
        <p:spPr/>
        <p:txBody>
          <a:bodyPr/>
          <a:lstStyle/>
          <a:p>
            <a:r>
              <a:rPr lang="en-US" dirty="0"/>
              <a:t>Fire Door Options</a:t>
            </a:r>
          </a:p>
        </p:txBody>
      </p:sp>
      <p:pic>
        <p:nvPicPr>
          <p:cNvPr id="5" name="Content Placeholder 4">
            <a:extLst>
              <a:ext uri="{FF2B5EF4-FFF2-40B4-BE49-F238E27FC236}">
                <a16:creationId xmlns:a16="http://schemas.microsoft.com/office/drawing/2014/main" id="{BCE14912-7957-4260-BCB8-4239A24B58BD}"/>
              </a:ext>
            </a:extLst>
          </p:cNvPr>
          <p:cNvPicPr>
            <a:picLocks noGrp="1" noChangeAspect="1"/>
          </p:cNvPicPr>
          <p:nvPr>
            <p:ph sz="half" idx="1"/>
          </p:nvPr>
        </p:nvPicPr>
        <p:blipFill rotWithShape="1">
          <a:blip r:embed="rId3">
            <a:alphaModFix/>
          </a:blip>
          <a:srcRect l="1356" t="8852" r="17" b="-8851"/>
          <a:stretch/>
        </p:blipFill>
        <p:spPr>
          <a:xfrm>
            <a:off x="687191" y="2447085"/>
            <a:ext cx="3701323" cy="3114644"/>
          </a:xfrm>
          <a:prstGeom prst="rect">
            <a:avLst/>
          </a:prstGeom>
          <a:ln>
            <a:noFill/>
          </a:ln>
          <a:effectLst>
            <a:outerShdw blurRad="292100" dist="139700" dir="2700000" algn="tl" rotWithShape="0">
              <a:srgbClr val="333333">
                <a:alpha val="65000"/>
              </a:srgbClr>
            </a:outerShdw>
          </a:effectLst>
        </p:spPr>
      </p:pic>
      <p:pic>
        <p:nvPicPr>
          <p:cNvPr id="6" name="Content Placeholder 5">
            <a:extLst>
              <a:ext uri="{FF2B5EF4-FFF2-40B4-BE49-F238E27FC236}">
                <a16:creationId xmlns:a16="http://schemas.microsoft.com/office/drawing/2014/main" id="{CB7B80F3-AD55-48F8-9928-C765604C3D11}"/>
              </a:ext>
            </a:extLst>
          </p:cNvPr>
          <p:cNvPicPr>
            <a:picLocks noGrp="1" noChangeAspect="1"/>
          </p:cNvPicPr>
          <p:nvPr>
            <p:ph sz="half" idx="2"/>
          </p:nvPr>
        </p:nvPicPr>
        <p:blipFill rotWithShape="1">
          <a:blip r:embed="rId4">
            <a:alphaModFix/>
          </a:blip>
          <a:srcRect r="17510" b="-3"/>
          <a:stretch/>
        </p:blipFill>
        <p:spPr>
          <a:xfrm>
            <a:off x="4769277" y="2447085"/>
            <a:ext cx="2845359" cy="2845351"/>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7DD2BC43-6533-4137-9AAE-666A37D184CB}"/>
              </a:ext>
            </a:extLst>
          </p:cNvPr>
          <p:cNvPicPr>
            <a:picLocks noChangeAspect="1"/>
          </p:cNvPicPr>
          <p:nvPr/>
        </p:nvPicPr>
        <p:blipFill rotWithShape="1">
          <a:blip r:embed="rId5">
            <a:alphaModFix/>
          </a:blip>
          <a:srcRect r="-4" b="717"/>
          <a:stretch/>
        </p:blipFill>
        <p:spPr>
          <a:xfrm>
            <a:off x="7995399" y="2447085"/>
            <a:ext cx="3509410" cy="2898966"/>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9BE2C3F6-9703-4E62-8F32-9D7542DE842C}"/>
              </a:ext>
            </a:extLst>
          </p:cNvPr>
          <p:cNvSpPr txBox="1"/>
          <p:nvPr/>
        </p:nvSpPr>
        <p:spPr>
          <a:xfrm>
            <a:off x="7404100" y="914400"/>
            <a:ext cx="4267200" cy="1200329"/>
          </a:xfrm>
          <a:prstGeom prst="rect">
            <a:avLst/>
          </a:prstGeom>
          <a:noFill/>
        </p:spPr>
        <p:txBody>
          <a:bodyPr wrap="square" rtlCol="0">
            <a:spAutoFit/>
          </a:bodyPr>
          <a:lstStyle/>
          <a:p>
            <a:pPr indent="-171450" defTabSz="685800"/>
            <a:r>
              <a:rPr lang="en-US" sz="1800" dirty="0">
                <a:solidFill>
                  <a:srgbClr val="000000"/>
                </a:solidFill>
                <a:latin typeface="+mn-lt"/>
                <a:cs typeface="+mn-cs"/>
              </a:rPr>
              <a:t>Double Egress</a:t>
            </a:r>
          </a:p>
          <a:p>
            <a:pPr indent="-171450" defTabSz="685800"/>
            <a:r>
              <a:rPr lang="en-US" dirty="0">
                <a:solidFill>
                  <a:srgbClr val="000000"/>
                </a:solidFill>
              </a:rPr>
              <a:t>Single</a:t>
            </a:r>
            <a:endParaRPr lang="en-US" sz="1800" dirty="0">
              <a:solidFill>
                <a:srgbClr val="000000"/>
              </a:solidFill>
              <a:latin typeface="+mn-lt"/>
              <a:cs typeface="+mn-cs"/>
            </a:endParaRPr>
          </a:p>
          <a:p>
            <a:pPr indent="-171450" defTabSz="685800"/>
            <a:r>
              <a:rPr lang="en-US" sz="1800" dirty="0">
                <a:solidFill>
                  <a:srgbClr val="000000"/>
                </a:solidFill>
                <a:latin typeface="+mn-lt"/>
                <a:cs typeface="+mn-cs"/>
              </a:rPr>
              <a:t>Same Swing Pairs</a:t>
            </a:r>
          </a:p>
          <a:p>
            <a:endParaRPr lang="en-US" dirty="0"/>
          </a:p>
        </p:txBody>
      </p:sp>
    </p:spTree>
    <p:extLst>
      <p:ext uri="{BB962C8B-B14F-4D97-AF65-F5344CB8AC3E}">
        <p14:creationId xmlns:p14="http://schemas.microsoft.com/office/powerpoint/2010/main" val="1182170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47E98-F1DD-4CB3-A6A0-20D27E45CD38}"/>
              </a:ext>
            </a:extLst>
          </p:cNvPr>
          <p:cNvSpPr>
            <a:spLocks noGrp="1"/>
          </p:cNvSpPr>
          <p:nvPr>
            <p:ph type="title"/>
          </p:nvPr>
        </p:nvSpPr>
        <p:spPr/>
        <p:txBody>
          <a:bodyPr/>
          <a:lstStyle/>
          <a:p>
            <a:r>
              <a:rPr lang="en-US" dirty="0"/>
              <a:t>Vision Lites</a:t>
            </a:r>
          </a:p>
        </p:txBody>
      </p:sp>
      <p:sp>
        <p:nvSpPr>
          <p:cNvPr id="4" name="Content Placeholder 3">
            <a:extLst>
              <a:ext uri="{FF2B5EF4-FFF2-40B4-BE49-F238E27FC236}">
                <a16:creationId xmlns:a16="http://schemas.microsoft.com/office/drawing/2014/main" id="{7BFE40D9-CBB2-4F04-AA9B-D6825473CC59}"/>
              </a:ext>
            </a:extLst>
          </p:cNvPr>
          <p:cNvSpPr>
            <a:spLocks noGrp="1"/>
          </p:cNvSpPr>
          <p:nvPr>
            <p:ph sz="half" idx="2"/>
          </p:nvPr>
        </p:nvSpPr>
        <p:spPr/>
        <p:txBody>
          <a:bodyPr/>
          <a:lstStyle/>
          <a:p>
            <a:pPr marL="205740" indent="-342900">
              <a:buFont typeface="Arial" panose="020B0604020202020204" pitchFamily="34" charset="0"/>
              <a:buChar char="•"/>
            </a:pPr>
            <a:r>
              <a:rPr lang="en-US" sz="2000" dirty="0">
                <a:solidFill>
                  <a:schemeClr val="tx1"/>
                </a:solidFill>
                <a:latin typeface="+mn-lt"/>
                <a:cs typeface="+mn-cs"/>
              </a:rPr>
              <a:t>Resistance versus protection (716.2)</a:t>
            </a:r>
          </a:p>
          <a:p>
            <a:pPr marL="205740" indent="-342900">
              <a:buFont typeface="Arial" panose="020B0604020202020204" pitchFamily="34" charset="0"/>
              <a:buChar char="•"/>
            </a:pPr>
            <a:r>
              <a:rPr lang="en-US" sz="2000" dirty="0">
                <a:solidFill>
                  <a:schemeClr val="tx1"/>
                </a:solidFill>
              </a:rPr>
              <a:t>Included in an integrated door system</a:t>
            </a:r>
            <a:endParaRPr lang="en-US" sz="2000" dirty="0">
              <a:solidFill>
                <a:schemeClr val="tx1"/>
              </a:solidFill>
              <a:latin typeface="+mn-lt"/>
              <a:cs typeface="+mn-cs"/>
            </a:endParaRPr>
          </a:p>
          <a:p>
            <a:endParaRPr lang="en-US" dirty="0"/>
          </a:p>
        </p:txBody>
      </p:sp>
      <p:pic>
        <p:nvPicPr>
          <p:cNvPr id="8" name="Content Placeholder 7" descr="A picture containing indoor, floor, room, colorful&#10;&#10;Description automatically generated">
            <a:extLst>
              <a:ext uri="{FF2B5EF4-FFF2-40B4-BE49-F238E27FC236}">
                <a16:creationId xmlns:a16="http://schemas.microsoft.com/office/drawing/2014/main" id="{CB6FD68A-060B-4BA7-BB38-95E59C23241B}"/>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18801" y="2318266"/>
            <a:ext cx="5326242" cy="3550828"/>
          </a:xfrm>
        </p:spPr>
      </p:pic>
    </p:spTree>
    <p:extLst>
      <p:ext uri="{BB962C8B-B14F-4D97-AF65-F5344CB8AC3E}">
        <p14:creationId xmlns:p14="http://schemas.microsoft.com/office/powerpoint/2010/main" val="6628633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2ADBB-5683-4671-896F-720B2375A722}"/>
              </a:ext>
            </a:extLst>
          </p:cNvPr>
          <p:cNvSpPr>
            <a:spLocks noGrp="1"/>
          </p:cNvSpPr>
          <p:nvPr>
            <p:ph type="title"/>
          </p:nvPr>
        </p:nvSpPr>
        <p:spPr/>
        <p:txBody>
          <a:bodyPr/>
          <a:lstStyle/>
          <a:p>
            <a:r>
              <a:rPr lang="en-US" dirty="0"/>
              <a:t>Integrated Hardware</a:t>
            </a:r>
          </a:p>
        </p:txBody>
      </p:sp>
      <p:sp>
        <p:nvSpPr>
          <p:cNvPr id="3" name="Content Placeholder 2">
            <a:extLst>
              <a:ext uri="{FF2B5EF4-FFF2-40B4-BE49-F238E27FC236}">
                <a16:creationId xmlns:a16="http://schemas.microsoft.com/office/drawing/2014/main" id="{62C24FC2-0C1B-411B-8F66-9DB6D01EF885}"/>
              </a:ext>
            </a:extLst>
          </p:cNvPr>
          <p:cNvSpPr>
            <a:spLocks noGrp="1"/>
          </p:cNvSpPr>
          <p:nvPr>
            <p:ph sz="half" idx="1"/>
          </p:nvPr>
        </p:nvSpPr>
        <p:spPr/>
        <p:txBody>
          <a:bodyPr/>
          <a:lstStyle/>
          <a:p>
            <a:pPr marL="205740" indent="-342900">
              <a:buFont typeface="Arial" panose="020B0604020202020204" pitchFamily="34" charset="0"/>
              <a:buChar char="•"/>
            </a:pPr>
            <a:r>
              <a:rPr lang="en-US" sz="2000" dirty="0">
                <a:solidFill>
                  <a:schemeClr val="tx1"/>
                </a:solidFill>
                <a:latin typeface="+mn-lt"/>
                <a:cs typeface="+mn-cs"/>
              </a:rPr>
              <a:t>Low profile hardware maximizes clear opening width</a:t>
            </a:r>
          </a:p>
          <a:p>
            <a:pPr marL="205740" indent="-342900">
              <a:buFont typeface="Arial" panose="020B0604020202020204" pitchFamily="34" charset="0"/>
              <a:buChar char="•"/>
            </a:pPr>
            <a:r>
              <a:rPr lang="en-US" sz="2000" dirty="0">
                <a:solidFill>
                  <a:schemeClr val="tx1"/>
                </a:solidFill>
                <a:latin typeface="+mn-lt"/>
                <a:cs typeface="+mn-cs"/>
              </a:rPr>
              <a:t>Reduces damage </a:t>
            </a:r>
          </a:p>
          <a:p>
            <a:pPr marL="205740" indent="-342900">
              <a:buFont typeface="Arial" panose="020B0604020202020204" pitchFamily="34" charset="0"/>
              <a:buChar char="•"/>
            </a:pPr>
            <a:r>
              <a:rPr lang="en-US" sz="2000" dirty="0">
                <a:solidFill>
                  <a:schemeClr val="tx1"/>
                </a:solidFill>
                <a:latin typeface="+mn-lt"/>
                <a:cs typeface="+mn-cs"/>
              </a:rPr>
              <a:t>Reduces maintenance</a:t>
            </a:r>
          </a:p>
          <a:p>
            <a:endParaRPr lang="en-US" dirty="0"/>
          </a:p>
        </p:txBody>
      </p:sp>
      <p:pic>
        <p:nvPicPr>
          <p:cNvPr id="5" name="Content Placeholder 4" descr="A hallway with wooden doors&#10;&#10;Description automatically generated with low confidence">
            <a:extLst>
              <a:ext uri="{FF2B5EF4-FFF2-40B4-BE49-F238E27FC236}">
                <a16:creationId xmlns:a16="http://schemas.microsoft.com/office/drawing/2014/main" id="{FEDB0529-5D55-46CC-AEC0-60D9B135D276}"/>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93088" r="16325"/>
          <a:stretch/>
        </p:blipFill>
        <p:spPr>
          <a:xfrm>
            <a:off x="838200" y="2121005"/>
            <a:ext cx="10617200" cy="3991594"/>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838821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3857D-246D-4173-8281-BA8C97D80302}"/>
              </a:ext>
            </a:extLst>
          </p:cNvPr>
          <p:cNvSpPr>
            <a:spLocks noGrp="1"/>
          </p:cNvSpPr>
          <p:nvPr>
            <p:ph type="title"/>
          </p:nvPr>
        </p:nvSpPr>
        <p:spPr>
          <a:xfrm>
            <a:off x="1097279" y="4799362"/>
            <a:ext cx="10113645" cy="743682"/>
          </a:xfrm>
        </p:spPr>
        <p:txBody>
          <a:bodyPr anchor="b">
            <a:normAutofit/>
          </a:bodyPr>
          <a:lstStyle/>
          <a:p>
            <a:r>
              <a:rPr lang="en-US" dirty="0"/>
              <a:t>Finishes</a:t>
            </a:r>
          </a:p>
        </p:txBody>
      </p:sp>
      <p:sp>
        <p:nvSpPr>
          <p:cNvPr id="11" name="Text Placeholder 3">
            <a:extLst>
              <a:ext uri="{FF2B5EF4-FFF2-40B4-BE49-F238E27FC236}">
                <a16:creationId xmlns:a16="http://schemas.microsoft.com/office/drawing/2014/main" id="{11B890AA-B0CC-4443-A7AB-4D27BD5F1E00}"/>
              </a:ext>
            </a:extLst>
          </p:cNvPr>
          <p:cNvSpPr>
            <a:spLocks noGrp="1"/>
          </p:cNvSpPr>
          <p:nvPr>
            <p:ph type="body" sz="half" idx="2"/>
          </p:nvPr>
        </p:nvSpPr>
        <p:spPr>
          <a:xfrm>
            <a:off x="1097279" y="5715000"/>
            <a:ext cx="10113264" cy="609600"/>
          </a:xfrm>
        </p:spPr>
        <p:txBody>
          <a:bodyPr/>
          <a:lstStyle/>
          <a:p>
            <a:endParaRPr lang="en-US"/>
          </a:p>
        </p:txBody>
      </p:sp>
      <p:pic>
        <p:nvPicPr>
          <p:cNvPr id="5" name="TD Generic Product Animation Clip 2">
            <a:hlinkClick r:id="" action="ppaction://media"/>
            <a:extLst>
              <a:ext uri="{FF2B5EF4-FFF2-40B4-BE49-F238E27FC236}">
                <a16:creationId xmlns:a16="http://schemas.microsoft.com/office/drawing/2014/main" id="{75E5CAB9-2293-428B-837E-477DEBE9001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26363" y="0"/>
            <a:ext cx="8139289" cy="4578350"/>
          </a:xfrm>
          <a:prstGeom prst="rect">
            <a:avLst/>
          </a:prstGeom>
          <a:noFill/>
        </p:spPr>
      </p:pic>
    </p:spTree>
    <p:extLst>
      <p:ext uri="{BB962C8B-B14F-4D97-AF65-F5344CB8AC3E}">
        <p14:creationId xmlns:p14="http://schemas.microsoft.com/office/powerpoint/2010/main" val="3621814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5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remove" display="0">
                  <p:stCondLst>
                    <p:cond delay="indefinite"/>
                  </p:stCondLst>
                </p:cTn>
                <p:tgtEl>
                  <p:spTgt spid="5"/>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C29B6-EC00-4F6A-B54F-A8B26AF228BC}"/>
              </a:ext>
            </a:extLst>
          </p:cNvPr>
          <p:cNvSpPr>
            <a:spLocks noGrp="1"/>
          </p:cNvSpPr>
          <p:nvPr>
            <p:ph type="title"/>
          </p:nvPr>
        </p:nvSpPr>
        <p:spPr/>
        <p:txBody>
          <a:bodyPr/>
          <a:lstStyle/>
          <a:p>
            <a:r>
              <a:rPr lang="en-US" dirty="0"/>
              <a:t>Specifications for Integrated Door Systems</a:t>
            </a:r>
          </a:p>
        </p:txBody>
      </p:sp>
      <p:sp>
        <p:nvSpPr>
          <p:cNvPr id="3" name="Text Placeholder 2">
            <a:extLst>
              <a:ext uri="{FF2B5EF4-FFF2-40B4-BE49-F238E27FC236}">
                <a16:creationId xmlns:a16="http://schemas.microsoft.com/office/drawing/2014/main" id="{3D501FD3-5511-4B5B-9534-FDA6D5F1B2B4}"/>
              </a:ext>
            </a:extLst>
          </p:cNvPr>
          <p:cNvSpPr>
            <a:spLocks noGrp="1"/>
          </p:cNvSpPr>
          <p:nvPr>
            <p:ph type="body" idx="1"/>
          </p:nvPr>
        </p:nvSpPr>
        <p:spPr/>
        <p:txBody>
          <a:bodyPr/>
          <a:lstStyle/>
          <a:p>
            <a:r>
              <a:rPr lang="en-US" dirty="0"/>
              <a:t>References</a:t>
            </a:r>
          </a:p>
        </p:txBody>
      </p:sp>
      <p:sp>
        <p:nvSpPr>
          <p:cNvPr id="4" name="Content Placeholder 3">
            <a:extLst>
              <a:ext uri="{FF2B5EF4-FFF2-40B4-BE49-F238E27FC236}">
                <a16:creationId xmlns:a16="http://schemas.microsoft.com/office/drawing/2014/main" id="{BE7D469E-CB30-48F2-859F-53A7A18D6CF7}"/>
              </a:ext>
            </a:extLst>
          </p:cNvPr>
          <p:cNvSpPr>
            <a:spLocks noGrp="1"/>
          </p:cNvSpPr>
          <p:nvPr>
            <p:ph sz="half" idx="2"/>
          </p:nvPr>
        </p:nvSpPr>
        <p:spPr/>
        <p:txBody>
          <a:bodyPr/>
          <a:lstStyle/>
          <a:p>
            <a:pPr lvl="1"/>
            <a:r>
              <a:rPr lang="en-US" sz="2000" dirty="0">
                <a:solidFill>
                  <a:schemeClr val="tx1"/>
                </a:solidFill>
                <a:latin typeface="+mn-lt"/>
                <a:cs typeface="+mn-cs"/>
              </a:rPr>
              <a:t>BHMA 156.32</a:t>
            </a:r>
          </a:p>
          <a:p>
            <a:pPr lvl="1"/>
            <a:r>
              <a:rPr lang="en-US" sz="2000" dirty="0">
                <a:solidFill>
                  <a:schemeClr val="tx1"/>
                </a:solidFill>
                <a:latin typeface="+mn-lt"/>
                <a:cs typeface="+mn-cs"/>
              </a:rPr>
              <a:t>UL 10C</a:t>
            </a:r>
          </a:p>
          <a:p>
            <a:pPr lvl="1"/>
            <a:r>
              <a:rPr lang="en-US" sz="2000" dirty="0">
                <a:solidFill>
                  <a:schemeClr val="tx1"/>
                </a:solidFill>
                <a:latin typeface="+mn-lt"/>
                <a:cs typeface="+mn-cs"/>
              </a:rPr>
              <a:t>NFPA 252</a:t>
            </a:r>
          </a:p>
          <a:p>
            <a:pPr lvl="1"/>
            <a:r>
              <a:rPr lang="en-US" sz="2000" dirty="0">
                <a:solidFill>
                  <a:schemeClr val="tx1"/>
                </a:solidFill>
                <a:latin typeface="+mn-lt"/>
                <a:cs typeface="+mn-cs"/>
              </a:rPr>
              <a:t>UL 1784 without an artificial bottom seal</a:t>
            </a:r>
          </a:p>
          <a:p>
            <a:endParaRPr lang="en-US" dirty="0"/>
          </a:p>
        </p:txBody>
      </p:sp>
      <p:pic>
        <p:nvPicPr>
          <p:cNvPr id="8" name="Content Placeholder 7" descr="A picture containing floor, indoor, wall, building&#10;&#10;Description automatically generated">
            <a:extLst>
              <a:ext uri="{FF2B5EF4-FFF2-40B4-BE49-F238E27FC236}">
                <a16:creationId xmlns:a16="http://schemas.microsoft.com/office/drawing/2014/main" id="{EA03D791-D414-414E-8E78-9FA565A3E1AF}"/>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096000" y="2091954"/>
            <a:ext cx="4756150" cy="3811588"/>
          </a:xfrm>
        </p:spPr>
      </p:pic>
    </p:spTree>
    <p:extLst>
      <p:ext uri="{BB962C8B-B14F-4D97-AF65-F5344CB8AC3E}">
        <p14:creationId xmlns:p14="http://schemas.microsoft.com/office/powerpoint/2010/main" val="27778241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C29B6-EC00-4F6A-B54F-A8B26AF228BC}"/>
              </a:ext>
            </a:extLst>
          </p:cNvPr>
          <p:cNvSpPr>
            <a:spLocks noGrp="1"/>
          </p:cNvSpPr>
          <p:nvPr>
            <p:ph type="title"/>
          </p:nvPr>
        </p:nvSpPr>
        <p:spPr/>
        <p:txBody>
          <a:bodyPr/>
          <a:lstStyle/>
          <a:p>
            <a:r>
              <a:rPr lang="en-US" dirty="0"/>
              <a:t>Specifications for Integrated Door Systems</a:t>
            </a:r>
          </a:p>
        </p:txBody>
      </p:sp>
      <p:sp>
        <p:nvSpPr>
          <p:cNvPr id="3" name="Text Placeholder 2">
            <a:extLst>
              <a:ext uri="{FF2B5EF4-FFF2-40B4-BE49-F238E27FC236}">
                <a16:creationId xmlns:a16="http://schemas.microsoft.com/office/drawing/2014/main" id="{3D501FD3-5511-4B5B-9534-FDA6D5F1B2B4}"/>
              </a:ext>
            </a:extLst>
          </p:cNvPr>
          <p:cNvSpPr>
            <a:spLocks noGrp="1"/>
          </p:cNvSpPr>
          <p:nvPr>
            <p:ph type="body" idx="1"/>
          </p:nvPr>
        </p:nvSpPr>
        <p:spPr/>
        <p:txBody>
          <a:bodyPr/>
          <a:lstStyle/>
          <a:p>
            <a:r>
              <a:rPr lang="en-US" dirty="0"/>
              <a:t>Integrated door system	</a:t>
            </a:r>
          </a:p>
        </p:txBody>
      </p:sp>
      <p:sp>
        <p:nvSpPr>
          <p:cNvPr id="4" name="Content Placeholder 3">
            <a:extLst>
              <a:ext uri="{FF2B5EF4-FFF2-40B4-BE49-F238E27FC236}">
                <a16:creationId xmlns:a16="http://schemas.microsoft.com/office/drawing/2014/main" id="{BE7D469E-CB30-48F2-859F-53A7A18D6CF7}"/>
              </a:ext>
            </a:extLst>
          </p:cNvPr>
          <p:cNvSpPr>
            <a:spLocks noGrp="1"/>
          </p:cNvSpPr>
          <p:nvPr>
            <p:ph sz="half" idx="2"/>
          </p:nvPr>
        </p:nvSpPr>
        <p:spPr/>
        <p:txBody>
          <a:bodyPr/>
          <a:lstStyle/>
          <a:p>
            <a:pPr indent="-228600"/>
            <a:r>
              <a:rPr lang="en-US" sz="1700" dirty="0">
                <a:solidFill>
                  <a:schemeClr val="tx1"/>
                </a:solidFill>
                <a:latin typeface="+mn-lt"/>
                <a:cs typeface="+mn-cs"/>
              </a:rPr>
              <a:t>Submittals</a:t>
            </a:r>
          </a:p>
          <a:p>
            <a:pPr lvl="1">
              <a:buFont typeface="Wingdings" panose="05000000000000000000" pitchFamily="2" charset="2"/>
              <a:buChar char="ü"/>
            </a:pPr>
            <a:r>
              <a:rPr lang="en-US" sz="1700" dirty="0">
                <a:solidFill>
                  <a:schemeClr val="tx1"/>
                </a:solidFill>
                <a:latin typeface="+mn-lt"/>
                <a:cs typeface="+mn-cs"/>
              </a:rPr>
              <a:t> Submit UL EPD</a:t>
            </a:r>
          </a:p>
          <a:p>
            <a:pPr lvl="1">
              <a:buFont typeface="Wingdings" panose="05000000000000000000" pitchFamily="2" charset="2"/>
              <a:buChar char="ü"/>
            </a:pPr>
            <a:r>
              <a:rPr lang="en-US" dirty="0">
                <a:solidFill>
                  <a:schemeClr val="tx1"/>
                </a:solidFill>
              </a:rPr>
              <a:t> </a:t>
            </a:r>
            <a:r>
              <a:rPr lang="en-US" sz="1700" dirty="0">
                <a:solidFill>
                  <a:schemeClr val="tx1"/>
                </a:solidFill>
                <a:latin typeface="+mn-lt"/>
                <a:cs typeface="+mn-cs"/>
              </a:rPr>
              <a:t>Submit BHMA 156.32 certification</a:t>
            </a:r>
          </a:p>
          <a:p>
            <a:pPr lvl="1">
              <a:buFont typeface="Wingdings" panose="05000000000000000000" pitchFamily="2" charset="2"/>
              <a:buChar char="ü"/>
            </a:pPr>
            <a:r>
              <a:rPr lang="en-US" dirty="0">
                <a:solidFill>
                  <a:schemeClr val="tx1"/>
                </a:solidFill>
              </a:rPr>
              <a:t> </a:t>
            </a:r>
            <a:r>
              <a:rPr lang="en-US" sz="1700" dirty="0">
                <a:solidFill>
                  <a:schemeClr val="tx1"/>
                </a:solidFill>
                <a:latin typeface="+mn-lt"/>
                <a:cs typeface="+mn-cs"/>
              </a:rPr>
              <a:t>Certificate of Compliance </a:t>
            </a:r>
          </a:p>
          <a:p>
            <a:pPr lvl="1">
              <a:buFont typeface="Wingdings" panose="05000000000000000000" pitchFamily="2" charset="2"/>
              <a:buChar char="ü"/>
            </a:pPr>
            <a:r>
              <a:rPr lang="en-US" sz="1700" dirty="0">
                <a:solidFill>
                  <a:schemeClr val="tx1"/>
                </a:solidFill>
                <a:latin typeface="+mn-lt"/>
                <a:cs typeface="+mn-cs"/>
              </a:rPr>
              <a:t> Submit copies of schedule in accordance with Division 1, general requirements.</a:t>
            </a:r>
          </a:p>
          <a:p>
            <a:pPr lvl="1">
              <a:buFont typeface="Wingdings" panose="05000000000000000000" pitchFamily="2" charset="2"/>
              <a:buChar char="ü"/>
            </a:pPr>
            <a:r>
              <a:rPr lang="en-US" sz="1700" dirty="0">
                <a:solidFill>
                  <a:schemeClr val="tx1"/>
                </a:solidFill>
                <a:latin typeface="+mn-lt"/>
                <a:cs typeface="+mn-cs"/>
              </a:rPr>
              <a:t> Submit manufacturer’s product data</a:t>
            </a:r>
          </a:p>
          <a:p>
            <a:pPr lvl="1">
              <a:buFont typeface="Wingdings" panose="05000000000000000000" pitchFamily="2" charset="2"/>
              <a:buChar char="ü"/>
            </a:pPr>
            <a:r>
              <a:rPr lang="en-US" sz="1700" dirty="0">
                <a:solidFill>
                  <a:schemeClr val="tx1"/>
                </a:solidFill>
                <a:latin typeface="+mn-lt"/>
                <a:cs typeface="+mn-cs"/>
              </a:rPr>
              <a:t> Submit shop drawings </a:t>
            </a:r>
          </a:p>
          <a:p>
            <a:pPr lvl="1">
              <a:buFont typeface="Wingdings" panose="05000000000000000000" pitchFamily="2" charset="2"/>
              <a:buChar char="ü"/>
            </a:pPr>
            <a:endParaRPr lang="en-US" sz="1700" dirty="0">
              <a:solidFill>
                <a:schemeClr val="tx1"/>
              </a:solidFill>
              <a:latin typeface="+mn-lt"/>
              <a:cs typeface="+mn-cs"/>
            </a:endParaRPr>
          </a:p>
          <a:p>
            <a:pPr lvl="1">
              <a:buFont typeface="Wingdings" panose="05000000000000000000" pitchFamily="2" charset="2"/>
              <a:buChar char="ü"/>
            </a:pPr>
            <a:endParaRPr lang="en-US" sz="1700" dirty="0">
              <a:solidFill>
                <a:schemeClr val="tx1"/>
              </a:solidFill>
              <a:latin typeface="+mn-lt"/>
              <a:cs typeface="+mn-cs"/>
            </a:endParaRPr>
          </a:p>
          <a:p>
            <a:pPr lvl="1">
              <a:buFont typeface="Wingdings" panose="05000000000000000000" pitchFamily="2" charset="2"/>
              <a:buChar char="ü"/>
            </a:pPr>
            <a:endParaRPr lang="en-US" sz="1700" dirty="0">
              <a:solidFill>
                <a:schemeClr val="tx1"/>
              </a:solidFill>
              <a:latin typeface="+mn-lt"/>
              <a:cs typeface="+mn-cs"/>
            </a:endParaRPr>
          </a:p>
          <a:p>
            <a:endParaRPr lang="en-US" dirty="0"/>
          </a:p>
        </p:txBody>
      </p:sp>
      <p:sp>
        <p:nvSpPr>
          <p:cNvPr id="5" name="Text Placeholder 4">
            <a:extLst>
              <a:ext uri="{FF2B5EF4-FFF2-40B4-BE49-F238E27FC236}">
                <a16:creationId xmlns:a16="http://schemas.microsoft.com/office/drawing/2014/main" id="{1EAD8E19-4455-4BA4-A8D1-EBB07E941C2C}"/>
              </a:ext>
            </a:extLst>
          </p:cNvPr>
          <p:cNvSpPr>
            <a:spLocks noGrp="1"/>
          </p:cNvSpPr>
          <p:nvPr>
            <p:ph type="body" sz="quarter" idx="3"/>
          </p:nvPr>
        </p:nvSpPr>
        <p:spPr/>
        <p:txBody>
          <a:bodyPr/>
          <a:lstStyle/>
          <a:p>
            <a:r>
              <a:rPr lang="en-US" dirty="0"/>
              <a:t>Conventional door and hardware</a:t>
            </a:r>
          </a:p>
        </p:txBody>
      </p:sp>
      <p:sp>
        <p:nvSpPr>
          <p:cNvPr id="6" name="Content Placeholder 5">
            <a:extLst>
              <a:ext uri="{FF2B5EF4-FFF2-40B4-BE49-F238E27FC236}">
                <a16:creationId xmlns:a16="http://schemas.microsoft.com/office/drawing/2014/main" id="{2BC197DD-24A7-47FE-BF13-A4A4599B1A6F}"/>
              </a:ext>
            </a:extLst>
          </p:cNvPr>
          <p:cNvSpPr>
            <a:spLocks noGrp="1"/>
          </p:cNvSpPr>
          <p:nvPr>
            <p:ph sz="quarter" idx="4"/>
          </p:nvPr>
        </p:nvSpPr>
        <p:spPr/>
        <p:txBody>
          <a:bodyPr/>
          <a:lstStyle/>
          <a:p>
            <a:pPr indent="-228600"/>
            <a:r>
              <a:rPr lang="en-US" sz="1700" dirty="0">
                <a:solidFill>
                  <a:schemeClr val="tx1"/>
                </a:solidFill>
                <a:latin typeface="+mn-lt"/>
                <a:cs typeface="+mn-cs"/>
              </a:rPr>
              <a:t>Submittals</a:t>
            </a:r>
          </a:p>
          <a:p>
            <a:pPr lvl="1">
              <a:buFont typeface="Wingdings" panose="05000000000000000000" pitchFamily="2" charset="2"/>
              <a:buChar char="ü"/>
            </a:pPr>
            <a:r>
              <a:rPr lang="en-US" sz="1700" dirty="0">
                <a:solidFill>
                  <a:schemeClr val="tx1"/>
                </a:solidFill>
                <a:latin typeface="+mn-lt"/>
                <a:cs typeface="+mn-cs"/>
              </a:rPr>
              <a:t> Submit copies of schedule in accordance with Division 1, general requirements.</a:t>
            </a:r>
          </a:p>
          <a:p>
            <a:pPr lvl="1">
              <a:buFont typeface="Wingdings" panose="05000000000000000000" pitchFamily="2" charset="2"/>
              <a:buChar char="ü"/>
            </a:pPr>
            <a:r>
              <a:rPr lang="en-US" dirty="0">
                <a:solidFill>
                  <a:schemeClr val="tx1"/>
                </a:solidFill>
              </a:rPr>
              <a:t> </a:t>
            </a:r>
            <a:r>
              <a:rPr lang="en-US" sz="1700" dirty="0">
                <a:solidFill>
                  <a:schemeClr val="tx1"/>
                </a:solidFill>
                <a:latin typeface="+mn-lt"/>
                <a:cs typeface="+mn-cs"/>
              </a:rPr>
              <a:t>Submit manufacturer’s product data</a:t>
            </a:r>
          </a:p>
          <a:p>
            <a:pPr lvl="1">
              <a:buFont typeface="Wingdings" panose="05000000000000000000" pitchFamily="2" charset="2"/>
              <a:buChar char="ü"/>
            </a:pPr>
            <a:r>
              <a:rPr lang="en-US" dirty="0">
                <a:solidFill>
                  <a:schemeClr val="tx1"/>
                </a:solidFill>
              </a:rPr>
              <a:t> </a:t>
            </a:r>
            <a:r>
              <a:rPr lang="en-US" sz="1700" dirty="0">
                <a:solidFill>
                  <a:schemeClr val="tx1"/>
                </a:solidFill>
                <a:latin typeface="+mn-lt"/>
                <a:cs typeface="+mn-cs"/>
              </a:rPr>
              <a:t>Submit shop drawings </a:t>
            </a:r>
          </a:p>
          <a:p>
            <a:pPr lvl="1">
              <a:buFont typeface="Franklin Gothic Book" panose="020B0503020102020204" pitchFamily="34" charset="0"/>
              <a:buChar char="×"/>
            </a:pPr>
            <a:r>
              <a:rPr lang="en-US" sz="1700" dirty="0">
                <a:solidFill>
                  <a:schemeClr val="tx1"/>
                </a:solidFill>
                <a:latin typeface="+mn-lt"/>
                <a:cs typeface="+mn-cs"/>
              </a:rPr>
              <a:t> Submit UL EPD</a:t>
            </a:r>
          </a:p>
          <a:p>
            <a:pPr lvl="1">
              <a:buFont typeface="Franklin Gothic Book" panose="020B0503020102020204" pitchFamily="34" charset="0"/>
              <a:buChar char="×"/>
            </a:pPr>
            <a:r>
              <a:rPr lang="en-US" dirty="0">
                <a:solidFill>
                  <a:schemeClr val="tx1"/>
                </a:solidFill>
              </a:rPr>
              <a:t> </a:t>
            </a:r>
            <a:r>
              <a:rPr lang="en-US" sz="1700" dirty="0">
                <a:solidFill>
                  <a:schemeClr val="tx1"/>
                </a:solidFill>
                <a:latin typeface="+mn-lt"/>
                <a:cs typeface="+mn-cs"/>
              </a:rPr>
              <a:t>Submit BHMA 156.32 certification</a:t>
            </a:r>
          </a:p>
          <a:p>
            <a:pPr lvl="1">
              <a:buFont typeface="Franklin Gothic Book" panose="020B0503020102020204" pitchFamily="34" charset="0"/>
              <a:buChar char="×"/>
            </a:pPr>
            <a:r>
              <a:rPr lang="en-US" dirty="0">
                <a:solidFill>
                  <a:schemeClr val="tx1"/>
                </a:solidFill>
              </a:rPr>
              <a:t> </a:t>
            </a:r>
            <a:r>
              <a:rPr lang="en-US" sz="1700" dirty="0">
                <a:solidFill>
                  <a:schemeClr val="tx1"/>
                </a:solidFill>
                <a:latin typeface="+mn-lt"/>
                <a:cs typeface="+mn-cs"/>
              </a:rPr>
              <a:t>Certificate of Compliance </a:t>
            </a:r>
          </a:p>
          <a:p>
            <a:pPr marL="201168" lvl="1" indent="0">
              <a:buNone/>
            </a:pPr>
            <a:endParaRPr lang="en-US" sz="1700" dirty="0">
              <a:solidFill>
                <a:schemeClr val="tx1"/>
              </a:solidFill>
              <a:latin typeface="+mn-lt"/>
              <a:cs typeface="+mn-cs"/>
            </a:endParaRPr>
          </a:p>
          <a:p>
            <a:endParaRPr lang="en-US" dirty="0"/>
          </a:p>
        </p:txBody>
      </p:sp>
    </p:spTree>
    <p:extLst>
      <p:ext uri="{BB962C8B-B14F-4D97-AF65-F5344CB8AC3E}">
        <p14:creationId xmlns:p14="http://schemas.microsoft.com/office/powerpoint/2010/main" val="17473642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C29B6-EC00-4F6A-B54F-A8B26AF228BC}"/>
              </a:ext>
            </a:extLst>
          </p:cNvPr>
          <p:cNvSpPr>
            <a:spLocks noGrp="1"/>
          </p:cNvSpPr>
          <p:nvPr>
            <p:ph type="title"/>
          </p:nvPr>
        </p:nvSpPr>
        <p:spPr/>
        <p:txBody>
          <a:bodyPr/>
          <a:lstStyle/>
          <a:p>
            <a:r>
              <a:rPr lang="en-US" dirty="0"/>
              <a:t>Specifications for Integrated Door Systems</a:t>
            </a:r>
          </a:p>
        </p:txBody>
      </p:sp>
      <p:sp>
        <p:nvSpPr>
          <p:cNvPr id="3" name="Text Placeholder 2">
            <a:extLst>
              <a:ext uri="{FF2B5EF4-FFF2-40B4-BE49-F238E27FC236}">
                <a16:creationId xmlns:a16="http://schemas.microsoft.com/office/drawing/2014/main" id="{3D501FD3-5511-4B5B-9534-FDA6D5F1B2B4}"/>
              </a:ext>
            </a:extLst>
          </p:cNvPr>
          <p:cNvSpPr>
            <a:spLocks noGrp="1"/>
          </p:cNvSpPr>
          <p:nvPr>
            <p:ph type="body" idx="1"/>
          </p:nvPr>
        </p:nvSpPr>
        <p:spPr/>
        <p:txBody>
          <a:bodyPr/>
          <a:lstStyle/>
          <a:p>
            <a:r>
              <a:rPr lang="en-US" dirty="0"/>
              <a:t>Materials</a:t>
            </a:r>
          </a:p>
        </p:txBody>
      </p:sp>
      <p:sp>
        <p:nvSpPr>
          <p:cNvPr id="4" name="Content Placeholder 3">
            <a:extLst>
              <a:ext uri="{FF2B5EF4-FFF2-40B4-BE49-F238E27FC236}">
                <a16:creationId xmlns:a16="http://schemas.microsoft.com/office/drawing/2014/main" id="{BE7D469E-CB30-48F2-859F-53A7A18D6CF7}"/>
              </a:ext>
            </a:extLst>
          </p:cNvPr>
          <p:cNvSpPr>
            <a:spLocks noGrp="1"/>
          </p:cNvSpPr>
          <p:nvPr>
            <p:ph sz="half" idx="2"/>
          </p:nvPr>
        </p:nvSpPr>
        <p:spPr/>
        <p:txBody>
          <a:bodyPr/>
          <a:lstStyle/>
          <a:p>
            <a:pPr lvl="1"/>
            <a:r>
              <a:rPr lang="en-US" sz="2000" dirty="0">
                <a:solidFill>
                  <a:schemeClr val="tx1"/>
                </a:solidFill>
                <a:latin typeface="+mn-lt"/>
                <a:cs typeface="+mn-cs"/>
              </a:rPr>
              <a:t>Integrated Door Assembly</a:t>
            </a:r>
          </a:p>
          <a:p>
            <a:pPr lvl="1"/>
            <a:r>
              <a:rPr lang="en-US" sz="2000" dirty="0">
                <a:solidFill>
                  <a:schemeClr val="tx1"/>
                </a:solidFill>
                <a:latin typeface="+mn-lt"/>
                <a:cs typeface="+mn-cs"/>
              </a:rPr>
              <a:t>All components tested together as a complete assembly</a:t>
            </a:r>
          </a:p>
          <a:p>
            <a:pPr lvl="1"/>
            <a:r>
              <a:rPr lang="en-US" sz="2000" dirty="0">
                <a:solidFill>
                  <a:schemeClr val="tx1"/>
                </a:solidFill>
                <a:latin typeface="+mn-lt"/>
                <a:cs typeface="+mn-cs"/>
              </a:rPr>
              <a:t>Gasketing included and certified</a:t>
            </a:r>
          </a:p>
          <a:p>
            <a:endParaRPr lang="en-US" dirty="0"/>
          </a:p>
        </p:txBody>
      </p:sp>
      <p:pic>
        <p:nvPicPr>
          <p:cNvPr id="8" name="Content Placeholder 7" descr="A picture containing wall, indoor, floor, building&#10;&#10;Description automatically generated">
            <a:extLst>
              <a:ext uri="{FF2B5EF4-FFF2-40B4-BE49-F238E27FC236}">
                <a16:creationId xmlns:a16="http://schemas.microsoft.com/office/drawing/2014/main" id="{C9C25089-2961-4979-80D8-568065AD2D54}"/>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5552771" y="2057507"/>
            <a:ext cx="5717381" cy="3811588"/>
          </a:xfrm>
        </p:spPr>
      </p:pic>
    </p:spTree>
    <p:extLst>
      <p:ext uri="{BB962C8B-B14F-4D97-AF65-F5344CB8AC3E}">
        <p14:creationId xmlns:p14="http://schemas.microsoft.com/office/powerpoint/2010/main" val="13417214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C29B6-EC00-4F6A-B54F-A8B26AF228BC}"/>
              </a:ext>
            </a:extLst>
          </p:cNvPr>
          <p:cNvSpPr>
            <a:spLocks noGrp="1"/>
          </p:cNvSpPr>
          <p:nvPr>
            <p:ph type="title"/>
          </p:nvPr>
        </p:nvSpPr>
        <p:spPr/>
        <p:txBody>
          <a:bodyPr/>
          <a:lstStyle/>
          <a:p>
            <a:r>
              <a:rPr lang="en-US" dirty="0"/>
              <a:t>Specifications for Integrated Door Systems</a:t>
            </a:r>
          </a:p>
        </p:txBody>
      </p:sp>
      <p:sp>
        <p:nvSpPr>
          <p:cNvPr id="3" name="Text Placeholder 2">
            <a:extLst>
              <a:ext uri="{FF2B5EF4-FFF2-40B4-BE49-F238E27FC236}">
                <a16:creationId xmlns:a16="http://schemas.microsoft.com/office/drawing/2014/main" id="{3D501FD3-5511-4B5B-9534-FDA6D5F1B2B4}"/>
              </a:ext>
            </a:extLst>
          </p:cNvPr>
          <p:cNvSpPr>
            <a:spLocks noGrp="1"/>
          </p:cNvSpPr>
          <p:nvPr>
            <p:ph type="body" idx="1"/>
          </p:nvPr>
        </p:nvSpPr>
        <p:spPr/>
        <p:txBody>
          <a:bodyPr/>
          <a:lstStyle/>
          <a:p>
            <a:r>
              <a:rPr lang="en-US" dirty="0"/>
              <a:t>Installation</a:t>
            </a:r>
          </a:p>
        </p:txBody>
      </p:sp>
      <p:sp>
        <p:nvSpPr>
          <p:cNvPr id="4" name="Content Placeholder 3">
            <a:extLst>
              <a:ext uri="{FF2B5EF4-FFF2-40B4-BE49-F238E27FC236}">
                <a16:creationId xmlns:a16="http://schemas.microsoft.com/office/drawing/2014/main" id="{BE7D469E-CB30-48F2-859F-53A7A18D6CF7}"/>
              </a:ext>
            </a:extLst>
          </p:cNvPr>
          <p:cNvSpPr>
            <a:spLocks noGrp="1"/>
          </p:cNvSpPr>
          <p:nvPr>
            <p:ph sz="half" idx="2"/>
          </p:nvPr>
        </p:nvSpPr>
        <p:spPr/>
        <p:txBody>
          <a:bodyPr/>
          <a:lstStyle/>
          <a:p>
            <a:pPr lvl="1"/>
            <a:r>
              <a:rPr lang="en-US" sz="2000" dirty="0">
                <a:solidFill>
                  <a:schemeClr val="tx1"/>
                </a:solidFill>
                <a:latin typeface="+mn-lt"/>
                <a:cs typeface="+mn-cs"/>
              </a:rPr>
              <a:t>Hang to maintain tolerances</a:t>
            </a:r>
          </a:p>
          <a:p>
            <a:pPr lvl="1"/>
            <a:r>
              <a:rPr lang="en-US" sz="2000" dirty="0">
                <a:solidFill>
                  <a:schemeClr val="tx1"/>
                </a:solidFill>
                <a:latin typeface="+mn-lt"/>
                <a:cs typeface="+mn-cs"/>
              </a:rPr>
              <a:t>Adjust for the doors to swing freely</a:t>
            </a:r>
          </a:p>
          <a:p>
            <a:pPr lvl="1"/>
            <a:r>
              <a:rPr lang="en-US" sz="2000" dirty="0">
                <a:solidFill>
                  <a:schemeClr val="tx1"/>
                </a:solidFill>
              </a:rPr>
              <a:t>Single source</a:t>
            </a:r>
            <a:endParaRPr lang="en-US" sz="2000" dirty="0">
              <a:solidFill>
                <a:schemeClr val="tx1"/>
              </a:solidFill>
              <a:latin typeface="+mn-lt"/>
              <a:cs typeface="+mn-cs"/>
            </a:endParaRPr>
          </a:p>
          <a:p>
            <a:endParaRPr lang="en-US" dirty="0"/>
          </a:p>
        </p:txBody>
      </p:sp>
      <p:pic>
        <p:nvPicPr>
          <p:cNvPr id="8" name="Content Placeholder 7" descr="A picture containing floor, indoor, building, wall&#10;&#10;Description automatically generated">
            <a:extLst>
              <a:ext uri="{FF2B5EF4-FFF2-40B4-BE49-F238E27FC236}">
                <a16:creationId xmlns:a16="http://schemas.microsoft.com/office/drawing/2014/main" id="{428801F8-6EB3-48D5-8F6F-761EBF90BB65}"/>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5737016" y="2154584"/>
            <a:ext cx="5589974" cy="3714511"/>
          </a:xfrm>
        </p:spPr>
      </p:pic>
    </p:spTree>
    <p:extLst>
      <p:ext uri="{BB962C8B-B14F-4D97-AF65-F5344CB8AC3E}">
        <p14:creationId xmlns:p14="http://schemas.microsoft.com/office/powerpoint/2010/main" val="26813324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C3CCD-3E17-43B3-8FA7-344C2B8E100D}"/>
              </a:ext>
            </a:extLst>
          </p:cNvPr>
          <p:cNvSpPr>
            <a:spLocks noGrp="1"/>
          </p:cNvSpPr>
          <p:nvPr>
            <p:ph type="title"/>
          </p:nvPr>
        </p:nvSpPr>
        <p:spPr>
          <a:xfrm>
            <a:off x="1097280" y="286603"/>
            <a:ext cx="10058400" cy="1450757"/>
          </a:xfrm>
        </p:spPr>
        <p:txBody>
          <a:bodyPr anchor="b">
            <a:normAutofit/>
          </a:bodyPr>
          <a:lstStyle/>
          <a:p>
            <a:r>
              <a:rPr lang="en-US" dirty="0"/>
              <a:t>History</a:t>
            </a:r>
          </a:p>
        </p:txBody>
      </p:sp>
      <p:pic>
        <p:nvPicPr>
          <p:cNvPr id="4" name="Picture 2" descr="See the source image">
            <a:extLst>
              <a:ext uri="{FF2B5EF4-FFF2-40B4-BE49-F238E27FC236}">
                <a16:creationId xmlns:a16="http://schemas.microsoft.com/office/drawing/2014/main" id="{11D17A6E-B729-44D6-8E06-7C16D63ED11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235" r="7533"/>
          <a:stretch/>
        </p:blipFill>
        <p:spPr bwMode="auto">
          <a:xfrm>
            <a:off x="5473700" y="96103"/>
            <a:ext cx="4279900" cy="6199024"/>
          </a:xfrm>
          <a:prstGeom prst="rect">
            <a:avLst/>
          </a:prstGeom>
          <a:solidFill>
            <a:srgbClr val="FFFFFF"/>
          </a:solidFill>
        </p:spPr>
      </p:pic>
      <p:sp>
        <p:nvSpPr>
          <p:cNvPr id="7" name="Content Placeholder 2">
            <a:extLst>
              <a:ext uri="{FF2B5EF4-FFF2-40B4-BE49-F238E27FC236}">
                <a16:creationId xmlns:a16="http://schemas.microsoft.com/office/drawing/2014/main" id="{AAD1E2F7-FF69-4D84-A03E-30B42BFA7490}"/>
              </a:ext>
            </a:extLst>
          </p:cNvPr>
          <p:cNvSpPr txBox="1">
            <a:spLocks/>
          </p:cNvSpPr>
          <p:nvPr/>
        </p:nvSpPr>
        <p:spPr>
          <a:xfrm>
            <a:off x="950051" y="2409934"/>
            <a:ext cx="3840085" cy="3462228"/>
          </a:xfrm>
          <a:prstGeom prst="rect">
            <a:avLst/>
          </a:prstGeom>
        </p:spPr>
        <p:txBody>
          <a:bodyPr vert="horz" lIns="91440" tIns="45720" rIns="91440" bIns="45720" rtlCol="0">
            <a:normAutofit/>
          </a:bodyPr>
          <a:lstStyle>
            <a:lvl1pPr marL="342900" indent="-342900" algn="l" defTabSz="914400" rtl="0" eaLnBrk="1" latinLnBrk="0" hangingPunct="1">
              <a:lnSpc>
                <a:spcPct val="90000"/>
              </a:lnSpc>
              <a:spcBef>
                <a:spcPts val="1000"/>
              </a:spcBef>
              <a:buFont typeface="Arial" pitchFamily="34" charset="0"/>
              <a:buChar char="•"/>
              <a:defRPr sz="2200" kern="1200">
                <a:solidFill>
                  <a:srgbClr val="1C1C1C"/>
                </a:solidFill>
                <a:latin typeface="Arial" pitchFamily="34" charset="0"/>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rgbClr val="1C1C1C"/>
                </a:solidFill>
                <a:latin typeface="Arial" pitchFamily="34" charset="0"/>
                <a:ea typeface="+mn-ea"/>
                <a:cs typeface="Arial"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rgbClr val="1C1C1C"/>
                </a:solidFill>
                <a:latin typeface="Arial" pitchFamily="34" charset="0"/>
                <a:ea typeface="+mn-ea"/>
                <a:cs typeface="Arial"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rgbClr val="1C1C1C"/>
                </a:solidFill>
                <a:latin typeface="Arial" pitchFamily="34" charset="0"/>
                <a:ea typeface="+mn-ea"/>
                <a:cs typeface="Arial"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rgbClr val="1C1C1C"/>
                </a:solidFill>
                <a:latin typeface="Arial" pitchFamily="34" charset="0"/>
                <a:ea typeface="+mn-ea"/>
                <a:cs typeface="Arial"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28600"/>
            <a:r>
              <a:rPr lang="en-US" sz="1600" dirty="0">
                <a:solidFill>
                  <a:schemeClr val="tx1"/>
                </a:solidFill>
                <a:latin typeface="+mn-lt"/>
                <a:cs typeface="+mn-cs"/>
              </a:rPr>
              <a:t>“Those who don’t know history are doomed to repeat it”</a:t>
            </a:r>
          </a:p>
          <a:p>
            <a:pPr indent="-228600"/>
            <a:r>
              <a:rPr lang="en-US" sz="1600" dirty="0">
                <a:solidFill>
                  <a:schemeClr val="tx1"/>
                </a:solidFill>
                <a:latin typeface="+mn-lt"/>
                <a:cs typeface="+mn-cs"/>
              </a:rPr>
              <a:t>346 Pages</a:t>
            </a:r>
          </a:p>
          <a:p>
            <a:pPr indent="-228600"/>
            <a:endParaRPr lang="en-US" sz="1600" dirty="0">
              <a:solidFill>
                <a:schemeClr val="tx1"/>
              </a:solidFill>
              <a:latin typeface="+mn-lt"/>
              <a:cs typeface="+mn-cs"/>
            </a:endParaRPr>
          </a:p>
        </p:txBody>
      </p:sp>
    </p:spTree>
    <p:extLst>
      <p:ext uri="{BB962C8B-B14F-4D97-AF65-F5344CB8AC3E}">
        <p14:creationId xmlns:p14="http://schemas.microsoft.com/office/powerpoint/2010/main" val="5403750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A3255-13A7-49A6-A141-54F9F6F987A4}"/>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E597586D-170A-4F5F-935E-F842F75A2E55}"/>
              </a:ext>
            </a:extLst>
          </p:cNvPr>
          <p:cNvSpPr>
            <a:spLocks noGrp="1"/>
          </p:cNvSpPr>
          <p:nvPr>
            <p:ph sz="half" idx="1"/>
          </p:nvPr>
        </p:nvSpPr>
        <p:spPr/>
        <p:txBody>
          <a:bodyPr/>
          <a:lstStyle/>
          <a:p>
            <a:pPr>
              <a:buFont typeface="Arial" panose="020B0604020202020204" pitchFamily="34" charset="0"/>
              <a:buChar char="•"/>
            </a:pPr>
            <a:r>
              <a:rPr lang="en-US" dirty="0"/>
              <a:t> Integrated Door Systems and their advantages </a:t>
            </a:r>
          </a:p>
          <a:p>
            <a:pPr lvl="1"/>
            <a:r>
              <a:rPr lang="en-US" dirty="0"/>
              <a:t>Money savings, less coordination</a:t>
            </a:r>
          </a:p>
          <a:p>
            <a:pPr lvl="1"/>
            <a:r>
              <a:rPr lang="en-US" dirty="0"/>
              <a:t>Simple specifications</a:t>
            </a:r>
          </a:p>
          <a:p>
            <a:pPr lvl="1"/>
            <a:r>
              <a:rPr lang="en-US" dirty="0"/>
              <a:t>Complete compliance and certified</a:t>
            </a:r>
          </a:p>
          <a:p>
            <a:pPr>
              <a:buFont typeface="Arial" panose="020B0604020202020204" pitchFamily="34" charset="0"/>
              <a:buChar char="•"/>
            </a:pPr>
            <a:r>
              <a:rPr lang="en-US" dirty="0"/>
              <a:t> Applications and Vertical Markets</a:t>
            </a:r>
          </a:p>
          <a:p>
            <a:pPr>
              <a:buFont typeface="Arial" panose="020B0604020202020204" pitchFamily="34" charset="0"/>
              <a:buChar char="•"/>
            </a:pPr>
            <a:r>
              <a:rPr lang="en-US" dirty="0"/>
              <a:t> Certifications</a:t>
            </a:r>
          </a:p>
          <a:p>
            <a:pPr>
              <a:buFont typeface="Arial" panose="020B0604020202020204" pitchFamily="34" charset="0"/>
              <a:buChar char="•"/>
            </a:pPr>
            <a:r>
              <a:rPr lang="en-US" dirty="0"/>
              <a:t> Case Studies that showed how important it is to talk about proper protection</a:t>
            </a:r>
          </a:p>
          <a:p>
            <a:endParaRPr lang="en-US" dirty="0"/>
          </a:p>
        </p:txBody>
      </p:sp>
      <p:pic>
        <p:nvPicPr>
          <p:cNvPr id="6" name="Content Placeholder 5" descr="A picture containing indoor, building, ceiling, door&#10;&#10;Description automatically generated">
            <a:extLst>
              <a:ext uri="{FF2B5EF4-FFF2-40B4-BE49-F238E27FC236}">
                <a16:creationId xmlns:a16="http://schemas.microsoft.com/office/drawing/2014/main" id="{564459AE-E459-4CC8-8C00-B65DBE40233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129868" y="1985155"/>
            <a:ext cx="3241683" cy="4322244"/>
          </a:xfrm>
        </p:spPr>
      </p:pic>
    </p:spTree>
    <p:extLst>
      <p:ext uri="{BB962C8B-B14F-4D97-AF65-F5344CB8AC3E}">
        <p14:creationId xmlns:p14="http://schemas.microsoft.com/office/powerpoint/2010/main" val="5726595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A9286AD2-18A9-4868-A4E3-7A2097A20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1"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8FD68DA-43BA-4508-8DE2-BA9BB7B2FA5B}"/>
              </a:ext>
            </a:extLst>
          </p:cNvPr>
          <p:cNvSpPr>
            <a:spLocks noGrp="1"/>
          </p:cNvSpPr>
          <p:nvPr>
            <p:ph type="ctrTitle"/>
          </p:nvPr>
        </p:nvSpPr>
        <p:spPr>
          <a:xfrm>
            <a:off x="5161770" y="1"/>
            <a:ext cx="7893830" cy="2946400"/>
          </a:xfrm>
        </p:spPr>
        <p:txBody>
          <a:bodyPr>
            <a:noAutofit/>
          </a:bodyPr>
          <a:lstStyle/>
          <a:p>
            <a:r>
              <a:rPr lang="en-US" sz="4800" dirty="0"/>
              <a:t>Integrated Fire and Smoke Door Systems: Specifying Your Own Safety Net</a:t>
            </a:r>
          </a:p>
        </p:txBody>
      </p:sp>
      <p:sp>
        <p:nvSpPr>
          <p:cNvPr id="3" name="Subtitle 2">
            <a:extLst>
              <a:ext uri="{FF2B5EF4-FFF2-40B4-BE49-F238E27FC236}">
                <a16:creationId xmlns:a16="http://schemas.microsoft.com/office/drawing/2014/main" id="{A8E9CFF2-3777-4FF4-A759-8491175B0B7C}"/>
              </a:ext>
            </a:extLst>
          </p:cNvPr>
          <p:cNvSpPr>
            <a:spLocks noGrp="1"/>
          </p:cNvSpPr>
          <p:nvPr>
            <p:ph type="subTitle" idx="1"/>
          </p:nvPr>
        </p:nvSpPr>
        <p:spPr>
          <a:xfrm>
            <a:off x="5161770" y="3279772"/>
            <a:ext cx="6269347" cy="1021498"/>
          </a:xfrm>
        </p:spPr>
        <p:txBody>
          <a:bodyPr>
            <a:normAutofit fontScale="55000" lnSpcReduction="20000"/>
          </a:bodyPr>
          <a:lstStyle/>
          <a:p>
            <a:pPr marL="0" indent="0" algn="ctr">
              <a:buNone/>
            </a:pPr>
            <a:r>
              <a:rPr lang="en-US" sz="2800" b="1" dirty="0"/>
              <a:t>Questions?</a:t>
            </a:r>
            <a:br>
              <a:rPr lang="en-US" sz="2400" dirty="0"/>
            </a:br>
            <a:br>
              <a:rPr lang="en-US" sz="2400" dirty="0"/>
            </a:br>
            <a:r>
              <a:rPr lang="en-US" sz="2400" dirty="0"/>
              <a:t>This concludes The American Institute of Architects </a:t>
            </a:r>
            <a:br>
              <a:rPr lang="en-US" sz="2400" dirty="0"/>
            </a:br>
            <a:r>
              <a:rPr lang="en-US" sz="2400" dirty="0"/>
              <a:t>Continuing Education Systems Course</a:t>
            </a:r>
          </a:p>
          <a:p>
            <a:endParaRPr lang="en-US" sz="2400" dirty="0">
              <a:solidFill>
                <a:schemeClr val="tx1">
                  <a:lumMod val="85000"/>
                  <a:lumOff val="15000"/>
                </a:schemeClr>
              </a:solidFill>
            </a:endParaRPr>
          </a:p>
        </p:txBody>
      </p:sp>
      <p:cxnSp>
        <p:nvCxnSpPr>
          <p:cNvPr id="24" name="Straight Connector 23">
            <a:extLst>
              <a:ext uri="{FF2B5EF4-FFF2-40B4-BE49-F238E27FC236}">
                <a16:creationId xmlns:a16="http://schemas.microsoft.com/office/drawing/2014/main" id="{E7A7CD63-7EC3-44F3-95D0-595C4019FF2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27754" y="4498925"/>
            <a:ext cx="5636107"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C124D4ED-71C1-42B2-8CDF-19B04E50C0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8688" y="4998583"/>
            <a:ext cx="6162429" cy="1162104"/>
          </a:xfrm>
          <a:prstGeom prst="rect">
            <a:avLst/>
          </a:prstGeom>
        </p:spPr>
      </p:pic>
      <p:pic>
        <p:nvPicPr>
          <p:cNvPr id="6" name="Picture 5" descr="A picture containing diagram&#10;&#10;Description automatically generated">
            <a:extLst>
              <a:ext uri="{FF2B5EF4-FFF2-40B4-BE49-F238E27FC236}">
                <a16:creationId xmlns:a16="http://schemas.microsoft.com/office/drawing/2014/main" id="{DA7CFFE6-D7C3-47DC-90B4-6AD3C9C7A15F}"/>
              </a:ext>
            </a:extLst>
          </p:cNvPr>
          <p:cNvPicPr>
            <a:picLocks noChangeAspect="1"/>
          </p:cNvPicPr>
          <p:nvPr/>
        </p:nvPicPr>
        <p:blipFill rotWithShape="1">
          <a:blip r:embed="rId4">
            <a:extLst>
              <a:ext uri="{28A0092B-C50C-407E-A947-70E740481C1C}">
                <a14:useLocalDpi xmlns:a14="http://schemas.microsoft.com/office/drawing/2010/main" val="0"/>
              </a:ext>
            </a:extLst>
          </a:blip>
          <a:srcRect l="29669"/>
          <a:stretch/>
        </p:blipFill>
        <p:spPr>
          <a:xfrm>
            <a:off x="0" y="-1"/>
            <a:ext cx="4895071" cy="6858000"/>
          </a:xfrm>
          <a:prstGeom prst="rect">
            <a:avLst/>
          </a:prstGeom>
        </p:spPr>
      </p:pic>
      <p:sp>
        <p:nvSpPr>
          <p:cNvPr id="4" name="TextBox 3">
            <a:extLst>
              <a:ext uri="{FF2B5EF4-FFF2-40B4-BE49-F238E27FC236}">
                <a16:creationId xmlns:a16="http://schemas.microsoft.com/office/drawing/2014/main" id="{2A9821B9-0B35-4FF5-91DF-7D32779F7245}"/>
              </a:ext>
            </a:extLst>
          </p:cNvPr>
          <p:cNvSpPr txBox="1"/>
          <p:nvPr/>
        </p:nvSpPr>
        <p:spPr>
          <a:xfrm>
            <a:off x="6816767" y="6171998"/>
            <a:ext cx="3066269" cy="523220"/>
          </a:xfrm>
          <a:prstGeom prst="rect">
            <a:avLst/>
          </a:prstGeom>
          <a:noFill/>
        </p:spPr>
        <p:txBody>
          <a:bodyPr wrap="square" rtlCol="0">
            <a:spAutoFit/>
          </a:bodyPr>
          <a:lstStyle/>
          <a:p>
            <a:r>
              <a:rPr lang="en-US" sz="2800" dirty="0"/>
              <a:t>248-623-6899</a:t>
            </a:r>
          </a:p>
        </p:txBody>
      </p:sp>
    </p:spTree>
    <p:extLst>
      <p:ext uri="{BB962C8B-B14F-4D97-AF65-F5344CB8AC3E}">
        <p14:creationId xmlns:p14="http://schemas.microsoft.com/office/powerpoint/2010/main" val="32444185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210A7-DC54-41D7-997E-5F3560640FBF}"/>
              </a:ext>
            </a:extLst>
          </p:cNvPr>
          <p:cNvSpPr>
            <a:spLocks noGrp="1"/>
          </p:cNvSpPr>
          <p:nvPr>
            <p:ph type="title"/>
          </p:nvPr>
        </p:nvSpPr>
        <p:spPr>
          <a:xfrm>
            <a:off x="643466" y="786383"/>
            <a:ext cx="3517567" cy="2093975"/>
          </a:xfrm>
        </p:spPr>
        <p:txBody>
          <a:bodyPr anchor="b">
            <a:normAutofit/>
          </a:bodyPr>
          <a:lstStyle/>
          <a:p>
            <a:r>
              <a:rPr lang="en-US" dirty="0"/>
              <a:t>Trends in Fires, Deaths, Injuries, and Dollars</a:t>
            </a:r>
          </a:p>
        </p:txBody>
      </p:sp>
      <p:graphicFrame>
        <p:nvGraphicFramePr>
          <p:cNvPr id="6" name="Content Placeholder 3">
            <a:extLst>
              <a:ext uri="{FF2B5EF4-FFF2-40B4-BE49-F238E27FC236}">
                <a16:creationId xmlns:a16="http://schemas.microsoft.com/office/drawing/2014/main" id="{3E2CB1BF-A613-40F3-AC2A-97CF0D3919EF}"/>
              </a:ext>
            </a:extLst>
          </p:cNvPr>
          <p:cNvGraphicFramePr>
            <a:graphicFrameLocks noGrp="1"/>
          </p:cNvGraphicFramePr>
          <p:nvPr>
            <p:ph idx="1"/>
            <p:extLst>
              <p:ext uri="{D42A27DB-BD31-4B8C-83A1-F6EECF244321}">
                <p14:modId xmlns:p14="http://schemas.microsoft.com/office/powerpoint/2010/main" val="941455462"/>
              </p:ext>
            </p:extLst>
          </p:nvPr>
        </p:nvGraphicFramePr>
        <p:xfrm>
          <a:off x="5458984" y="812799"/>
          <a:ext cx="5928344" cy="52947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358094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322AD-ED6C-4329-9B2A-582953546819}"/>
              </a:ext>
            </a:extLst>
          </p:cNvPr>
          <p:cNvSpPr>
            <a:spLocks noGrp="1"/>
          </p:cNvSpPr>
          <p:nvPr>
            <p:ph type="title"/>
          </p:nvPr>
        </p:nvSpPr>
        <p:spPr>
          <a:xfrm>
            <a:off x="1097280" y="286603"/>
            <a:ext cx="10058400" cy="1450757"/>
          </a:xfrm>
        </p:spPr>
        <p:txBody>
          <a:bodyPr anchor="b">
            <a:normAutofit/>
          </a:bodyPr>
          <a:lstStyle/>
          <a:p>
            <a:r>
              <a:rPr lang="en-US" dirty="0"/>
              <a:t>Case Study – Twin Parks Northeast</a:t>
            </a:r>
          </a:p>
        </p:txBody>
      </p:sp>
      <p:sp>
        <p:nvSpPr>
          <p:cNvPr id="4" name="Text Placeholder 3">
            <a:extLst>
              <a:ext uri="{FF2B5EF4-FFF2-40B4-BE49-F238E27FC236}">
                <a16:creationId xmlns:a16="http://schemas.microsoft.com/office/drawing/2014/main" id="{4DE3EF51-CF83-46D3-8B2E-CB71AC8E98F9}"/>
              </a:ext>
            </a:extLst>
          </p:cNvPr>
          <p:cNvSpPr>
            <a:spLocks noGrp="1"/>
          </p:cNvSpPr>
          <p:nvPr>
            <p:ph sz="half" idx="2"/>
          </p:nvPr>
        </p:nvSpPr>
        <p:spPr>
          <a:xfrm>
            <a:off x="6515944" y="2120900"/>
            <a:ext cx="4639736" cy="3748194"/>
          </a:xfrm>
        </p:spPr>
        <p:txBody>
          <a:bodyPr>
            <a:normAutofit/>
          </a:bodyPr>
          <a:lstStyle/>
          <a:p>
            <a:pPr marL="57150" indent="-285750">
              <a:buFont typeface="Arial" panose="020B0604020202020204" pitchFamily="34" charset="0"/>
              <a:buChar char="•"/>
            </a:pPr>
            <a:r>
              <a:rPr lang="en-US" dirty="0"/>
              <a:t>17 people died</a:t>
            </a:r>
          </a:p>
          <a:p>
            <a:pPr marL="57150" indent="-285750">
              <a:buFont typeface="Arial" panose="020B0604020202020204" pitchFamily="34" charset="0"/>
              <a:buChar char="•"/>
            </a:pPr>
            <a:r>
              <a:rPr lang="en-US" dirty="0"/>
              <a:t>Self-closing doors malfunctioned</a:t>
            </a:r>
          </a:p>
          <a:p>
            <a:pPr marL="57150" indent="-285750">
              <a:buFont typeface="Arial" panose="020B0604020202020204" pitchFamily="34" charset="0"/>
              <a:buChar char="•"/>
            </a:pPr>
            <a:r>
              <a:rPr lang="en-US" dirty="0"/>
              <a:t>18,305 open violations in 10,610 buildings as of January 11, 2022</a:t>
            </a:r>
          </a:p>
          <a:p>
            <a:endParaRPr lang="en-US" dirty="0"/>
          </a:p>
        </p:txBody>
      </p:sp>
      <p:pic>
        <p:nvPicPr>
          <p:cNvPr id="8" name="Content Placeholder 7">
            <a:extLst>
              <a:ext uri="{FF2B5EF4-FFF2-40B4-BE49-F238E27FC236}">
                <a16:creationId xmlns:a16="http://schemas.microsoft.com/office/drawing/2014/main" id="{C5AC5628-C044-A232-C88D-1DFED18A1AF9}"/>
              </a:ext>
            </a:extLst>
          </p:cNvPr>
          <p:cNvPicPr>
            <a:picLocks noGrp="1" noChangeAspect="1"/>
          </p:cNvPicPr>
          <p:nvPr>
            <p:ph sz="half" idx="1"/>
          </p:nvPr>
        </p:nvPicPr>
        <p:blipFill>
          <a:blip r:embed="rId3"/>
          <a:stretch>
            <a:fillRect/>
          </a:stretch>
        </p:blipFill>
        <p:spPr>
          <a:xfrm>
            <a:off x="2159827" y="1904769"/>
            <a:ext cx="2495300" cy="4491540"/>
          </a:xfrm>
        </p:spPr>
      </p:pic>
    </p:spTree>
    <p:extLst>
      <p:ext uri="{BB962C8B-B14F-4D97-AF65-F5344CB8AC3E}">
        <p14:creationId xmlns:p14="http://schemas.microsoft.com/office/powerpoint/2010/main" val="14596788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74514-4CEF-4174-97A8-126718614060}"/>
              </a:ext>
            </a:extLst>
          </p:cNvPr>
          <p:cNvSpPr>
            <a:spLocks noGrp="1"/>
          </p:cNvSpPr>
          <p:nvPr>
            <p:ph type="title"/>
          </p:nvPr>
        </p:nvSpPr>
        <p:spPr/>
        <p:txBody>
          <a:bodyPr/>
          <a:lstStyle/>
          <a:p>
            <a:r>
              <a:rPr lang="en-US" dirty="0"/>
              <a:t>What are Fire Rated Doors?</a:t>
            </a:r>
          </a:p>
        </p:txBody>
      </p:sp>
      <p:sp>
        <p:nvSpPr>
          <p:cNvPr id="3" name="Content Placeholder 2">
            <a:extLst>
              <a:ext uri="{FF2B5EF4-FFF2-40B4-BE49-F238E27FC236}">
                <a16:creationId xmlns:a16="http://schemas.microsoft.com/office/drawing/2014/main" id="{8D57E098-38B1-4B18-A6AC-7A64771B0E6F}"/>
              </a:ext>
            </a:extLst>
          </p:cNvPr>
          <p:cNvSpPr>
            <a:spLocks noGrp="1"/>
          </p:cNvSpPr>
          <p:nvPr>
            <p:ph sz="half" idx="1"/>
          </p:nvPr>
        </p:nvSpPr>
        <p:spPr/>
        <p:txBody>
          <a:bodyPr/>
          <a:lstStyle/>
          <a:p>
            <a:pPr>
              <a:buFont typeface="Arial" panose="020B0604020202020204" pitchFamily="34" charset="0"/>
              <a:buChar char="•"/>
            </a:pPr>
            <a:r>
              <a:rPr lang="en-US" dirty="0"/>
              <a:t> Resists fire and smoke migration</a:t>
            </a:r>
          </a:p>
          <a:p>
            <a:pPr>
              <a:buFont typeface="Arial" panose="020B0604020202020204" pitchFamily="34" charset="0"/>
              <a:buChar char="•"/>
            </a:pPr>
            <a:r>
              <a:rPr lang="en-US" dirty="0"/>
              <a:t> Tested by third party Independent Testing Laboratories</a:t>
            </a:r>
          </a:p>
          <a:p>
            <a:pPr>
              <a:buFont typeface="Arial" panose="020B0604020202020204" pitchFamily="34" charset="0"/>
              <a:buChar char="•"/>
            </a:pPr>
            <a:r>
              <a:rPr lang="en-US" dirty="0"/>
              <a:t> Fire doors are “rated” by time</a:t>
            </a:r>
          </a:p>
          <a:p>
            <a:pPr>
              <a:buFont typeface="Arial" panose="020B0604020202020204" pitchFamily="34" charset="0"/>
              <a:buChar char="•"/>
            </a:pPr>
            <a:r>
              <a:rPr lang="en-US" dirty="0"/>
              <a:t> Typically rated for ¾ of the rating of the surrounding wall</a:t>
            </a:r>
          </a:p>
        </p:txBody>
      </p:sp>
      <p:pic>
        <p:nvPicPr>
          <p:cNvPr id="5" name="Content Placeholder 4" descr="A large elevator in a building&#10;&#10;Description automatically generated with low confidence">
            <a:extLst>
              <a:ext uri="{FF2B5EF4-FFF2-40B4-BE49-F238E27FC236}">
                <a16:creationId xmlns:a16="http://schemas.microsoft.com/office/drawing/2014/main" id="{8D45450E-8F5D-4CF3-A0CA-897C61CBAE0A}"/>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t="8954"/>
          <a:stretch/>
        </p:blipFill>
        <p:spPr>
          <a:xfrm>
            <a:off x="7306670" y="1981200"/>
            <a:ext cx="3133859" cy="4226220"/>
          </a:xfrm>
          <a:prstGeom prst="rect">
            <a:avLst/>
          </a:prstGeom>
          <a:noFill/>
          <a:ln>
            <a:noFill/>
          </a:ln>
        </p:spPr>
      </p:pic>
    </p:spTree>
    <p:extLst>
      <p:ext uri="{BB962C8B-B14F-4D97-AF65-F5344CB8AC3E}">
        <p14:creationId xmlns:p14="http://schemas.microsoft.com/office/powerpoint/2010/main" val="116110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22B42-3C2A-4D8A-BCEC-F833B73B97B1}"/>
              </a:ext>
            </a:extLst>
          </p:cNvPr>
          <p:cNvSpPr>
            <a:spLocks noGrp="1"/>
          </p:cNvSpPr>
          <p:nvPr>
            <p:ph type="title"/>
          </p:nvPr>
        </p:nvSpPr>
        <p:spPr>
          <a:xfrm>
            <a:off x="1097280" y="286603"/>
            <a:ext cx="10058400" cy="1450757"/>
          </a:xfrm>
        </p:spPr>
        <p:txBody>
          <a:bodyPr anchor="b">
            <a:normAutofit/>
          </a:bodyPr>
          <a:lstStyle/>
          <a:p>
            <a:r>
              <a:rPr lang="en-US" dirty="0"/>
              <a:t>What is an Integrated Door Assembly?</a:t>
            </a:r>
          </a:p>
        </p:txBody>
      </p:sp>
      <p:pic>
        <p:nvPicPr>
          <p:cNvPr id="5" name="Content Placeholder 6" descr="A hallway with a painting on the wall&#10;&#10;Description automatically generated with low confidence">
            <a:extLst>
              <a:ext uri="{FF2B5EF4-FFF2-40B4-BE49-F238E27FC236}">
                <a16:creationId xmlns:a16="http://schemas.microsoft.com/office/drawing/2014/main" id="{73CDFFCD-1608-47CD-91AF-D65C9F841B35}"/>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tretch/>
        </p:blipFill>
        <p:spPr>
          <a:xfrm>
            <a:off x="1625600" y="2120900"/>
            <a:ext cx="3082820" cy="4110428"/>
          </a:xfrm>
          <a:prstGeom prst="rect">
            <a:avLst/>
          </a:prstGeom>
          <a:noFill/>
          <a:effectLst/>
        </p:spPr>
      </p:pic>
      <p:sp>
        <p:nvSpPr>
          <p:cNvPr id="3" name="Content Placeholder 2">
            <a:extLst>
              <a:ext uri="{FF2B5EF4-FFF2-40B4-BE49-F238E27FC236}">
                <a16:creationId xmlns:a16="http://schemas.microsoft.com/office/drawing/2014/main" id="{C4CE5FCA-190A-401D-A46C-AE70C0232D5C}"/>
              </a:ext>
            </a:extLst>
          </p:cNvPr>
          <p:cNvSpPr>
            <a:spLocks noGrp="1"/>
          </p:cNvSpPr>
          <p:nvPr>
            <p:ph sz="half" idx="2"/>
          </p:nvPr>
        </p:nvSpPr>
        <p:spPr>
          <a:xfrm>
            <a:off x="6515944" y="2120900"/>
            <a:ext cx="4639736" cy="3748194"/>
          </a:xfrm>
        </p:spPr>
        <p:txBody>
          <a:bodyPr>
            <a:normAutofit/>
          </a:bodyPr>
          <a:lstStyle/>
          <a:p>
            <a:pPr marL="205740" indent="-342900">
              <a:buFont typeface="Arial" panose="020B0604020202020204" pitchFamily="34" charset="0"/>
              <a:buChar char="•"/>
            </a:pPr>
            <a:r>
              <a:rPr lang="en-US" dirty="0"/>
              <a:t>Combines door, frame, and hardware as a tested assembly under a single testing label</a:t>
            </a:r>
          </a:p>
          <a:p>
            <a:pPr marL="205740" indent="-342900">
              <a:buFont typeface="Arial" panose="020B0604020202020204" pitchFamily="34" charset="0"/>
              <a:buChar char="•"/>
            </a:pPr>
            <a:r>
              <a:rPr lang="en-US" dirty="0"/>
              <a:t>In 1975 the first integrated door assembly went on the market</a:t>
            </a:r>
          </a:p>
          <a:p>
            <a:pPr marL="205740" indent="-342900">
              <a:buFont typeface="Arial" panose="020B0604020202020204" pitchFamily="34" charset="0"/>
              <a:buChar char="•"/>
            </a:pPr>
            <a:r>
              <a:rPr lang="en-US" dirty="0"/>
              <a:t>Ideal for exits, cross corridor, stairwells, elevator shafts, elevator lobbies, and fire doors</a:t>
            </a:r>
          </a:p>
          <a:p>
            <a:endParaRPr lang="en-US" dirty="0"/>
          </a:p>
        </p:txBody>
      </p:sp>
    </p:spTree>
    <p:extLst>
      <p:ext uri="{BB962C8B-B14F-4D97-AF65-F5344CB8AC3E}">
        <p14:creationId xmlns:p14="http://schemas.microsoft.com/office/powerpoint/2010/main" val="3337986687"/>
      </p:ext>
    </p:extLst>
  </p:cSld>
  <p:clrMapOvr>
    <a:masterClrMapping/>
  </p:clrMapOvr>
</p:sld>
</file>

<file path=ppt/theme/theme1.xml><?xml version="1.0" encoding="utf-8"?>
<a:theme xmlns:a="http://schemas.openxmlformats.org/drawingml/2006/main" name="1_RetrospectVTI">
  <a:themeElements>
    <a:clrScheme name="Custom 37">
      <a:dk1>
        <a:srgbClr val="000000"/>
      </a:dk1>
      <a:lt1>
        <a:srgbClr val="FFFFFF"/>
      </a:lt1>
      <a:dk2>
        <a:srgbClr val="4A5356"/>
      </a:dk2>
      <a:lt2>
        <a:srgbClr val="E8E3CE"/>
      </a:lt2>
      <a:accent1>
        <a:srgbClr val="9BA8B7"/>
      </a:accent1>
      <a:accent2>
        <a:srgbClr val="E6A02E"/>
      </a:accent2>
      <a:accent3>
        <a:srgbClr val="BF6A3B"/>
      </a:accent3>
      <a:accent4>
        <a:srgbClr val="92987A"/>
      </a:accent4>
      <a:accent5>
        <a:srgbClr val="857659"/>
      </a:accent5>
      <a:accent6>
        <a:srgbClr val="A0988C"/>
      </a:accent6>
      <a:hlink>
        <a:srgbClr val="00B0F0"/>
      </a:hlink>
      <a:folHlink>
        <a:srgbClr val="738F97"/>
      </a:folHlink>
    </a:clrScheme>
    <a:fontScheme name="Retrospect">
      <a:majorFont>
        <a:latin typeface="Bookman Old Style"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TWO.pptx" id="{769520F8-BFE5-4C8C-A7AA-375C025A91CE}" vid="{AEAFD717-D3C8-4034-8F7E-D5220B0CCEB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{9E14842E-E056-4B10-9BCF-11BCB6634D41}tf56160789_win32</Template>
  <TotalTime>10467</TotalTime>
  <Words>8333</Words>
  <Application>Microsoft Office PowerPoint</Application>
  <PresentationFormat>Widescreen</PresentationFormat>
  <Paragraphs>538</Paragraphs>
  <Slides>51</Slides>
  <Notes>51</Notes>
  <HiddenSlides>0</HiddenSlides>
  <MMClips>4</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51</vt:i4>
      </vt:variant>
    </vt:vector>
  </HeadingPairs>
  <TitlesOfParts>
    <vt:vector size="61" baseType="lpstr">
      <vt:lpstr>Arial</vt:lpstr>
      <vt:lpstr>Avenir Next LT Pro</vt:lpstr>
      <vt:lpstr>Avenir Next LT Pro Demi</vt:lpstr>
      <vt:lpstr>Bookman Old Style</vt:lpstr>
      <vt:lpstr>Calibri</vt:lpstr>
      <vt:lpstr>Franklin Gothic Book</vt:lpstr>
      <vt:lpstr>PublicoText-Roman</vt:lpstr>
      <vt:lpstr>Wingdings</vt:lpstr>
      <vt:lpstr>Wingdings 3</vt:lpstr>
      <vt:lpstr>1_RetrospectVTI</vt:lpstr>
      <vt:lpstr>Integrated Fire and Smoke Door Systems: Specifying Your Own Safety Net</vt:lpstr>
      <vt:lpstr>Integrated Fire and Smoke Door Systems: Specifying Your Own Safety Net</vt:lpstr>
      <vt:lpstr>Learning Objectives</vt:lpstr>
      <vt:lpstr>IBC</vt:lpstr>
      <vt:lpstr>History</vt:lpstr>
      <vt:lpstr>Trends in Fires, Deaths, Injuries, and Dollars</vt:lpstr>
      <vt:lpstr>Case Study – Twin Parks Northeast</vt:lpstr>
      <vt:lpstr>What are Fire Rated Doors?</vt:lpstr>
      <vt:lpstr>What is an Integrated Door Assembly?</vt:lpstr>
      <vt:lpstr>Quick Installation</vt:lpstr>
      <vt:lpstr>Number of Components</vt:lpstr>
      <vt:lpstr>Cost Savings</vt:lpstr>
      <vt:lpstr>Avoided Costs</vt:lpstr>
      <vt:lpstr>A Compliant System</vt:lpstr>
      <vt:lpstr>UL 1784</vt:lpstr>
      <vt:lpstr>UL 1784</vt:lpstr>
      <vt:lpstr>BHMA 156.32</vt:lpstr>
      <vt:lpstr>UL EPD</vt:lpstr>
      <vt:lpstr>HPD</vt:lpstr>
      <vt:lpstr>Red List Items</vt:lpstr>
      <vt:lpstr>Paper and More Paper</vt:lpstr>
      <vt:lpstr>Smoke and Draft Control</vt:lpstr>
      <vt:lpstr>Door Labeling</vt:lpstr>
      <vt:lpstr>Assessing Risk</vt:lpstr>
      <vt:lpstr>Cost of Non-Compliance</vt:lpstr>
      <vt:lpstr>Fire Rated Door Locations</vt:lpstr>
      <vt:lpstr>Applications</vt:lpstr>
      <vt:lpstr>Elevator Lobby</vt:lpstr>
      <vt:lpstr>Applications</vt:lpstr>
      <vt:lpstr>Elevator Shaft</vt:lpstr>
      <vt:lpstr>Smoke Containment Comparison</vt:lpstr>
      <vt:lpstr>Applications</vt:lpstr>
      <vt:lpstr>Stairwell</vt:lpstr>
      <vt:lpstr>Applications</vt:lpstr>
      <vt:lpstr>Cross Corridor</vt:lpstr>
      <vt:lpstr>Vertical Markets</vt:lpstr>
      <vt:lpstr>Vertical Markets</vt:lpstr>
      <vt:lpstr>Vertical Markets</vt:lpstr>
      <vt:lpstr>Vertical Markets</vt:lpstr>
      <vt:lpstr>Vertical Markets</vt:lpstr>
      <vt:lpstr>Vertical Markets</vt:lpstr>
      <vt:lpstr>Fire Door Options</vt:lpstr>
      <vt:lpstr>Vision Lites</vt:lpstr>
      <vt:lpstr>Integrated Hardware</vt:lpstr>
      <vt:lpstr>Finishes</vt:lpstr>
      <vt:lpstr>Specifications for Integrated Door Systems</vt:lpstr>
      <vt:lpstr>Specifications for Integrated Door Systems</vt:lpstr>
      <vt:lpstr>Specifications for Integrated Door Systems</vt:lpstr>
      <vt:lpstr>Specifications for Integrated Door Systems</vt:lpstr>
      <vt:lpstr>Summary</vt:lpstr>
      <vt:lpstr>Integrated Fire and Smoke Door Systems: Specifying Your Own Safety Net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Integrated Fire and Smoke Door Systems: Specifying Your Own Safety Net</dc:title>
  <dc:creator>Candace Kitchen</dc:creator>
  <cp:lastModifiedBy>Candace Kitchen</cp:lastModifiedBy>
  <cp:revision>57</cp:revision>
  <cp:lastPrinted>2022-02-11T13:28:11Z</cp:lastPrinted>
  <dcterms:created xsi:type="dcterms:W3CDTF">2022-02-09T15:45:46Z</dcterms:created>
  <dcterms:modified xsi:type="dcterms:W3CDTF">2023-05-10T17:09:44Z</dcterms:modified>
</cp:coreProperties>
</file>