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20"/>
  </p:notesMasterIdLst>
  <p:handoutMasterIdLst>
    <p:handoutMasterId r:id="rId121"/>
  </p:handoutMasterIdLst>
  <p:sldIdLst>
    <p:sldId id="268" r:id="rId2"/>
    <p:sldId id="330" r:id="rId3"/>
    <p:sldId id="410" r:id="rId4"/>
    <p:sldId id="277" r:id="rId5"/>
    <p:sldId id="276" r:id="rId6"/>
    <p:sldId id="278" r:id="rId7"/>
    <p:sldId id="279" r:id="rId8"/>
    <p:sldId id="411" r:id="rId9"/>
    <p:sldId id="280" r:id="rId10"/>
    <p:sldId id="281" r:id="rId11"/>
    <p:sldId id="412" r:id="rId12"/>
    <p:sldId id="269" r:id="rId13"/>
    <p:sldId id="271" r:id="rId14"/>
    <p:sldId id="291" r:id="rId15"/>
    <p:sldId id="408" r:id="rId16"/>
    <p:sldId id="307" r:id="rId17"/>
    <p:sldId id="425" r:id="rId18"/>
    <p:sldId id="324" r:id="rId19"/>
    <p:sldId id="296" r:id="rId20"/>
    <p:sldId id="413" r:id="rId21"/>
    <p:sldId id="270" r:id="rId22"/>
    <p:sldId id="275" r:id="rId23"/>
    <p:sldId id="311" r:id="rId24"/>
    <p:sldId id="272" r:id="rId25"/>
    <p:sldId id="405" r:id="rId26"/>
    <p:sldId id="327" r:id="rId27"/>
    <p:sldId id="297" r:id="rId28"/>
    <p:sldId id="414" r:id="rId29"/>
    <p:sldId id="312" r:id="rId30"/>
    <p:sldId id="282" r:id="rId31"/>
    <p:sldId id="299" r:id="rId32"/>
    <p:sldId id="283" r:id="rId33"/>
    <p:sldId id="409" r:id="rId34"/>
    <p:sldId id="341" r:id="rId35"/>
    <p:sldId id="340" r:id="rId36"/>
    <p:sldId id="395" r:id="rId37"/>
    <p:sldId id="338" r:id="rId38"/>
    <p:sldId id="286" r:id="rId39"/>
    <p:sldId id="300" r:id="rId40"/>
    <p:sldId id="337" r:id="rId41"/>
    <p:sldId id="351" r:id="rId42"/>
    <p:sldId id="355" r:id="rId43"/>
    <p:sldId id="354" r:id="rId44"/>
    <p:sldId id="353" r:id="rId45"/>
    <p:sldId id="336" r:id="rId46"/>
    <p:sldId id="335" r:id="rId47"/>
    <p:sldId id="287" r:id="rId48"/>
    <p:sldId id="301" r:id="rId49"/>
    <p:sldId id="302" r:id="rId50"/>
    <p:sldId id="315" r:id="rId51"/>
    <p:sldId id="407" r:id="rId52"/>
    <p:sldId id="416" r:id="rId53"/>
    <p:sldId id="304" r:id="rId54"/>
    <p:sldId id="305" r:id="rId55"/>
    <p:sldId id="313" r:id="rId56"/>
    <p:sldId id="314" r:id="rId57"/>
    <p:sldId id="309" r:id="rId58"/>
    <p:sldId id="308" r:id="rId59"/>
    <p:sldId id="418" r:id="rId60"/>
    <p:sldId id="419" r:id="rId61"/>
    <p:sldId id="420" r:id="rId62"/>
    <p:sldId id="421" r:id="rId63"/>
    <p:sldId id="422" r:id="rId64"/>
    <p:sldId id="417" r:id="rId65"/>
    <p:sldId id="403" r:id="rId66"/>
    <p:sldId id="328" r:id="rId67"/>
    <p:sldId id="303" r:id="rId68"/>
    <p:sldId id="294" r:id="rId69"/>
    <p:sldId id="332" r:id="rId70"/>
    <p:sldId id="349" r:id="rId71"/>
    <p:sldId id="348" r:id="rId72"/>
    <p:sldId id="347" r:id="rId73"/>
    <p:sldId id="345" r:id="rId74"/>
    <p:sldId id="344" r:id="rId75"/>
    <p:sldId id="350" r:id="rId76"/>
    <p:sldId id="295" r:id="rId77"/>
    <p:sldId id="406" r:id="rId78"/>
    <p:sldId id="400" r:id="rId79"/>
    <p:sldId id="401" r:id="rId80"/>
    <p:sldId id="393" r:id="rId81"/>
    <p:sldId id="423" r:id="rId82"/>
    <p:sldId id="325" r:id="rId83"/>
    <p:sldId id="316" r:id="rId84"/>
    <p:sldId id="317" r:id="rId85"/>
    <p:sldId id="318" r:id="rId86"/>
    <p:sldId id="319" r:id="rId87"/>
    <p:sldId id="320" r:id="rId88"/>
    <p:sldId id="321" r:id="rId89"/>
    <p:sldId id="322" r:id="rId90"/>
    <p:sldId id="396" r:id="rId91"/>
    <p:sldId id="383" r:id="rId92"/>
    <p:sldId id="402" r:id="rId93"/>
    <p:sldId id="387" r:id="rId94"/>
    <p:sldId id="385" r:id="rId95"/>
    <p:sldId id="386" r:id="rId96"/>
    <p:sldId id="424" r:id="rId97"/>
    <p:sldId id="357" r:id="rId98"/>
    <p:sldId id="358" r:id="rId99"/>
    <p:sldId id="359" r:id="rId100"/>
    <p:sldId id="360" r:id="rId101"/>
    <p:sldId id="373" r:id="rId102"/>
    <p:sldId id="362" r:id="rId103"/>
    <p:sldId id="363" r:id="rId104"/>
    <p:sldId id="365" r:id="rId105"/>
    <p:sldId id="366" r:id="rId106"/>
    <p:sldId id="367" r:id="rId107"/>
    <p:sldId id="368" r:id="rId108"/>
    <p:sldId id="369" r:id="rId109"/>
    <p:sldId id="397" r:id="rId110"/>
    <p:sldId id="370" r:id="rId111"/>
    <p:sldId id="371" r:id="rId112"/>
    <p:sldId id="374" r:id="rId113"/>
    <p:sldId id="375" r:id="rId114"/>
    <p:sldId id="398" r:id="rId115"/>
    <p:sldId id="376" r:id="rId116"/>
    <p:sldId id="399" r:id="rId117"/>
    <p:sldId id="381" r:id="rId118"/>
    <p:sldId id="389" r:id="rId119"/>
  </p:sldIdLst>
  <p:sldSz cx="9144000" cy="6858000" type="screen4x3"/>
  <p:notesSz cx="7010400" cy="9236075"/>
  <p:defaultTextStyle>
    <a:defPPr>
      <a:defRPr lang="en-US"/>
    </a:defPPr>
    <a:lvl1pPr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5pPr>
    <a:lvl6pPr marL="2286000" algn="l" defTabSz="914400" rtl="0" eaLnBrk="1" latinLnBrk="0" hangingPunct="1">
      <a:defRPr sz="1000" b="1" kern="1200">
        <a:solidFill>
          <a:schemeClr val="tx1"/>
        </a:solidFill>
        <a:latin typeface="Arial" panose="020B0604020202020204" pitchFamily="34" charset="0"/>
        <a:ea typeface="+mn-ea"/>
        <a:cs typeface="+mn-cs"/>
      </a:defRPr>
    </a:lvl6pPr>
    <a:lvl7pPr marL="2743200" algn="l" defTabSz="914400" rtl="0" eaLnBrk="1" latinLnBrk="0" hangingPunct="1">
      <a:defRPr sz="1000" b="1" kern="1200">
        <a:solidFill>
          <a:schemeClr val="tx1"/>
        </a:solidFill>
        <a:latin typeface="Arial" panose="020B0604020202020204" pitchFamily="34" charset="0"/>
        <a:ea typeface="+mn-ea"/>
        <a:cs typeface="+mn-cs"/>
      </a:defRPr>
    </a:lvl7pPr>
    <a:lvl8pPr marL="3200400" algn="l" defTabSz="914400" rtl="0" eaLnBrk="1" latinLnBrk="0" hangingPunct="1">
      <a:defRPr sz="1000" b="1" kern="1200">
        <a:solidFill>
          <a:schemeClr val="tx1"/>
        </a:solidFill>
        <a:latin typeface="Arial" panose="020B0604020202020204" pitchFamily="34" charset="0"/>
        <a:ea typeface="+mn-ea"/>
        <a:cs typeface="+mn-cs"/>
      </a:defRPr>
    </a:lvl8pPr>
    <a:lvl9pPr marL="3657600" algn="l" defTabSz="914400" rtl="0" eaLnBrk="1" latinLnBrk="0" hangingPunct="1">
      <a:defRPr sz="1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0"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4C0A7"/>
    <a:srgbClr val="A2C2A6"/>
    <a:srgbClr val="9EC6A8"/>
    <a:srgbClr val="5D77BA"/>
    <a:srgbClr val="0000FF"/>
    <a:srgbClr val="7CB224"/>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8" autoAdjust="0"/>
    <p:restoredTop sz="85681" autoAdjust="0"/>
  </p:normalViewPr>
  <p:slideViewPr>
    <p:cSldViewPr>
      <p:cViewPr varScale="1">
        <p:scale>
          <a:sx n="96" d="100"/>
          <a:sy n="96" d="100"/>
        </p:scale>
        <p:origin x="1938" y="78"/>
      </p:cViewPr>
      <p:guideLst>
        <p:guide orient="horz" pos="2160"/>
        <p:guide pos="2880"/>
      </p:guideLst>
    </p:cSldViewPr>
  </p:slideViewPr>
  <p:outlineViewPr>
    <p:cViewPr>
      <p:scale>
        <a:sx n="33" d="100"/>
        <a:sy n="33" d="100"/>
      </p:scale>
      <p:origin x="0" y="3318"/>
    </p:cViewPr>
  </p:outlineViewPr>
  <p:notesTextViewPr>
    <p:cViewPr>
      <p:scale>
        <a:sx n="3" d="2"/>
        <a:sy n="3" d="2"/>
      </p:scale>
      <p:origin x="0" y="0"/>
    </p:cViewPr>
  </p:notesTextViewPr>
  <p:sorterViewPr>
    <p:cViewPr>
      <p:scale>
        <a:sx n="66" d="100"/>
        <a:sy n="66" d="100"/>
      </p:scale>
      <p:origin x="0" y="-16686"/>
    </p:cViewPr>
  </p:sorterViewPr>
  <p:notesViewPr>
    <p:cSldViewPr>
      <p:cViewPr varScale="1">
        <p:scale>
          <a:sx n="53" d="100"/>
          <a:sy n="53" d="100"/>
        </p:scale>
        <p:origin x="-2784" y="-84"/>
      </p:cViewPr>
      <p:guideLst>
        <p:guide orient="horz" pos="2910"/>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1" y="6"/>
            <a:ext cx="3037146" cy="46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t" anchorCtr="0" compatLnSpc="1">
            <a:prstTxWarp prst="textNoShape">
              <a:avLst/>
            </a:prstTxWarp>
          </a:bodyPr>
          <a:lstStyle>
            <a:lvl1pPr defTabSz="922714" eaLnBrk="1" hangingPunct="1">
              <a:spcBef>
                <a:spcPct val="0"/>
              </a:spcBef>
              <a:defRPr sz="1200" b="0"/>
            </a:lvl1pPr>
          </a:lstStyle>
          <a:p>
            <a:pPr>
              <a:defRPr/>
            </a:pPr>
            <a:endParaRPr lang="en-US" altLang="en-US" dirty="0"/>
          </a:p>
        </p:txBody>
      </p:sp>
      <p:sp>
        <p:nvSpPr>
          <p:cNvPr id="98307" name="Rectangle 3"/>
          <p:cNvSpPr>
            <a:spLocks noGrp="1" noChangeArrowheads="1"/>
          </p:cNvSpPr>
          <p:nvPr>
            <p:ph type="dt" sz="quarter" idx="1"/>
          </p:nvPr>
        </p:nvSpPr>
        <p:spPr bwMode="auto">
          <a:xfrm>
            <a:off x="3971655" y="6"/>
            <a:ext cx="3037146" cy="46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t" anchorCtr="0" compatLnSpc="1">
            <a:prstTxWarp prst="textNoShape">
              <a:avLst/>
            </a:prstTxWarp>
          </a:bodyPr>
          <a:lstStyle>
            <a:lvl1pPr algn="r" defTabSz="922714" eaLnBrk="1" hangingPunct="1">
              <a:spcBef>
                <a:spcPct val="0"/>
              </a:spcBef>
              <a:defRPr sz="1200" b="0"/>
            </a:lvl1pPr>
          </a:lstStyle>
          <a:p>
            <a:pPr>
              <a:defRPr/>
            </a:pPr>
            <a:endParaRPr lang="en-US" altLang="en-US" dirty="0"/>
          </a:p>
        </p:txBody>
      </p:sp>
      <p:sp>
        <p:nvSpPr>
          <p:cNvPr id="98308" name="Rectangle 4"/>
          <p:cNvSpPr>
            <a:spLocks noGrp="1" noChangeArrowheads="1"/>
          </p:cNvSpPr>
          <p:nvPr>
            <p:ph type="ftr" sz="quarter" idx="2"/>
          </p:nvPr>
        </p:nvSpPr>
        <p:spPr bwMode="auto">
          <a:xfrm>
            <a:off x="1"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b" anchorCtr="0" compatLnSpc="1">
            <a:prstTxWarp prst="textNoShape">
              <a:avLst/>
            </a:prstTxWarp>
          </a:bodyPr>
          <a:lstStyle>
            <a:lvl1pPr defTabSz="922714" eaLnBrk="1" hangingPunct="1">
              <a:spcBef>
                <a:spcPct val="0"/>
              </a:spcBef>
              <a:defRPr sz="1200" b="0"/>
            </a:lvl1pPr>
          </a:lstStyle>
          <a:p>
            <a:pPr>
              <a:defRPr/>
            </a:pPr>
            <a:endParaRPr lang="en-US" altLang="en-US" dirty="0"/>
          </a:p>
        </p:txBody>
      </p:sp>
      <p:sp>
        <p:nvSpPr>
          <p:cNvPr id="98309" name="Rectangle 5"/>
          <p:cNvSpPr>
            <a:spLocks noGrp="1" noChangeArrowheads="1"/>
          </p:cNvSpPr>
          <p:nvPr>
            <p:ph type="sldNum" sz="quarter" idx="3"/>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b" anchorCtr="0" compatLnSpc="1">
            <a:prstTxWarp prst="textNoShape">
              <a:avLst/>
            </a:prstTxWarp>
          </a:bodyPr>
          <a:lstStyle>
            <a:lvl1pPr algn="r" defTabSz="922714" eaLnBrk="1" hangingPunct="1">
              <a:spcBef>
                <a:spcPct val="0"/>
              </a:spcBef>
              <a:defRPr sz="1200" b="0"/>
            </a:lvl1pPr>
          </a:lstStyle>
          <a:p>
            <a:pPr>
              <a:defRPr/>
            </a:pPr>
            <a:fld id="{1AB3DC05-29EF-41F0-91B5-4F3D668C4173}" type="slidenum">
              <a:rPr lang="en-US" altLang="en-US"/>
              <a:pPr>
                <a:defRPr/>
              </a:pPr>
              <a:t>‹#›</a:t>
            </a:fld>
            <a:endParaRPr lang="en-US" altLang="en-US" dirty="0"/>
          </a:p>
        </p:txBody>
      </p:sp>
    </p:spTree>
    <p:extLst>
      <p:ext uri="{BB962C8B-B14F-4D97-AF65-F5344CB8AC3E}">
        <p14:creationId xmlns:p14="http://schemas.microsoft.com/office/powerpoint/2010/main" val="427096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6"/>
            <a:ext cx="3037146" cy="46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t" anchorCtr="0" compatLnSpc="1">
            <a:prstTxWarp prst="textNoShape">
              <a:avLst/>
            </a:prstTxWarp>
          </a:bodyPr>
          <a:lstStyle>
            <a:lvl1pPr defTabSz="922714" eaLnBrk="1" hangingPunct="1">
              <a:spcBef>
                <a:spcPct val="0"/>
              </a:spcBef>
              <a:defRPr sz="1200" b="0"/>
            </a:lvl1pPr>
          </a:lstStyle>
          <a:p>
            <a:pPr>
              <a:defRPr/>
            </a:pPr>
            <a:endParaRPr lang="en-US" altLang="en-US" dirty="0"/>
          </a:p>
        </p:txBody>
      </p:sp>
      <p:sp>
        <p:nvSpPr>
          <p:cNvPr id="66563" name="Rectangle 3"/>
          <p:cNvSpPr>
            <a:spLocks noGrp="1" noChangeArrowheads="1"/>
          </p:cNvSpPr>
          <p:nvPr>
            <p:ph type="dt" idx="1"/>
          </p:nvPr>
        </p:nvSpPr>
        <p:spPr bwMode="auto">
          <a:xfrm>
            <a:off x="3971655" y="6"/>
            <a:ext cx="3037146" cy="46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t" anchorCtr="0" compatLnSpc="1">
            <a:prstTxWarp prst="textNoShape">
              <a:avLst/>
            </a:prstTxWarp>
          </a:bodyPr>
          <a:lstStyle>
            <a:lvl1pPr algn="r" defTabSz="922714" eaLnBrk="1" hangingPunct="1">
              <a:spcBef>
                <a:spcPct val="0"/>
              </a:spcBef>
              <a:defRPr sz="1200" b="0"/>
            </a:lvl1pPr>
          </a:lstStyle>
          <a:p>
            <a:pPr>
              <a:defRPr/>
            </a:pPr>
            <a:endParaRPr lang="en-US" altLang="en-US" dirty="0"/>
          </a:p>
        </p:txBody>
      </p:sp>
      <p:sp>
        <p:nvSpPr>
          <p:cNvPr id="2052" name="Rectangle 4"/>
          <p:cNvSpPr>
            <a:spLocks noGrp="1" noRot="1" noChangeAspect="1" noChangeArrowheads="1" noTextEdit="1"/>
          </p:cNvSpPr>
          <p:nvPr>
            <p:ph type="sldImg" idx="2"/>
          </p:nvPr>
        </p:nvSpPr>
        <p:spPr bwMode="auto">
          <a:xfrm>
            <a:off x="1196975"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700881" y="4387181"/>
            <a:ext cx="5608640" cy="41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1"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b" anchorCtr="0" compatLnSpc="1">
            <a:prstTxWarp prst="textNoShape">
              <a:avLst/>
            </a:prstTxWarp>
          </a:bodyPr>
          <a:lstStyle>
            <a:lvl1pPr defTabSz="922714" eaLnBrk="1" hangingPunct="1">
              <a:spcBef>
                <a:spcPct val="0"/>
              </a:spcBef>
              <a:defRPr sz="1200" b="0"/>
            </a:lvl1pPr>
          </a:lstStyle>
          <a:p>
            <a:pPr>
              <a:defRPr/>
            </a:pPr>
            <a:endParaRPr lang="en-US" altLang="en-US" dirty="0"/>
          </a:p>
        </p:txBody>
      </p:sp>
      <p:sp>
        <p:nvSpPr>
          <p:cNvPr id="66567" name="Rectangle 7"/>
          <p:cNvSpPr>
            <a:spLocks noGrp="1" noChangeArrowheads="1"/>
          </p:cNvSpPr>
          <p:nvPr>
            <p:ph type="sldNum" sz="quarter" idx="5"/>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65" tIns="46132" rIns="92265" bIns="46132" numCol="1" anchor="b" anchorCtr="0" compatLnSpc="1">
            <a:prstTxWarp prst="textNoShape">
              <a:avLst/>
            </a:prstTxWarp>
          </a:bodyPr>
          <a:lstStyle>
            <a:lvl1pPr algn="r" defTabSz="922714" eaLnBrk="1" hangingPunct="1">
              <a:spcBef>
                <a:spcPct val="0"/>
              </a:spcBef>
              <a:defRPr sz="1200" b="0"/>
            </a:lvl1pPr>
          </a:lstStyle>
          <a:p>
            <a:pPr>
              <a:defRPr/>
            </a:pPr>
            <a:fld id="{C8168598-9098-446C-A1B9-65BE87474DAB}" type="slidenum">
              <a:rPr lang="en-US" altLang="en-US"/>
              <a:pPr>
                <a:defRPr/>
              </a:pPr>
              <a:t>‹#›</a:t>
            </a:fld>
            <a:endParaRPr lang="en-US" altLang="en-US" dirty="0"/>
          </a:p>
        </p:txBody>
      </p:sp>
    </p:spTree>
    <p:extLst>
      <p:ext uri="{BB962C8B-B14F-4D97-AF65-F5344CB8AC3E}">
        <p14:creationId xmlns:p14="http://schemas.microsoft.com/office/powerpoint/2010/main" val="344544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p:spPr>
        <p:txBody>
          <a:bodyPr/>
          <a:lstStyle/>
          <a:p>
            <a:r>
              <a:rPr lang="en-US" altLang="en-US" b="1" dirty="0">
                <a:latin typeface="Arial" panose="020B0604020202020204" pitchFamily="34" charset="0"/>
              </a:rPr>
              <a:t>Test Question: </a:t>
            </a:r>
            <a:r>
              <a:rPr lang="en-US" altLang="en-US" dirty="0">
                <a:latin typeface="Arial" panose="020B0604020202020204" pitchFamily="34" charset="0"/>
              </a:rPr>
              <a:t>If a frame measures 3/16” +/-, what would be the proper way to check which leg is out?  Use a Plumb Bob or level.</a:t>
            </a:r>
            <a:endParaRPr lang="en-US" altLang="en-US" b="1" dirty="0">
              <a:latin typeface="Arial" panose="020B0604020202020204" pitchFamily="34" charset="0"/>
            </a:endParaRPr>
          </a:p>
        </p:txBody>
      </p:sp>
    </p:spTree>
    <p:extLst>
      <p:ext uri="{BB962C8B-B14F-4D97-AF65-F5344CB8AC3E}">
        <p14:creationId xmlns:p14="http://schemas.microsoft.com/office/powerpoint/2010/main" val="279679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25</a:t>
            </a:fld>
            <a:endParaRPr lang="en-US" altLang="en-US" dirty="0"/>
          </a:p>
        </p:txBody>
      </p:sp>
    </p:spTree>
    <p:extLst>
      <p:ext uri="{BB962C8B-B14F-4D97-AF65-F5344CB8AC3E}">
        <p14:creationId xmlns:p14="http://schemas.microsoft.com/office/powerpoint/2010/main" val="71150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r>
              <a:rPr lang="en-US" altLang="en-US" dirty="0">
                <a:latin typeface="Arial" panose="020B0604020202020204" pitchFamily="34" charset="0"/>
              </a:rPr>
              <a:t>On a pair of</a:t>
            </a:r>
            <a:r>
              <a:rPr lang="en-US" altLang="en-US" baseline="0" dirty="0">
                <a:latin typeface="Arial" panose="020B0604020202020204" pitchFamily="34" charset="0"/>
              </a:rPr>
              <a:t> doors, what would be considered out of tolerance between locking channel pairs?</a:t>
            </a:r>
          </a:p>
          <a:p>
            <a:r>
              <a:rPr lang="en-US" altLang="en-US" baseline="0" dirty="0">
                <a:latin typeface="Arial" panose="020B0604020202020204" pitchFamily="34" charset="0"/>
              </a:rPr>
              <a:t>Less than 5/32”</a:t>
            </a:r>
          </a:p>
          <a:p>
            <a:r>
              <a:rPr lang="en-US" altLang="en-US" baseline="0" dirty="0">
                <a:latin typeface="Arial" panose="020B0604020202020204" pitchFamily="34" charset="0"/>
              </a:rPr>
              <a:t>More than 3/8”</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564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r>
              <a:rPr lang="en-US" altLang="en-US" dirty="0">
                <a:latin typeface="Arial" panose="020B0604020202020204" pitchFamily="34" charset="0"/>
              </a:rPr>
              <a:t>Talk it up, add as many as you would like.</a:t>
            </a:r>
          </a:p>
        </p:txBody>
      </p:sp>
    </p:spTree>
    <p:extLst>
      <p:ext uri="{BB962C8B-B14F-4D97-AF65-F5344CB8AC3E}">
        <p14:creationId xmlns:p14="http://schemas.microsoft.com/office/powerpoint/2010/main" val="3427692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r>
              <a:rPr lang="en-US" altLang="en-US" dirty="0">
                <a:latin typeface="Arial" panose="020B0604020202020204" pitchFamily="34" charset="0"/>
              </a:rPr>
              <a:t>Say a little something about each of the mechanism.</a:t>
            </a:r>
          </a:p>
          <a:p>
            <a:r>
              <a:rPr lang="en-US" altLang="en-US" dirty="0">
                <a:latin typeface="Arial" panose="020B0604020202020204" pitchFamily="34" charset="0"/>
              </a:rPr>
              <a:t>Go over the different combinations that are available and how/where they can be used.</a:t>
            </a:r>
          </a:p>
        </p:txBody>
      </p:sp>
    </p:spTree>
    <p:extLst>
      <p:ext uri="{BB962C8B-B14F-4D97-AF65-F5344CB8AC3E}">
        <p14:creationId xmlns:p14="http://schemas.microsoft.com/office/powerpoint/2010/main" val="2996268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168598-9098-446C-A1B9-65BE87474DAB}" type="slidenum">
              <a:rPr lang="en-US" altLang="en-US" smtClean="0"/>
              <a:pPr>
                <a:defRPr/>
              </a:pPr>
              <a:t>31</a:t>
            </a:fld>
            <a:endParaRPr lang="en-US" altLang="en-US" dirty="0"/>
          </a:p>
        </p:txBody>
      </p:sp>
    </p:spTree>
    <p:extLst>
      <p:ext uri="{BB962C8B-B14F-4D97-AF65-F5344CB8AC3E}">
        <p14:creationId xmlns:p14="http://schemas.microsoft.com/office/powerpoint/2010/main" val="292934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DCB89F-DF35-4E17-8BA5-69A44760A516}" type="slidenum">
              <a:rPr lang="en-US" altLang="en-US" smtClean="0"/>
              <a:pPr>
                <a:spcBef>
                  <a:spcPct val="0"/>
                </a:spcBef>
              </a:pPr>
              <a:t>32</a:t>
            </a:fld>
            <a:endParaRPr lang="en-US" alt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defTabSz="905617">
              <a:defRPr/>
            </a:pPr>
            <a:r>
              <a:rPr lang="en-US" altLang="en-US" dirty="0">
                <a:latin typeface="Arial" panose="020B0604020202020204" pitchFamily="34" charset="0"/>
              </a:rPr>
              <a:t>Stay on this slide until completing the Lever mechanism hands on.</a:t>
            </a:r>
          </a:p>
        </p:txBody>
      </p:sp>
    </p:spTree>
    <p:extLst>
      <p:ext uri="{BB962C8B-B14F-4D97-AF65-F5344CB8AC3E}">
        <p14:creationId xmlns:p14="http://schemas.microsoft.com/office/powerpoint/2010/main" val="374682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DCB89F-DF35-4E17-8BA5-69A44760A516}" type="slidenum">
              <a:rPr lang="en-US" altLang="en-US" smtClean="0"/>
              <a:pPr>
                <a:spcBef>
                  <a:spcPct val="0"/>
                </a:spcBef>
              </a:pPr>
              <a:t>33</a:t>
            </a:fld>
            <a:endParaRPr lang="en-US" alt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defTabSz="905617">
              <a:defRPr/>
            </a:pPr>
            <a:r>
              <a:rPr lang="en-US" altLang="en-US" dirty="0">
                <a:latin typeface="Arial" panose="020B0604020202020204" pitchFamily="34" charset="0"/>
              </a:rPr>
              <a:t>Stay on this slide until completing the Lever mechanism hands on.</a:t>
            </a:r>
          </a:p>
        </p:txBody>
      </p:sp>
    </p:spTree>
    <p:extLst>
      <p:ext uri="{BB962C8B-B14F-4D97-AF65-F5344CB8AC3E}">
        <p14:creationId xmlns:p14="http://schemas.microsoft.com/office/powerpoint/2010/main" val="3860704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88068" name="Slide Number Placeholder 3"/>
          <p:cNvSpPr>
            <a:spLocks noGrp="1"/>
          </p:cNvSpPr>
          <p:nvPr>
            <p:ph type="sldNum" sz="quarter" idx="5"/>
          </p:nvPr>
        </p:nvSpPr>
        <p:spPr>
          <a:noFill/>
        </p:spPr>
        <p:txBody>
          <a:bodyPr/>
          <a:lstStyle>
            <a:lvl1pPr defTabSz="922714">
              <a:defRPr sz="1000" b="1">
                <a:solidFill>
                  <a:schemeClr val="tx1"/>
                </a:solidFill>
                <a:latin typeface="Arial" panose="020B0604020202020204" pitchFamily="34" charset="0"/>
              </a:defRPr>
            </a:lvl1pPr>
            <a:lvl2pPr marL="740703" indent="-284886" defTabSz="922714">
              <a:defRPr sz="1000" b="1">
                <a:solidFill>
                  <a:schemeClr val="tx1"/>
                </a:solidFill>
                <a:latin typeface="Arial" panose="020B0604020202020204" pitchFamily="34" charset="0"/>
              </a:defRPr>
            </a:lvl2pPr>
            <a:lvl3pPr marL="1139545" indent="-227909" defTabSz="922714">
              <a:defRPr sz="1000" b="1">
                <a:solidFill>
                  <a:schemeClr val="tx1"/>
                </a:solidFill>
                <a:latin typeface="Arial" panose="020B0604020202020204" pitchFamily="34" charset="0"/>
              </a:defRPr>
            </a:lvl3pPr>
            <a:lvl4pPr marL="1595363" indent="-227909" defTabSz="922714">
              <a:defRPr sz="1000" b="1">
                <a:solidFill>
                  <a:schemeClr val="tx1"/>
                </a:solidFill>
                <a:latin typeface="Arial" panose="020B0604020202020204" pitchFamily="34" charset="0"/>
              </a:defRPr>
            </a:lvl4pPr>
            <a:lvl5pPr marL="2051181" indent="-227909" defTabSz="922714">
              <a:defRPr sz="1000" b="1">
                <a:solidFill>
                  <a:schemeClr val="tx1"/>
                </a:solidFill>
                <a:latin typeface="Arial" panose="020B0604020202020204" pitchFamily="34" charset="0"/>
              </a:defRPr>
            </a:lvl5pPr>
            <a:lvl6pPr marL="2506998" indent="-227909" defTabSz="922714" eaLnBrk="0" fontAlgn="base" hangingPunct="0">
              <a:spcBef>
                <a:spcPct val="0"/>
              </a:spcBef>
              <a:spcAft>
                <a:spcPct val="0"/>
              </a:spcAft>
              <a:defRPr sz="1000" b="1">
                <a:solidFill>
                  <a:schemeClr val="tx1"/>
                </a:solidFill>
                <a:latin typeface="Arial" panose="020B0604020202020204" pitchFamily="34" charset="0"/>
              </a:defRPr>
            </a:lvl6pPr>
            <a:lvl7pPr marL="2962816" indent="-227909" defTabSz="922714" eaLnBrk="0" fontAlgn="base" hangingPunct="0">
              <a:spcBef>
                <a:spcPct val="0"/>
              </a:spcBef>
              <a:spcAft>
                <a:spcPct val="0"/>
              </a:spcAft>
              <a:defRPr sz="1000" b="1">
                <a:solidFill>
                  <a:schemeClr val="tx1"/>
                </a:solidFill>
                <a:latin typeface="Arial" panose="020B0604020202020204" pitchFamily="34" charset="0"/>
              </a:defRPr>
            </a:lvl7pPr>
            <a:lvl8pPr marL="3418636" indent="-227909" defTabSz="922714" eaLnBrk="0" fontAlgn="base" hangingPunct="0">
              <a:spcBef>
                <a:spcPct val="0"/>
              </a:spcBef>
              <a:spcAft>
                <a:spcPct val="0"/>
              </a:spcAft>
              <a:defRPr sz="1000" b="1">
                <a:solidFill>
                  <a:schemeClr val="tx1"/>
                </a:solidFill>
                <a:latin typeface="Arial" panose="020B0604020202020204" pitchFamily="34" charset="0"/>
              </a:defRPr>
            </a:lvl8pPr>
            <a:lvl9pPr marL="3874452" indent="-227909" defTabSz="922714" eaLnBrk="0" fontAlgn="base" hangingPunct="0">
              <a:spcBef>
                <a:spcPct val="0"/>
              </a:spcBef>
              <a:spcAft>
                <a:spcPct val="0"/>
              </a:spcAft>
              <a:defRPr sz="1000" b="1">
                <a:solidFill>
                  <a:schemeClr val="tx1"/>
                </a:solidFill>
                <a:latin typeface="Arial" panose="020B0604020202020204" pitchFamily="34" charset="0"/>
              </a:defRPr>
            </a:lvl9pPr>
          </a:lstStyle>
          <a:p>
            <a:fld id="{0D016FEE-2892-4642-9B95-4CEADB368219}" type="slidenum">
              <a:rPr lang="en-US" altLang="en-US" sz="1200" b="0"/>
              <a:pPr/>
              <a:t>36</a:t>
            </a:fld>
            <a:endParaRPr lang="en-US" altLang="en-US" sz="1200" b="0" dirty="0"/>
          </a:p>
        </p:txBody>
      </p:sp>
    </p:spTree>
    <p:extLst>
      <p:ext uri="{BB962C8B-B14F-4D97-AF65-F5344CB8AC3E}">
        <p14:creationId xmlns:p14="http://schemas.microsoft.com/office/powerpoint/2010/main" val="130800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r>
              <a:rPr lang="en-US" altLang="en-US" dirty="0">
                <a:latin typeface="Arial" panose="020B0604020202020204" pitchFamily="34" charset="0"/>
              </a:rPr>
              <a:t>Stay on this slide until completing the Grip mechanism hands on.</a:t>
            </a:r>
          </a:p>
        </p:txBody>
      </p:sp>
    </p:spTree>
    <p:extLst>
      <p:ext uri="{BB962C8B-B14F-4D97-AF65-F5344CB8AC3E}">
        <p14:creationId xmlns:p14="http://schemas.microsoft.com/office/powerpoint/2010/main" val="3058360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r>
              <a:rPr lang="en-US" altLang="en-US" b="1" dirty="0">
                <a:latin typeface="Arial" panose="020B0604020202020204" pitchFamily="34" charset="0"/>
              </a:rPr>
              <a:t>Note:</a:t>
            </a:r>
            <a:r>
              <a:rPr lang="en-US" altLang="en-US" dirty="0">
                <a:latin typeface="Arial" panose="020B0604020202020204" pitchFamily="34" charset="0"/>
              </a:rPr>
              <a:t> Panic edge protector.</a:t>
            </a:r>
          </a:p>
        </p:txBody>
      </p:sp>
    </p:spTree>
    <p:extLst>
      <p:ext uri="{BB962C8B-B14F-4D97-AF65-F5344CB8AC3E}">
        <p14:creationId xmlns:p14="http://schemas.microsoft.com/office/powerpoint/2010/main" val="103066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r>
              <a:rPr lang="en-US" altLang="en-US" dirty="0">
                <a:latin typeface="Arial" panose="020B0604020202020204" pitchFamily="34" charset="0"/>
              </a:rPr>
              <a:t>What size door should be ordered?  Smaller dimension on width and height. 35-3/4” x 83-1/2” then specify undercut.</a:t>
            </a:r>
          </a:p>
        </p:txBody>
      </p:sp>
      <p:sp>
        <p:nvSpPr>
          <p:cNvPr id="13316" name="Slide Number Placeholder 3"/>
          <p:cNvSpPr>
            <a:spLocks noGrp="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5E122B-334E-4E75-85D0-51139C130C37}" type="slidenum">
              <a:rPr lang="en-US" altLang="en-US" smtClean="0"/>
              <a:pPr>
                <a:spcBef>
                  <a:spcPct val="0"/>
                </a:spcBef>
              </a:pPr>
              <a:t>7</a:t>
            </a:fld>
            <a:endParaRPr lang="en-US" altLang="en-US" dirty="0"/>
          </a:p>
        </p:txBody>
      </p:sp>
    </p:spTree>
    <p:extLst>
      <p:ext uri="{BB962C8B-B14F-4D97-AF65-F5344CB8AC3E}">
        <p14:creationId xmlns:p14="http://schemas.microsoft.com/office/powerpoint/2010/main" val="410121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Is the panic button adjustable?  YES</a:t>
            </a:r>
          </a:p>
          <a:p>
            <a:pPr eaLnBrk="1" hangingPunct="1"/>
            <a:r>
              <a:rPr lang="en-US" altLang="en-US" dirty="0">
                <a:latin typeface="Arial" panose="020B0604020202020204" pitchFamily="34" charset="0"/>
              </a:rPr>
              <a:t>Reference the other way to dog the panic from the previous slide.</a:t>
            </a:r>
          </a:p>
        </p:txBody>
      </p:sp>
      <p:sp>
        <p:nvSpPr>
          <p:cNvPr id="53252" name="Slide Number Placeholder 3"/>
          <p:cNvSpPr>
            <a:spLocks noGrp="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34B62B-C5CA-4A26-AC74-48D995AFDE0F}" type="slidenum">
              <a:rPr lang="en-US" altLang="en-US" smtClean="0"/>
              <a:pPr>
                <a:spcBef>
                  <a:spcPct val="0"/>
                </a:spcBef>
              </a:pPr>
              <a:t>49</a:t>
            </a:fld>
            <a:endParaRPr lang="en-US" altLang="en-US" dirty="0"/>
          </a:p>
        </p:txBody>
      </p:sp>
    </p:spTree>
    <p:extLst>
      <p:ext uri="{BB962C8B-B14F-4D97-AF65-F5344CB8AC3E}">
        <p14:creationId xmlns:p14="http://schemas.microsoft.com/office/powerpoint/2010/main" val="676333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125A55-9652-4920-992C-D49C6CBE2C4C}" type="slidenum">
              <a:rPr lang="en-US" altLang="en-US" smtClean="0"/>
              <a:pPr>
                <a:spcBef>
                  <a:spcPct val="0"/>
                </a:spcBef>
              </a:pPr>
              <a:t>51</a:t>
            </a:fld>
            <a:endParaRPr lang="en-US" alt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Inside of the panic can be matched to the door body.</a:t>
            </a:r>
          </a:p>
        </p:txBody>
      </p:sp>
    </p:spTree>
    <p:extLst>
      <p:ext uri="{BB962C8B-B14F-4D97-AF65-F5344CB8AC3E}">
        <p14:creationId xmlns:p14="http://schemas.microsoft.com/office/powerpoint/2010/main" val="252294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58372" name="Slide Number Placeholder 3"/>
          <p:cNvSpPr>
            <a:spLocks noGrp="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DC57B5-DB31-4524-BAC3-9AB238069903}" type="slidenum">
              <a:rPr lang="en-US" altLang="en-US" smtClean="0"/>
              <a:pPr>
                <a:spcBef>
                  <a:spcPct val="0"/>
                </a:spcBef>
              </a:pPr>
              <a:t>53</a:t>
            </a:fld>
            <a:endParaRPr lang="en-US" altLang="en-US" dirty="0"/>
          </a:p>
        </p:txBody>
      </p:sp>
    </p:spTree>
    <p:extLst>
      <p:ext uri="{BB962C8B-B14F-4D97-AF65-F5344CB8AC3E}">
        <p14:creationId xmlns:p14="http://schemas.microsoft.com/office/powerpoint/2010/main" val="306218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altLang="en-US" dirty="0">
                <a:latin typeface="Arial" panose="020B0604020202020204" pitchFamily="34" charset="0"/>
              </a:rPr>
              <a:t>Discuss the ideal location for this closer (tdc 96p).</a:t>
            </a:r>
          </a:p>
          <a:p>
            <a:r>
              <a:rPr lang="en-US" altLang="en-US" dirty="0">
                <a:latin typeface="Arial" panose="020B0604020202020204" pitchFamily="34" charset="0"/>
              </a:rPr>
              <a:t>Discuss other brands of closers for comparison.</a:t>
            </a:r>
          </a:p>
          <a:p>
            <a:r>
              <a:rPr lang="en-US" altLang="en-US" dirty="0">
                <a:latin typeface="Arial" panose="020B0604020202020204" pitchFamily="34" charset="0"/>
              </a:rPr>
              <a:t>Discuss back check, closing forces opening forces 5-15-5?? </a:t>
            </a:r>
          </a:p>
        </p:txBody>
      </p:sp>
      <p:sp>
        <p:nvSpPr>
          <p:cNvPr id="60420" name="Slide Number Placeholder 3"/>
          <p:cNvSpPr>
            <a:spLocks noGrp="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3A9125-949D-487F-9719-DF455FFFC7E6}" type="slidenum">
              <a:rPr lang="en-US" altLang="en-US" smtClean="0"/>
              <a:pPr>
                <a:spcBef>
                  <a:spcPct val="0"/>
                </a:spcBef>
              </a:pPr>
              <a:t>54</a:t>
            </a:fld>
            <a:endParaRPr lang="en-US" altLang="en-US" dirty="0"/>
          </a:p>
        </p:txBody>
      </p:sp>
    </p:spTree>
    <p:extLst>
      <p:ext uri="{BB962C8B-B14F-4D97-AF65-F5344CB8AC3E}">
        <p14:creationId xmlns:p14="http://schemas.microsoft.com/office/powerpoint/2010/main" val="2792635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2468"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D0E5B7A-CDFD-4EAF-83E6-DEC2108D0B59}" type="slidenum">
              <a:rPr lang="en-US" altLang="en-US" b="0"/>
              <a:pPr algn="r" eaLnBrk="1" hangingPunct="1">
                <a:spcBef>
                  <a:spcPct val="0"/>
                </a:spcBef>
              </a:pPr>
              <a:t>55</a:t>
            </a:fld>
            <a:endParaRPr lang="en-US" altLang="en-US" b="0" dirty="0"/>
          </a:p>
        </p:txBody>
      </p:sp>
    </p:spTree>
    <p:extLst>
      <p:ext uri="{BB962C8B-B14F-4D97-AF65-F5344CB8AC3E}">
        <p14:creationId xmlns:p14="http://schemas.microsoft.com/office/powerpoint/2010/main" val="97691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4516"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304DCCA-BBE9-4705-A0D6-6D6746170A23}" type="slidenum">
              <a:rPr lang="en-US" altLang="en-US" b="0"/>
              <a:pPr algn="r" eaLnBrk="1" hangingPunct="1">
                <a:spcBef>
                  <a:spcPct val="0"/>
                </a:spcBef>
              </a:pPr>
              <a:t>56</a:t>
            </a:fld>
            <a:endParaRPr lang="en-US" altLang="en-US" b="0" dirty="0"/>
          </a:p>
        </p:txBody>
      </p:sp>
    </p:spTree>
    <p:extLst>
      <p:ext uri="{BB962C8B-B14F-4D97-AF65-F5344CB8AC3E}">
        <p14:creationId xmlns:p14="http://schemas.microsoft.com/office/powerpoint/2010/main" val="1292555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altLang="en-US" dirty="0">
                <a:latin typeface="Arial" panose="020B0604020202020204" pitchFamily="34" charset="0"/>
              </a:rPr>
              <a:t>Pre-wired to eliminate the outlet box and coordination with the electrician. </a:t>
            </a:r>
          </a:p>
          <a:p>
            <a:r>
              <a:rPr lang="en-US" altLang="en-US" dirty="0">
                <a:latin typeface="Arial" panose="020B0604020202020204" pitchFamily="34" charset="0"/>
              </a:rPr>
              <a:t>Can be used with other manufactures’ labeled sensors and detectors.</a:t>
            </a:r>
          </a:p>
        </p:txBody>
      </p:sp>
      <p:sp>
        <p:nvSpPr>
          <p:cNvPr id="66564"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905CE1D-2189-4EC4-9CE5-44CECC3E7B71}" type="slidenum">
              <a:rPr lang="en-US" altLang="en-US" b="0"/>
              <a:pPr algn="r" eaLnBrk="1" hangingPunct="1">
                <a:spcBef>
                  <a:spcPct val="0"/>
                </a:spcBef>
              </a:pPr>
              <a:t>57</a:t>
            </a:fld>
            <a:endParaRPr lang="en-US" altLang="en-US" b="0" dirty="0"/>
          </a:p>
        </p:txBody>
      </p:sp>
    </p:spTree>
    <p:extLst>
      <p:ext uri="{BB962C8B-B14F-4D97-AF65-F5344CB8AC3E}">
        <p14:creationId xmlns:p14="http://schemas.microsoft.com/office/powerpoint/2010/main" val="4215562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US" altLang="en-US" dirty="0">
                <a:latin typeface="Arial" panose="020B0604020202020204" pitchFamily="34" charset="0"/>
              </a:rPr>
              <a:t>Alternative location is due to the closer body mounting on the pocket wall. Closer body will be in the way.</a:t>
            </a:r>
          </a:p>
          <a:p>
            <a:endParaRPr lang="en-US" altLang="en-US" dirty="0">
              <a:latin typeface="Arial" panose="020B0604020202020204" pitchFamily="34" charset="0"/>
            </a:endParaRPr>
          </a:p>
        </p:txBody>
      </p:sp>
      <p:sp>
        <p:nvSpPr>
          <p:cNvPr id="68612"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6E2A7B-3166-4429-B97A-CC208A0B17D2}" type="slidenum">
              <a:rPr lang="en-US" altLang="en-US" b="0"/>
              <a:pPr algn="r" eaLnBrk="1" hangingPunct="1">
                <a:spcBef>
                  <a:spcPct val="0"/>
                </a:spcBef>
              </a:pPr>
              <a:t>58</a:t>
            </a:fld>
            <a:endParaRPr lang="en-US" altLang="en-US" b="0" dirty="0"/>
          </a:p>
        </p:txBody>
      </p:sp>
    </p:spTree>
    <p:extLst>
      <p:ext uri="{BB962C8B-B14F-4D97-AF65-F5344CB8AC3E}">
        <p14:creationId xmlns:p14="http://schemas.microsoft.com/office/powerpoint/2010/main" val="1273948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8612"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6E2A7B-3166-4429-B97A-CC208A0B17D2}" type="slidenum">
              <a:rPr lang="en-US" altLang="en-US" b="0"/>
              <a:pPr algn="r" eaLnBrk="1" hangingPunct="1">
                <a:spcBef>
                  <a:spcPct val="0"/>
                </a:spcBef>
              </a:pPr>
              <a:t>60</a:t>
            </a:fld>
            <a:endParaRPr lang="en-US" altLang="en-US" b="0" dirty="0"/>
          </a:p>
        </p:txBody>
      </p:sp>
    </p:spTree>
    <p:extLst>
      <p:ext uri="{BB962C8B-B14F-4D97-AF65-F5344CB8AC3E}">
        <p14:creationId xmlns:p14="http://schemas.microsoft.com/office/powerpoint/2010/main" val="1877088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8612"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6E2A7B-3166-4429-B97A-CC208A0B17D2}" type="slidenum">
              <a:rPr lang="en-US" altLang="en-US" b="0"/>
              <a:pPr algn="r" eaLnBrk="1" hangingPunct="1">
                <a:spcBef>
                  <a:spcPct val="0"/>
                </a:spcBef>
              </a:pPr>
              <a:t>61</a:t>
            </a:fld>
            <a:endParaRPr lang="en-US" altLang="en-US" b="0" dirty="0"/>
          </a:p>
        </p:txBody>
      </p:sp>
    </p:spTree>
    <p:extLst>
      <p:ext uri="{BB962C8B-B14F-4D97-AF65-F5344CB8AC3E}">
        <p14:creationId xmlns:p14="http://schemas.microsoft.com/office/powerpoint/2010/main" val="366319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C9CC2E-EB38-42B3-A11C-85E6F48321C3}" type="slidenum">
              <a:rPr lang="en-US" altLang="en-US" smtClean="0"/>
              <a:pPr>
                <a:spcBef>
                  <a:spcPct val="0"/>
                </a:spcBef>
              </a:pPr>
              <a:t>14</a:t>
            </a:fld>
            <a:endParaRPr lang="en-US" alt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18616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8612"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6E2A7B-3166-4429-B97A-CC208A0B17D2}" type="slidenum">
              <a:rPr lang="en-US" altLang="en-US" b="0"/>
              <a:pPr algn="r" eaLnBrk="1" hangingPunct="1">
                <a:spcBef>
                  <a:spcPct val="0"/>
                </a:spcBef>
              </a:pPr>
              <a:t>62</a:t>
            </a:fld>
            <a:endParaRPr lang="en-US" altLang="en-US" b="0" dirty="0"/>
          </a:p>
        </p:txBody>
      </p:sp>
    </p:spTree>
    <p:extLst>
      <p:ext uri="{BB962C8B-B14F-4D97-AF65-F5344CB8AC3E}">
        <p14:creationId xmlns:p14="http://schemas.microsoft.com/office/powerpoint/2010/main" val="147095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8612"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6E2A7B-3166-4429-B97A-CC208A0B17D2}" type="slidenum">
              <a:rPr lang="en-US" altLang="en-US" b="0"/>
              <a:pPr algn="r" eaLnBrk="1" hangingPunct="1">
                <a:spcBef>
                  <a:spcPct val="0"/>
                </a:spcBef>
              </a:pPr>
              <a:t>63</a:t>
            </a:fld>
            <a:endParaRPr lang="en-US" altLang="en-US" b="0" dirty="0"/>
          </a:p>
        </p:txBody>
      </p:sp>
    </p:spTree>
    <p:extLst>
      <p:ext uri="{BB962C8B-B14F-4D97-AF65-F5344CB8AC3E}">
        <p14:creationId xmlns:p14="http://schemas.microsoft.com/office/powerpoint/2010/main" val="832544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BEB34B5-4692-49DA-ABB3-14EEF75ECB95}" type="slidenum">
              <a:rPr lang="en-US" altLang="en-US" b="0"/>
              <a:pPr algn="r" eaLnBrk="1" hangingPunct="1">
                <a:spcBef>
                  <a:spcPct val="0"/>
                </a:spcBef>
              </a:pPr>
              <a:t>65</a:t>
            </a:fld>
            <a:endParaRPr lang="en-US" altLang="en-US" b="0"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07579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2 options for the pallets, crated or not crated. All orders, west of the Mississippi River, are crated due to the chance of freight damage which is from the multiple times the pallets are loaded/unloaded.</a:t>
            </a:r>
          </a:p>
        </p:txBody>
      </p:sp>
      <p:sp>
        <p:nvSpPr>
          <p:cNvPr id="4" name="Slide Number Placeholder 3"/>
          <p:cNvSpPr>
            <a:spLocks noGrp="1"/>
          </p:cNvSpPr>
          <p:nvPr>
            <p:ph type="sldNum" sz="quarter" idx="5"/>
          </p:nvPr>
        </p:nvSpPr>
        <p:spPr/>
        <p:txBody>
          <a:bodyPr/>
          <a:lstStyle/>
          <a:p>
            <a:pPr>
              <a:defRPr/>
            </a:pPr>
            <a:fld id="{C8168598-9098-446C-A1B9-65BE87474DAB}" type="slidenum">
              <a:rPr lang="en-US" altLang="en-US" smtClean="0"/>
              <a:pPr>
                <a:defRPr/>
              </a:pPr>
              <a:t>66</a:t>
            </a:fld>
            <a:endParaRPr lang="en-US" altLang="en-US" dirty="0"/>
          </a:p>
        </p:txBody>
      </p:sp>
    </p:spTree>
    <p:extLst>
      <p:ext uri="{BB962C8B-B14F-4D97-AF65-F5344CB8AC3E}">
        <p14:creationId xmlns:p14="http://schemas.microsoft.com/office/powerpoint/2010/main" val="2398978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r>
              <a:rPr lang="en-US" altLang="en-US" b="1" dirty="0">
                <a:latin typeface="Arial" panose="020B0604020202020204" pitchFamily="34" charset="0"/>
              </a:rPr>
              <a:t>Test Question:</a:t>
            </a:r>
            <a:r>
              <a:rPr lang="en-US" altLang="en-US" dirty="0">
                <a:latin typeface="Arial" panose="020B0604020202020204" pitchFamily="34" charset="0"/>
              </a:rPr>
              <a:t> If the doors on a job are the same style, do you need to use the A-100 form to distribute the doors?  YES</a:t>
            </a:r>
            <a:endParaRPr lang="en-US" altLang="en-US" b="1" dirty="0">
              <a:latin typeface="Arial" panose="020B0604020202020204" pitchFamily="34" charset="0"/>
            </a:endParaRPr>
          </a:p>
        </p:txBody>
      </p:sp>
    </p:spTree>
    <p:extLst>
      <p:ext uri="{BB962C8B-B14F-4D97-AF65-F5344CB8AC3E}">
        <p14:creationId xmlns:p14="http://schemas.microsoft.com/office/powerpoint/2010/main" val="3911316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E5C64E-8E50-4136-A2C3-13B786DAB97B}" type="slidenum">
              <a:rPr lang="en-US" altLang="en-US" smtClean="0"/>
              <a:pPr>
                <a:spcBef>
                  <a:spcPct val="0"/>
                </a:spcBef>
              </a:pPr>
              <a:t>68</a:t>
            </a:fld>
            <a:endParaRPr lang="en-US" alt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why these are important and explain some of the MAX clearances allowed.</a:t>
            </a:r>
          </a:p>
          <a:p>
            <a:pPr eaLnBrk="1" hangingPunct="1"/>
            <a:r>
              <a:rPr lang="en-US" altLang="en-US" dirty="0">
                <a:latin typeface="Arial" panose="020B0604020202020204" pitchFamily="34" charset="0"/>
              </a:rPr>
              <a:t>1. 7/8 min to ?? max</a:t>
            </a:r>
          </a:p>
          <a:p>
            <a:pPr eaLnBrk="1" hangingPunct="1"/>
            <a:r>
              <a:rPr lang="en-US" altLang="en-US" dirty="0">
                <a:latin typeface="Arial" panose="020B0604020202020204" pitchFamily="34" charset="0"/>
              </a:rPr>
              <a:t>2. 5/32 (just over 1/8”) min to ?? max</a:t>
            </a:r>
          </a:p>
          <a:p>
            <a:pPr eaLnBrk="1" hangingPunct="1"/>
            <a:r>
              <a:rPr lang="en-US" altLang="en-US" dirty="0">
                <a:latin typeface="Arial" panose="020B0604020202020204" pitchFamily="34" charset="0"/>
              </a:rPr>
              <a:t>3. 3/32 (just under 1/8”) min to 13/16 (approx 3/8”) max.</a:t>
            </a:r>
          </a:p>
          <a:p>
            <a:pPr eaLnBrk="1" hangingPunct="1"/>
            <a:r>
              <a:rPr lang="en-US" altLang="en-US" dirty="0">
                <a:latin typeface="Arial" panose="020B0604020202020204" pitchFamily="34" charset="0"/>
              </a:rPr>
              <a:t>4. 5/32 (just over 1/8”) min to 13/16 (approx 3/8”) max.</a:t>
            </a:r>
          </a:p>
          <a:p>
            <a:pPr eaLnBrk="1" hangingPunct="1"/>
            <a:r>
              <a:rPr lang="en-US" altLang="en-US" dirty="0">
                <a:latin typeface="Arial" panose="020B0604020202020204" pitchFamily="34" charset="0"/>
              </a:rPr>
              <a:t>5. 3/36 (just under 1/8”) min to 7/16 (just under ¼”) max.</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Is ¼” clearance at the retainer an acceptable tolerance?  NO</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What is the minimum acceptable tolerance between the hinge housing and the stop edge of the frame? 5/32”.</a:t>
            </a:r>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508428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22C96B8-D411-4FC5-9D3E-8681A8DD5D9F}" type="slidenum">
              <a:rPr lang="en-US" altLang="en-US" b="0"/>
              <a:pPr algn="r" eaLnBrk="1" hangingPunct="1">
                <a:spcBef>
                  <a:spcPct val="0"/>
                </a:spcBef>
              </a:pPr>
              <a:t>75</a:t>
            </a:fld>
            <a:endParaRPr lang="en-US" altLang="en-US" b="0"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Demonstrate on the sample door.</a:t>
            </a:r>
          </a:p>
        </p:txBody>
      </p:sp>
    </p:spTree>
    <p:extLst>
      <p:ext uri="{BB962C8B-B14F-4D97-AF65-F5344CB8AC3E}">
        <p14:creationId xmlns:p14="http://schemas.microsoft.com/office/powerpoint/2010/main" val="718311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240FE1-EC6E-48B7-A0B9-F05D339B4667}" type="slidenum">
              <a:rPr lang="en-US" altLang="en-US" smtClean="0"/>
              <a:pPr>
                <a:spcBef>
                  <a:spcPct val="0"/>
                </a:spcBef>
              </a:pPr>
              <a:t>76</a:t>
            </a:fld>
            <a:endParaRPr lang="en-US" alt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how the locking channels work with the head strikes.</a:t>
            </a:r>
          </a:p>
          <a:p>
            <a:pPr eaLnBrk="1" hangingPunct="1"/>
            <a:r>
              <a:rPr lang="en-US" altLang="en-US" dirty="0">
                <a:latin typeface="Arial" panose="020B0604020202020204" pitchFamily="34" charset="0"/>
              </a:rPr>
              <a:t>May want to explain that you cannot change a pair into a DE and vice/versa.</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Explain completely the procedure for installing a double egress head strike?</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Explain completely the procedure for installing a standard pair head strike?</a:t>
            </a:r>
            <a:endParaRPr lang="en-US" altLang="en-US" b="1" dirty="0">
              <a:latin typeface="Arial" panose="020B0604020202020204" pitchFamily="34" charset="0"/>
            </a:endParaRPr>
          </a:p>
        </p:txBody>
      </p:sp>
    </p:spTree>
    <p:extLst>
      <p:ext uri="{BB962C8B-B14F-4D97-AF65-F5344CB8AC3E}">
        <p14:creationId xmlns:p14="http://schemas.microsoft.com/office/powerpoint/2010/main" val="636311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240FE1-EC6E-48B7-A0B9-F05D339B4667}" type="slidenum">
              <a:rPr lang="en-US" altLang="en-US" smtClean="0"/>
              <a:pPr>
                <a:spcBef>
                  <a:spcPct val="0"/>
                </a:spcBef>
              </a:pPr>
              <a:t>77</a:t>
            </a:fld>
            <a:endParaRPr lang="en-US" alt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On a pair of doors, what would be considered out of tolerance between locking channels?</a:t>
            </a:r>
          </a:p>
        </p:txBody>
      </p:sp>
    </p:spTree>
    <p:extLst>
      <p:ext uri="{BB962C8B-B14F-4D97-AF65-F5344CB8AC3E}">
        <p14:creationId xmlns:p14="http://schemas.microsoft.com/office/powerpoint/2010/main" val="2382122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104452" name="Slide Number Placeholder 3"/>
          <p:cNvSpPr txBox="1">
            <a:spLocks noGrp="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11F0B3D-5472-4667-A7F9-F2BF84CD0416}" type="slidenum">
              <a:rPr lang="en-US" altLang="en-US" b="0"/>
              <a:pPr algn="r" eaLnBrk="1" hangingPunct="1">
                <a:spcBef>
                  <a:spcPct val="0"/>
                </a:spcBef>
              </a:pPr>
              <a:t>83</a:t>
            </a:fld>
            <a:endParaRPr lang="en-US" altLang="en-US" b="0" dirty="0"/>
          </a:p>
        </p:txBody>
      </p:sp>
    </p:spTree>
    <p:extLst>
      <p:ext uri="{BB962C8B-B14F-4D97-AF65-F5344CB8AC3E}">
        <p14:creationId xmlns:p14="http://schemas.microsoft.com/office/powerpoint/2010/main" val="20499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22714">
              <a:spcBef>
                <a:spcPct val="30000"/>
              </a:spcBef>
              <a:defRPr sz="1200">
                <a:solidFill>
                  <a:schemeClr val="tx1"/>
                </a:solidFill>
                <a:latin typeface="Arial" panose="020B0604020202020204" pitchFamily="34" charset="0"/>
              </a:defRPr>
            </a:lvl1pPr>
            <a:lvl2pPr marL="750201" indent="-289635" defTabSz="922714">
              <a:spcBef>
                <a:spcPct val="30000"/>
              </a:spcBef>
              <a:defRPr sz="1200">
                <a:solidFill>
                  <a:schemeClr val="tx1"/>
                </a:solidFill>
                <a:latin typeface="Arial" panose="020B0604020202020204" pitchFamily="34" charset="0"/>
              </a:defRPr>
            </a:lvl2pPr>
            <a:lvl3pPr marL="1153789" indent="-231075" defTabSz="922714">
              <a:spcBef>
                <a:spcPct val="30000"/>
              </a:spcBef>
              <a:defRPr sz="1200">
                <a:solidFill>
                  <a:schemeClr val="tx1"/>
                </a:solidFill>
                <a:latin typeface="Arial" panose="020B0604020202020204" pitchFamily="34" charset="0"/>
              </a:defRPr>
            </a:lvl3pPr>
            <a:lvl4pPr marL="1614355" indent="-231075" defTabSz="922714">
              <a:spcBef>
                <a:spcPct val="30000"/>
              </a:spcBef>
              <a:defRPr sz="1200">
                <a:solidFill>
                  <a:schemeClr val="tx1"/>
                </a:solidFill>
                <a:latin typeface="Arial" panose="020B0604020202020204" pitchFamily="34" charset="0"/>
              </a:defRPr>
            </a:lvl4pPr>
            <a:lvl5pPr marL="2076504" indent="-231075" defTabSz="922714">
              <a:spcBef>
                <a:spcPct val="30000"/>
              </a:spcBef>
              <a:defRPr sz="1200">
                <a:solidFill>
                  <a:schemeClr val="tx1"/>
                </a:solidFill>
                <a:latin typeface="Arial" panose="020B0604020202020204" pitchFamily="34" charset="0"/>
              </a:defRPr>
            </a:lvl5pPr>
            <a:lvl6pPr marL="2532322" indent="-231075" defTabSz="922714" eaLnBrk="0" fontAlgn="base" hangingPunct="0">
              <a:spcBef>
                <a:spcPct val="30000"/>
              </a:spcBef>
              <a:spcAft>
                <a:spcPct val="0"/>
              </a:spcAft>
              <a:defRPr sz="1200">
                <a:solidFill>
                  <a:schemeClr val="tx1"/>
                </a:solidFill>
                <a:latin typeface="Arial" panose="020B0604020202020204" pitchFamily="34" charset="0"/>
              </a:defRPr>
            </a:lvl6pPr>
            <a:lvl7pPr marL="2988139" indent="-231075" defTabSz="922714" eaLnBrk="0" fontAlgn="base" hangingPunct="0">
              <a:spcBef>
                <a:spcPct val="30000"/>
              </a:spcBef>
              <a:spcAft>
                <a:spcPct val="0"/>
              </a:spcAft>
              <a:defRPr sz="1200">
                <a:solidFill>
                  <a:schemeClr val="tx1"/>
                </a:solidFill>
                <a:latin typeface="Arial" panose="020B0604020202020204" pitchFamily="34" charset="0"/>
              </a:defRPr>
            </a:lvl7pPr>
            <a:lvl8pPr marL="3443956" indent="-231075" defTabSz="922714" eaLnBrk="0" fontAlgn="base" hangingPunct="0">
              <a:spcBef>
                <a:spcPct val="30000"/>
              </a:spcBef>
              <a:spcAft>
                <a:spcPct val="0"/>
              </a:spcAft>
              <a:defRPr sz="1200">
                <a:solidFill>
                  <a:schemeClr val="tx1"/>
                </a:solidFill>
                <a:latin typeface="Arial" panose="020B0604020202020204" pitchFamily="34" charset="0"/>
              </a:defRPr>
            </a:lvl8pPr>
            <a:lvl9pPr marL="3899773" indent="-231075" defTabSz="92271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C9CC2E-EB38-42B3-A11C-85E6F48321C3}" type="slidenum">
              <a:rPr lang="en-US" altLang="en-US" smtClean="0"/>
              <a:pPr>
                <a:spcBef>
                  <a:spcPct val="0"/>
                </a:spcBef>
              </a:pPr>
              <a:t>15</a:t>
            </a:fld>
            <a:endParaRPr lang="en-US" alt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Demonstrate on the sample door and use the animations.</a:t>
            </a:r>
          </a:p>
          <a:p>
            <a:pPr eaLnBrk="1" hangingPunct="1"/>
            <a:r>
              <a:rPr lang="en-US" altLang="en-US" dirty="0">
                <a:latin typeface="Arial" panose="020B0604020202020204" pitchFamily="34" charset="0"/>
              </a:rPr>
              <a:t>Explain the process on installing the H-12 using no less than 15 screws.  </a:t>
            </a:r>
          </a:p>
          <a:p>
            <a:pPr eaLnBrk="1" hangingPunct="1"/>
            <a:r>
              <a:rPr lang="en-US" altLang="en-US" dirty="0">
                <a:latin typeface="Arial" panose="020B0604020202020204" pitchFamily="34" charset="0"/>
              </a:rPr>
              <a:t>Also refer to tds #36 image 2 for minimum clearance.</a:t>
            </a:r>
          </a:p>
          <a:p>
            <a:pPr eaLnBrk="1" hangingPunct="1"/>
            <a:r>
              <a:rPr lang="en-US" altLang="en-US" dirty="0">
                <a:latin typeface="Arial" panose="020B0604020202020204" pitchFamily="34" charset="0"/>
              </a:rPr>
              <a:t>Two (2) H-12’s are needed for pairs.</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How many screws must be put in the hinge housing?  15</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Is Fire Rated Caulk required on Fire-Rated doors between the frame and the shimmed hinge housing?   YES</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What is the maximum allowed shimming on a fire rated door?  ¼” </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Do hinge mounting screws that are installed between shimmed sections effect the performance of the hinge?  YES- explain why and refer to the animation.</a:t>
            </a:r>
          </a:p>
        </p:txBody>
      </p:sp>
    </p:spTree>
    <p:extLst>
      <p:ext uri="{BB962C8B-B14F-4D97-AF65-F5344CB8AC3E}">
        <p14:creationId xmlns:p14="http://schemas.microsoft.com/office/powerpoint/2010/main" val="4069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742177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00217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830309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564627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32680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859474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90</a:t>
            </a:fld>
            <a:endParaRPr lang="en-US" altLang="en-US" dirty="0"/>
          </a:p>
        </p:txBody>
      </p:sp>
    </p:spTree>
    <p:extLst>
      <p:ext uri="{BB962C8B-B14F-4D97-AF65-F5344CB8AC3E}">
        <p14:creationId xmlns:p14="http://schemas.microsoft.com/office/powerpoint/2010/main" val="143686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91</a:t>
            </a:fld>
            <a:endParaRPr lang="en-US" altLang="en-US" dirty="0"/>
          </a:p>
        </p:txBody>
      </p:sp>
    </p:spTree>
    <p:extLst>
      <p:ext uri="{BB962C8B-B14F-4D97-AF65-F5344CB8AC3E}">
        <p14:creationId xmlns:p14="http://schemas.microsoft.com/office/powerpoint/2010/main" val="279452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104</a:t>
            </a:fld>
            <a:endParaRPr lang="en-US" altLang="en-US" dirty="0"/>
          </a:p>
        </p:txBody>
      </p:sp>
    </p:spTree>
    <p:extLst>
      <p:ext uri="{BB962C8B-B14F-4D97-AF65-F5344CB8AC3E}">
        <p14:creationId xmlns:p14="http://schemas.microsoft.com/office/powerpoint/2010/main" val="93439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r>
              <a:rPr lang="en-US" altLang="en-US" b="1" dirty="0">
                <a:latin typeface="Arial" panose="020B0604020202020204" pitchFamily="34" charset="0"/>
              </a:rPr>
              <a:t>Test Question:</a:t>
            </a:r>
            <a:r>
              <a:rPr lang="en-US" altLang="en-US" dirty="0">
                <a:latin typeface="Arial" panose="020B0604020202020204" pitchFamily="34" charset="0"/>
              </a:rPr>
              <a:t>  What type of drill bit would you use to pilot a hole for a frame that is grouted?  1/8” masonry bit.</a:t>
            </a:r>
          </a:p>
        </p:txBody>
      </p:sp>
    </p:spTree>
    <p:extLst>
      <p:ext uri="{BB962C8B-B14F-4D97-AF65-F5344CB8AC3E}">
        <p14:creationId xmlns:p14="http://schemas.microsoft.com/office/powerpoint/2010/main" val="304716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r>
              <a:rPr lang="en-US" altLang="en-US" b="1" dirty="0">
                <a:latin typeface="Arial" panose="020B0604020202020204" pitchFamily="34" charset="0"/>
              </a:rPr>
              <a:t>Test Question:</a:t>
            </a:r>
            <a:r>
              <a:rPr lang="en-US" altLang="en-US" dirty="0">
                <a:latin typeface="Arial" panose="020B0604020202020204" pitchFamily="34" charset="0"/>
              </a:rPr>
              <a:t>  What type of drill bit would you use to pilot a hole for a frame that is grouted?  1/8” masonry bit.</a:t>
            </a:r>
          </a:p>
        </p:txBody>
      </p:sp>
    </p:spTree>
    <p:extLst>
      <p:ext uri="{BB962C8B-B14F-4D97-AF65-F5344CB8AC3E}">
        <p14:creationId xmlns:p14="http://schemas.microsoft.com/office/powerpoint/2010/main" val="3450800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971655" y="8772764"/>
            <a:ext cx="3037146"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5" tIns="46132" rIns="92265" bIns="46132"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5947D02-6037-4CFF-973D-9FC381AF4E32}" type="slidenum">
              <a:rPr lang="en-US" altLang="en-US" b="0"/>
              <a:pPr algn="r" eaLnBrk="1" hangingPunct="1">
                <a:spcBef>
                  <a:spcPct val="0"/>
                </a:spcBef>
              </a:pPr>
              <a:t>18</a:t>
            </a:fld>
            <a:endParaRPr lang="en-US" altLang="en-US" b="0" dirty="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miter lim="800000"/>
            <a:headEnd/>
            <a:tailEnd/>
          </a:ln>
        </p:spPr>
        <p:txBody>
          <a:bodyPr/>
          <a:lstStyle/>
          <a:p>
            <a:pPr eaLnBrk="1" hangingPunct="1"/>
            <a:r>
              <a:rPr lang="en-US" altLang="en-US" dirty="0">
                <a:latin typeface="Arial" panose="020B0604020202020204" pitchFamily="34" charset="0"/>
              </a:rPr>
              <a:t>Explain why these are important and explain some of the MAX clearances allowed.</a:t>
            </a:r>
          </a:p>
          <a:p>
            <a:pPr eaLnBrk="1" hangingPunct="1"/>
            <a:r>
              <a:rPr lang="en-US" altLang="en-US" dirty="0">
                <a:latin typeface="Arial" panose="020B0604020202020204" pitchFamily="34" charset="0"/>
              </a:rPr>
              <a:t>1. 7/8 min to ?? max</a:t>
            </a:r>
          </a:p>
          <a:p>
            <a:pPr eaLnBrk="1" hangingPunct="1"/>
            <a:r>
              <a:rPr lang="en-US" altLang="en-US" dirty="0">
                <a:latin typeface="Arial" panose="020B0604020202020204" pitchFamily="34" charset="0"/>
              </a:rPr>
              <a:t>2. 5/32 (just over 1/8”) min to ?? max</a:t>
            </a:r>
          </a:p>
          <a:p>
            <a:pPr eaLnBrk="1" hangingPunct="1"/>
            <a:r>
              <a:rPr lang="en-US" altLang="en-US" dirty="0">
                <a:latin typeface="Arial" panose="020B0604020202020204" pitchFamily="34" charset="0"/>
              </a:rPr>
              <a:t>3. 3/32 (just under 1/8”) min to 13/16 (approx 3/8”) max.</a:t>
            </a:r>
          </a:p>
          <a:p>
            <a:pPr eaLnBrk="1" hangingPunct="1"/>
            <a:r>
              <a:rPr lang="en-US" altLang="en-US" dirty="0">
                <a:latin typeface="Arial" panose="020B0604020202020204" pitchFamily="34" charset="0"/>
              </a:rPr>
              <a:t>4. 5/32 (just over 1/8”) min to 13/16 (approx 3/8”) max.</a:t>
            </a:r>
          </a:p>
          <a:p>
            <a:pPr eaLnBrk="1" hangingPunct="1"/>
            <a:r>
              <a:rPr lang="en-US" altLang="en-US" dirty="0">
                <a:latin typeface="Arial" panose="020B0604020202020204" pitchFamily="34" charset="0"/>
              </a:rPr>
              <a:t>5. 3/36 (just under 1/8”) min to 7/16 (just under ¼”) max.</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Is ¼” clearance at the retainer an acceptable tolerance?  NO</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What is the minimum acceptable tolerance between the hinge housing and the stop edge of the frame? 5/32”.</a:t>
            </a:r>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42875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21</a:t>
            </a:fld>
            <a:endParaRPr lang="en-US" altLang="en-US" dirty="0"/>
          </a:p>
        </p:txBody>
      </p:sp>
    </p:spTree>
    <p:extLst>
      <p:ext uri="{BB962C8B-B14F-4D97-AF65-F5344CB8AC3E}">
        <p14:creationId xmlns:p14="http://schemas.microsoft.com/office/powerpoint/2010/main" val="138010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a:lstStyle/>
          <a:p>
            <a:r>
              <a:rPr lang="en-US" altLang="en-US" b="1" dirty="0">
                <a:latin typeface="Arial" panose="020B0604020202020204" pitchFamily="34" charset="0"/>
              </a:rPr>
              <a:t>Test Question:</a:t>
            </a:r>
            <a:r>
              <a:rPr lang="en-US" altLang="en-US" dirty="0">
                <a:latin typeface="Arial" panose="020B0604020202020204" pitchFamily="34" charset="0"/>
              </a:rPr>
              <a:t> When the door is in the open position, how do you rotate the locking channel to the latched position without closing the door?  Depress the Retainer.</a:t>
            </a:r>
            <a:endParaRPr lang="en-US" altLang="en-US" b="1" dirty="0">
              <a:latin typeface="Arial" panose="020B0604020202020204" pitchFamily="34" charset="0"/>
            </a:endParaRPr>
          </a:p>
        </p:txBody>
      </p:sp>
    </p:spTree>
    <p:extLst>
      <p:ext uri="{BB962C8B-B14F-4D97-AF65-F5344CB8AC3E}">
        <p14:creationId xmlns:p14="http://schemas.microsoft.com/office/powerpoint/2010/main" val="131738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2A8F18C-A08B-4963-8AF0-35F2C49FB594}" type="slidenum">
              <a:rPr lang="en-US" altLang="en-US"/>
              <a:pPr>
                <a:defRPr/>
              </a:pPr>
              <a:t>‹#›</a:t>
            </a:fld>
            <a:endParaRPr lang="en-US" altLang="en-US" dirty="0"/>
          </a:p>
        </p:txBody>
      </p:sp>
    </p:spTree>
    <p:extLst>
      <p:ext uri="{BB962C8B-B14F-4D97-AF65-F5344CB8AC3E}">
        <p14:creationId xmlns:p14="http://schemas.microsoft.com/office/powerpoint/2010/main" val="61226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8C5DB0F-5129-44C1-88D2-314779BA219D}" type="slidenum">
              <a:rPr lang="en-US" altLang="en-US"/>
              <a:pPr>
                <a:defRPr/>
              </a:pPr>
              <a:t>‹#›</a:t>
            </a:fld>
            <a:endParaRPr lang="en-US" altLang="en-US" dirty="0"/>
          </a:p>
        </p:txBody>
      </p:sp>
    </p:spTree>
    <p:extLst>
      <p:ext uri="{BB962C8B-B14F-4D97-AF65-F5344CB8AC3E}">
        <p14:creationId xmlns:p14="http://schemas.microsoft.com/office/powerpoint/2010/main" val="387385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2C059E7-FC71-480C-8F42-66AA678844D9}" type="slidenum">
              <a:rPr lang="en-US" altLang="en-US"/>
              <a:pPr>
                <a:defRPr/>
              </a:pPr>
              <a:t>‹#›</a:t>
            </a:fld>
            <a:endParaRPr lang="en-US" altLang="en-US" dirty="0"/>
          </a:p>
        </p:txBody>
      </p:sp>
    </p:spTree>
    <p:extLst>
      <p:ext uri="{BB962C8B-B14F-4D97-AF65-F5344CB8AC3E}">
        <p14:creationId xmlns:p14="http://schemas.microsoft.com/office/powerpoint/2010/main" val="135978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5D70B-D76B-471E-B6F5-ED55683842E8}" type="slidenum">
              <a:rPr lang="en-US" altLang="en-US"/>
              <a:pPr>
                <a:defRPr/>
              </a:pPr>
              <a:t>‹#›</a:t>
            </a:fld>
            <a:endParaRPr lang="en-US" altLang="en-US" dirty="0"/>
          </a:p>
        </p:txBody>
      </p:sp>
    </p:spTree>
    <p:extLst>
      <p:ext uri="{BB962C8B-B14F-4D97-AF65-F5344CB8AC3E}">
        <p14:creationId xmlns:p14="http://schemas.microsoft.com/office/powerpoint/2010/main" val="211839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226F8BB-2984-4D49-96A8-2ACAB626C17E}" type="slidenum">
              <a:rPr lang="en-US" altLang="en-US"/>
              <a:pPr>
                <a:defRPr/>
              </a:pPr>
              <a:t>‹#›</a:t>
            </a:fld>
            <a:endParaRPr lang="en-US" altLang="en-US" dirty="0"/>
          </a:p>
        </p:txBody>
      </p:sp>
    </p:spTree>
    <p:extLst>
      <p:ext uri="{BB962C8B-B14F-4D97-AF65-F5344CB8AC3E}">
        <p14:creationId xmlns:p14="http://schemas.microsoft.com/office/powerpoint/2010/main" val="3732868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EBFAF21-E459-4CF7-B24C-A3ABA52E3E71}" type="slidenum">
              <a:rPr lang="en-US" altLang="en-US"/>
              <a:pPr>
                <a:defRPr/>
              </a:pPr>
              <a:t>‹#›</a:t>
            </a:fld>
            <a:endParaRPr lang="en-US" altLang="en-US" dirty="0"/>
          </a:p>
        </p:txBody>
      </p:sp>
    </p:spTree>
    <p:extLst>
      <p:ext uri="{BB962C8B-B14F-4D97-AF65-F5344CB8AC3E}">
        <p14:creationId xmlns:p14="http://schemas.microsoft.com/office/powerpoint/2010/main" val="94026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DB587D4-0F4D-40AC-A171-2AECB220762B}" type="slidenum">
              <a:rPr lang="en-US" altLang="en-US"/>
              <a:pPr>
                <a:defRPr/>
              </a:pPr>
              <a:t>‹#›</a:t>
            </a:fld>
            <a:endParaRPr lang="en-US" altLang="en-US" dirty="0"/>
          </a:p>
        </p:txBody>
      </p:sp>
    </p:spTree>
    <p:extLst>
      <p:ext uri="{BB962C8B-B14F-4D97-AF65-F5344CB8AC3E}">
        <p14:creationId xmlns:p14="http://schemas.microsoft.com/office/powerpoint/2010/main" val="244267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AB2695-EFDC-4B2B-B3D2-B740A96BCED8}" type="slidenum">
              <a:rPr lang="en-US" altLang="en-US"/>
              <a:pPr>
                <a:defRPr/>
              </a:pPr>
              <a:t>‹#›</a:t>
            </a:fld>
            <a:endParaRPr lang="en-US" altLang="en-US" dirty="0"/>
          </a:p>
        </p:txBody>
      </p:sp>
    </p:spTree>
    <p:extLst>
      <p:ext uri="{BB962C8B-B14F-4D97-AF65-F5344CB8AC3E}">
        <p14:creationId xmlns:p14="http://schemas.microsoft.com/office/powerpoint/2010/main" val="184519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BAB0150-6691-4DDD-9E63-877F8DBB4070}" type="slidenum">
              <a:rPr lang="en-US" altLang="en-US"/>
              <a:pPr>
                <a:defRPr/>
              </a:pPr>
              <a:t>‹#›</a:t>
            </a:fld>
            <a:endParaRPr lang="en-US" altLang="en-US" dirty="0"/>
          </a:p>
        </p:txBody>
      </p:sp>
    </p:spTree>
    <p:extLst>
      <p:ext uri="{BB962C8B-B14F-4D97-AF65-F5344CB8AC3E}">
        <p14:creationId xmlns:p14="http://schemas.microsoft.com/office/powerpoint/2010/main" val="222339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CE65E77-1A46-475D-BAAB-12759A717880}" type="slidenum">
              <a:rPr lang="en-US" altLang="en-US"/>
              <a:pPr>
                <a:defRPr/>
              </a:pPr>
              <a:t>‹#›</a:t>
            </a:fld>
            <a:endParaRPr lang="en-US" altLang="en-US" dirty="0"/>
          </a:p>
        </p:txBody>
      </p:sp>
    </p:spTree>
    <p:extLst>
      <p:ext uri="{BB962C8B-B14F-4D97-AF65-F5344CB8AC3E}">
        <p14:creationId xmlns:p14="http://schemas.microsoft.com/office/powerpoint/2010/main" val="302024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20ACA05-2600-4400-9D8C-07A3747B31F1}" type="slidenum">
              <a:rPr lang="en-US" altLang="en-US"/>
              <a:pPr>
                <a:defRPr/>
              </a:pPr>
              <a:t>‹#›</a:t>
            </a:fld>
            <a:endParaRPr lang="en-US" altLang="en-US" dirty="0"/>
          </a:p>
        </p:txBody>
      </p:sp>
    </p:spTree>
    <p:extLst>
      <p:ext uri="{BB962C8B-B14F-4D97-AF65-F5344CB8AC3E}">
        <p14:creationId xmlns:p14="http://schemas.microsoft.com/office/powerpoint/2010/main" val="59394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D8F80FB-89CC-44E1-8507-40DFBEFE202E}" type="slidenum">
              <a:rPr lang="en-US" altLang="en-US"/>
              <a:pPr>
                <a:defRPr/>
              </a:pPr>
              <a:t>‹#›</a:t>
            </a:fld>
            <a:endParaRPr lang="en-US" altLang="en-US" dirty="0"/>
          </a:p>
        </p:txBody>
      </p:sp>
    </p:spTree>
    <p:extLst>
      <p:ext uri="{BB962C8B-B14F-4D97-AF65-F5344CB8AC3E}">
        <p14:creationId xmlns:p14="http://schemas.microsoft.com/office/powerpoint/2010/main" val="371787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06CDFD9-1D94-4396-AE6A-27C13166B901}" type="slidenum">
              <a:rPr lang="en-US" altLang="en-US"/>
              <a:pPr>
                <a:defRPr/>
              </a:pPr>
              <a:t>‹#›</a:t>
            </a:fld>
            <a:endParaRPr lang="en-US" altLang="en-US" dirty="0"/>
          </a:p>
        </p:txBody>
      </p:sp>
    </p:spTree>
    <p:extLst>
      <p:ext uri="{BB962C8B-B14F-4D97-AF65-F5344CB8AC3E}">
        <p14:creationId xmlns:p14="http://schemas.microsoft.com/office/powerpoint/2010/main" val="167201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25DA296-A3E0-4280-BAB4-50F6A80B374D}" type="slidenum">
              <a:rPr lang="en-US" altLang="en-US"/>
              <a:pPr>
                <a:defRPr/>
              </a:pPr>
              <a:t>‹#›</a:t>
            </a:fld>
            <a:endParaRPr lang="en-US" altLang="en-US" dirty="0"/>
          </a:p>
        </p:txBody>
      </p:sp>
    </p:spTree>
    <p:extLst>
      <p:ext uri="{BB962C8B-B14F-4D97-AF65-F5344CB8AC3E}">
        <p14:creationId xmlns:p14="http://schemas.microsoft.com/office/powerpoint/2010/main" val="49436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dirty="0"/>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dirty="0"/>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vl1pPr>
          </a:lstStyle>
          <a:p>
            <a:pPr>
              <a:defRPr/>
            </a:pPr>
            <a:fld id="{A51B7F29-1640-4E17-A16D-EAC4A541885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16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service@totaldoor.co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mailto:service@totaldoor.co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3.jpg"/><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8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39.jpeg"/></Relationships>
</file>

<file path=ppt/slides/_rels/slide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41.jpeg"/></Relationships>
</file>

<file path=ppt/slides/_rels/slide9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1066800" y="4083050"/>
            <a:ext cx="693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dirty="0"/>
              <a:t>Installation Training Seminar</a:t>
            </a:r>
            <a:endParaRPr lang="en-US" altLang="en-US" sz="2800" i="1" dirty="0"/>
          </a:p>
        </p:txBody>
      </p:sp>
      <p:sp>
        <p:nvSpPr>
          <p:cNvPr id="4099"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pic>
        <p:nvPicPr>
          <p:cNvPr id="41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21367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lide Number Placeholder 1"/>
          <p:cNvSpPr>
            <a:spLocks noGrp="1"/>
          </p:cNvSpPr>
          <p:nvPr>
            <p:ph type="sldNum" sz="quarter" idx="12"/>
          </p:nvPr>
        </p:nvSpPr>
        <p:spPr>
          <a:xfrm>
            <a:off x="7010400" y="314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5CB8743-71E2-45B3-992E-88F0F6A289AE}" type="slidenum">
              <a:rPr lang="en-US" altLang="en-US" sz="1400" b="0" smtClean="0"/>
              <a:pPr/>
              <a:t>1</a:t>
            </a:fld>
            <a:endParaRPr lang="en-US" altLang="en-US" sz="1400" b="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5363" name="Rectangle 5"/>
          <p:cNvSpPr>
            <a:spLocks noGrp="1" noChangeArrowheads="1"/>
          </p:cNvSpPr>
          <p:nvPr>
            <p:ph type="title"/>
          </p:nvPr>
        </p:nvSpPr>
        <p:spPr>
          <a:xfrm>
            <a:off x="152400" y="0"/>
            <a:ext cx="2743200" cy="563563"/>
          </a:xfrm>
          <a:noFill/>
        </p:spPr>
        <p:txBody>
          <a:bodyPr/>
          <a:lstStyle/>
          <a:p>
            <a:pPr algn="l" eaLnBrk="1" hangingPunct="1"/>
            <a:r>
              <a:rPr lang="en-US" altLang="en-US" sz="2400" b="1" dirty="0"/>
              <a:t>Door Handing</a:t>
            </a:r>
          </a:p>
        </p:txBody>
      </p:sp>
      <p:sp>
        <p:nvSpPr>
          <p:cNvPr id="15367" name="Text Box 16"/>
          <p:cNvSpPr txBox="1">
            <a:spLocks noChangeArrowheads="1"/>
          </p:cNvSpPr>
          <p:nvPr/>
        </p:nvSpPr>
        <p:spPr bwMode="auto">
          <a:xfrm>
            <a:off x="685800" y="849313"/>
            <a:ext cx="777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dirty="0"/>
              <a:t>Normally the outside of a door is the side from which it may be opened by a key – or the </a:t>
            </a:r>
            <a:r>
              <a:rPr lang="en-US" altLang="en-US" sz="1600" dirty="0"/>
              <a:t>“</a:t>
            </a:r>
            <a:r>
              <a:rPr lang="en-US" altLang="en-US" sz="1600" dirty="0">
                <a:solidFill>
                  <a:srgbClr val="0000FF"/>
                </a:solidFill>
              </a:rPr>
              <a:t>key side</a:t>
            </a:r>
            <a:r>
              <a:rPr lang="en-US" altLang="en-US" sz="1600" dirty="0"/>
              <a:t>”.</a:t>
            </a:r>
            <a:r>
              <a:rPr lang="en-US" altLang="en-US" sz="1600" b="0" dirty="0"/>
              <a:t> The hardware, therefore, effects the hand of the door. To visualize this, examine the layout below of a possible door arrangement from a corridor to four separate offices. The corridor would be the outside because it is the key side.</a:t>
            </a:r>
          </a:p>
        </p:txBody>
      </p:sp>
      <p:sp>
        <p:nvSpPr>
          <p:cNvPr id="1536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6DC9E64-EABE-441D-9F51-FA8579CAB6BC}" type="slidenum">
              <a:rPr lang="en-US" altLang="en-US" sz="1400" b="0" smtClean="0"/>
              <a:pPr/>
              <a:t>10</a:t>
            </a:fld>
            <a:endParaRPr lang="en-US" altLang="en-US" sz="1400" b="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353"/>
          <a:stretch/>
        </p:blipFill>
        <p:spPr>
          <a:xfrm>
            <a:off x="1295400" y="4495800"/>
            <a:ext cx="6547644" cy="1862138"/>
          </a:xfrm>
          <a:prstGeom prst="rect">
            <a:avLst/>
          </a:prstGeom>
        </p:spPr>
      </p:pic>
      <p:sp>
        <p:nvSpPr>
          <p:cNvPr id="15366" name="Text Box 15"/>
          <p:cNvSpPr txBox="1">
            <a:spLocks noChangeArrowheads="1"/>
          </p:cNvSpPr>
          <p:nvPr/>
        </p:nvSpPr>
        <p:spPr bwMode="auto">
          <a:xfrm>
            <a:off x="3848100" y="4038600"/>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t>Corridor</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72732"/>
          <a:stretch/>
        </p:blipFill>
        <p:spPr>
          <a:xfrm>
            <a:off x="1295400" y="2590800"/>
            <a:ext cx="6547644" cy="1219200"/>
          </a:xfrm>
          <a:prstGeom prst="rect">
            <a:avLst/>
          </a:prstGeom>
        </p:spPr>
      </p:pic>
      <p:sp>
        <p:nvSpPr>
          <p:cNvPr id="9" name="Text Box 15"/>
          <p:cNvSpPr txBox="1">
            <a:spLocks noChangeArrowheads="1"/>
          </p:cNvSpPr>
          <p:nvPr/>
        </p:nvSpPr>
        <p:spPr bwMode="auto">
          <a:xfrm>
            <a:off x="1295400" y="2667000"/>
            <a:ext cx="1447800" cy="584775"/>
          </a:xfrm>
          <a:prstGeom prst="rect">
            <a:avLst/>
          </a:prstGeom>
          <a:solidFill>
            <a:schemeClr val="bg1"/>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Right Hand (RH)</a:t>
            </a:r>
          </a:p>
        </p:txBody>
      </p:sp>
      <p:sp>
        <p:nvSpPr>
          <p:cNvPr id="11" name="Text Box 15"/>
          <p:cNvSpPr txBox="1">
            <a:spLocks noChangeArrowheads="1"/>
          </p:cNvSpPr>
          <p:nvPr/>
        </p:nvSpPr>
        <p:spPr bwMode="auto">
          <a:xfrm>
            <a:off x="6324600" y="2667000"/>
            <a:ext cx="1447800" cy="584775"/>
          </a:xfrm>
          <a:prstGeom prst="rect">
            <a:avLst/>
          </a:prstGeom>
          <a:solidFill>
            <a:schemeClr val="bg1"/>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Left Hand</a:t>
            </a:r>
            <a:br>
              <a:rPr lang="en-US" altLang="en-US" sz="1600" b="0" dirty="0"/>
            </a:br>
            <a:r>
              <a:rPr lang="en-US" altLang="en-US" sz="1600" b="0" dirty="0"/>
              <a:t>(LH)</a:t>
            </a:r>
          </a:p>
        </p:txBody>
      </p:sp>
      <p:sp>
        <p:nvSpPr>
          <p:cNvPr id="12" name="Text Box 15"/>
          <p:cNvSpPr txBox="1">
            <a:spLocks noChangeArrowheads="1"/>
          </p:cNvSpPr>
          <p:nvPr/>
        </p:nvSpPr>
        <p:spPr bwMode="auto">
          <a:xfrm>
            <a:off x="1295400" y="5714999"/>
            <a:ext cx="2057400" cy="584775"/>
          </a:xfrm>
          <a:prstGeom prst="rect">
            <a:avLst/>
          </a:prstGeom>
          <a:solidFill>
            <a:schemeClr val="bg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Right Hand Reverse</a:t>
            </a:r>
            <a:br>
              <a:rPr lang="en-US" altLang="en-US" sz="1600" b="0" dirty="0"/>
            </a:br>
            <a:r>
              <a:rPr lang="en-US" altLang="en-US" sz="1600" b="0" dirty="0"/>
              <a:t>(RHR)</a:t>
            </a:r>
          </a:p>
        </p:txBody>
      </p:sp>
      <p:sp>
        <p:nvSpPr>
          <p:cNvPr id="13" name="Text Box 15"/>
          <p:cNvSpPr txBox="1">
            <a:spLocks noChangeArrowheads="1"/>
          </p:cNvSpPr>
          <p:nvPr/>
        </p:nvSpPr>
        <p:spPr bwMode="auto">
          <a:xfrm>
            <a:off x="6307667" y="5714998"/>
            <a:ext cx="1905000" cy="584775"/>
          </a:xfrm>
          <a:prstGeom prst="rect">
            <a:avLst/>
          </a:prstGeom>
          <a:solidFill>
            <a:schemeClr val="bg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Left Hand Reverse</a:t>
            </a:r>
            <a:br>
              <a:rPr lang="en-US" altLang="en-US" sz="1600" b="0" dirty="0"/>
            </a:br>
            <a:r>
              <a:rPr lang="en-US" altLang="en-US" sz="1600" b="0" dirty="0"/>
              <a:t>(LHR)</a:t>
            </a: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0051"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6482"/>
            <a:ext cx="4663441"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5799" y="766485"/>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005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53071D8-3FD4-4EBC-8ACE-E101F439187C}" type="slidenum">
              <a:rPr lang="en-US" altLang="en-US" sz="1400" b="0" smtClean="0"/>
              <a:pPr/>
              <a:t>100</a:t>
            </a:fld>
            <a:endParaRPr lang="en-US" altLang="en-US" sz="1400" b="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1075"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733611"/>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4472708" y="733611"/>
            <a:ext cx="4671291"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107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CA03631-3615-4AE4-8877-F1CCF8DAABF0}" type="slidenum">
              <a:rPr lang="en-US" altLang="en-US" sz="1400" b="0" smtClean="0"/>
              <a:pPr/>
              <a:t>101</a:t>
            </a:fld>
            <a:endParaRPr lang="en-US" altLang="en-US" sz="1400" b="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2099"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0" y="746763"/>
            <a:ext cx="4663438" cy="60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210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0F80A8BC-A81C-4468-8154-A6F2AE5D6E1D}" type="slidenum">
              <a:rPr lang="en-US" altLang="en-US" sz="1400" b="0" smtClean="0"/>
              <a:pPr/>
              <a:t>102</a:t>
            </a:fld>
            <a:endParaRPr lang="en-US" altLang="en-US" sz="1400" b="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312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3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D668A00-3CFE-463E-AB1F-8577A692672E}" type="slidenum">
              <a:rPr lang="en-US" altLang="en-US" sz="1400" b="0" smtClean="0"/>
              <a:pPr/>
              <a:t>103</a:t>
            </a:fld>
            <a:endParaRPr lang="en-US" altLang="en-US" sz="1400" b="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6195" name="Picture 4"/>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9877" y="838200"/>
            <a:ext cx="4493556" cy="581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30683"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619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DF1B304-FAD4-4F3B-BB21-4635A3E30936}" type="slidenum">
              <a:rPr lang="en-US" altLang="en-US" sz="1400" b="0" smtClean="0"/>
              <a:pPr/>
              <a:t>104</a:t>
            </a:fld>
            <a:endParaRPr lang="en-US" altLang="en-US" sz="1400" b="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7219"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240030" y="964154"/>
            <a:ext cx="4351020" cy="563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580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722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17D72CA-549E-4283-850E-2B0FF095DE9B}" type="slidenum">
              <a:rPr lang="en-US" altLang="en-US" sz="1400" b="0" smtClean="0"/>
              <a:pPr/>
              <a:t>105</a:t>
            </a:fld>
            <a:endParaRPr lang="en-US" altLang="en-US" sz="1400" b="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8243"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824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E498166-3CA7-4D4D-8ADF-A5CF85217437}" type="slidenum">
              <a:rPr lang="en-US" altLang="en-US" sz="1400" b="0" smtClean="0"/>
              <a:pPr/>
              <a:t>106</a:t>
            </a:fld>
            <a:endParaRPr lang="en-US" altLang="en-US" sz="1400" b="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39267"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3927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ADC0984-37C5-4B12-B8E4-144089EDF62D}" type="slidenum">
              <a:rPr lang="en-US" altLang="en-US" sz="1400" b="0" smtClean="0"/>
              <a:pPr/>
              <a:t>107</a:t>
            </a:fld>
            <a:endParaRPr lang="en-US" altLang="en-US" sz="1400" b="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0291"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029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2822121-55E4-4BB6-8EE1-A84B24F10897}" type="slidenum">
              <a:rPr lang="en-US" altLang="en-US" sz="1400" b="0" smtClean="0"/>
              <a:pPr/>
              <a:t>108</a:t>
            </a:fld>
            <a:endParaRPr lang="en-US" altLang="en-US" sz="1400" b="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0291"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4480561" y="762001"/>
            <a:ext cx="4663439" cy="60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029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2822121-55E4-4BB6-8EE1-A84B24F10897}" type="slidenum">
              <a:rPr lang="en-US" altLang="en-US" sz="1400" b="0" smtClean="0"/>
              <a:pPr/>
              <a:t>109</a:t>
            </a:fld>
            <a:endParaRPr lang="en-US" altLang="en-US" sz="1400" b="0" dirty="0"/>
          </a:p>
        </p:txBody>
      </p:sp>
    </p:spTree>
    <p:extLst>
      <p:ext uri="{BB962C8B-B14F-4D97-AF65-F5344CB8AC3E}">
        <p14:creationId xmlns:p14="http://schemas.microsoft.com/office/powerpoint/2010/main" val="2685778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52077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Hinge Side</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11</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389736"/>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131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131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017784C-025F-4891-ACCE-6FD9ACE50512}" type="slidenum">
              <a:rPr lang="en-US" altLang="en-US" sz="1400" b="0" smtClean="0"/>
              <a:pPr/>
              <a:t>110</a:t>
            </a:fld>
            <a:endParaRPr lang="en-US" altLang="en-US" sz="1400" b="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2339"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234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4C9C22C-34B4-4BFC-9859-C279B5D50902}" type="slidenum">
              <a:rPr lang="en-US" altLang="en-US" sz="1400" b="0" smtClean="0"/>
              <a:pPr/>
              <a:t>111</a:t>
            </a:fld>
            <a:endParaRPr lang="en-US" altLang="en-US" sz="1400" b="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336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336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F2D969D-BDF2-41CB-B10D-005E3DFED2C2}" type="slidenum">
              <a:rPr lang="en-US" altLang="en-US" sz="1400" b="0" smtClean="0"/>
              <a:pPr/>
              <a:t>112</a:t>
            </a:fld>
            <a:endParaRPr lang="en-US" altLang="en-US" sz="1400" b="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560" y="762000"/>
            <a:ext cx="4663440" cy="603504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4387"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439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D8E34B2-F697-4ED5-BBD0-F1C760ED4B3D}" type="slidenum">
              <a:rPr lang="en-US" altLang="en-US" sz="1400" b="0" smtClean="0"/>
              <a:pPr/>
              <a:t>113</a:t>
            </a:fld>
            <a:endParaRPr lang="en-US" altLang="en-US" sz="1400" b="0" dirty="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1598" y="1046078"/>
            <a:ext cx="4133802" cy="550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438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439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D8E34B2-F697-4ED5-BBD0-F1C760ED4B3D}" type="slidenum">
              <a:rPr lang="en-US" altLang="en-US" sz="1400" b="0" smtClean="0"/>
              <a:pPr/>
              <a:t>114</a:t>
            </a:fld>
            <a:endParaRPr lang="en-US" altLang="en-US" sz="1400" b="0" dirty="0"/>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8013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5412"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2034" y="7874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541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B4FB844-304B-44C5-9AED-F1EA1D239C42}" type="slidenum">
              <a:rPr lang="en-US" altLang="en-US" sz="1400" b="0" smtClean="0"/>
              <a:pPr/>
              <a:t>115</a:t>
            </a:fld>
            <a:endParaRPr lang="en-US" altLang="en-US" sz="1400" b="0" dirty="0"/>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58526" y="7874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45411"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4541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B4FB844-304B-44C5-9AED-F1EA1D239C42}" type="slidenum">
              <a:rPr lang="en-US" altLang="en-US" sz="1400" b="0" smtClean="0"/>
              <a:pPr/>
              <a:t>116</a:t>
            </a:fld>
            <a:endParaRPr lang="en-US" altLang="en-US" sz="1400" b="0" dirty="0"/>
          </a:p>
        </p:txBody>
      </p:sp>
    </p:spTree>
    <p:extLst>
      <p:ext uri="{BB962C8B-B14F-4D97-AF65-F5344CB8AC3E}">
        <p14:creationId xmlns:p14="http://schemas.microsoft.com/office/powerpoint/2010/main" val="3323327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49511" name="Text Box 16"/>
          <p:cNvSpPr txBox="1">
            <a:spLocks noChangeArrowheads="1"/>
          </p:cNvSpPr>
          <p:nvPr/>
        </p:nvSpPr>
        <p:spPr bwMode="auto">
          <a:xfrm>
            <a:off x="2727325" y="3182938"/>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9512" name="Rectangle 6"/>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Total Door Systems</a:t>
            </a:r>
            <a:r>
              <a:rPr lang="en-US" altLang="en-US" sz="2400" baseline="30000" dirty="0"/>
              <a:t>®</a:t>
            </a:r>
            <a:r>
              <a:rPr lang="en-US" altLang="en-US" sz="2400" dirty="0"/>
              <a:t> Warranty</a:t>
            </a:r>
          </a:p>
        </p:txBody>
      </p:sp>
      <p:sp>
        <p:nvSpPr>
          <p:cNvPr id="14951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BDD52F30-DCC1-4C81-9072-EF978C683214}" type="slidenum">
              <a:rPr lang="en-US" altLang="en-US" sz="1400" b="0" smtClean="0"/>
              <a:pPr/>
              <a:t>117</a:t>
            </a:fld>
            <a:endParaRPr lang="en-US" altLang="en-US" sz="1400" b="0" dirty="0"/>
          </a:p>
        </p:txBody>
      </p:sp>
      <p:pic>
        <p:nvPicPr>
          <p:cNvPr id="6" name="Picture 5" descr="A close-up of a warranty form&#10;&#10;Description automatically generated">
            <a:extLst>
              <a:ext uri="{FF2B5EF4-FFF2-40B4-BE49-F238E27FC236}">
                <a16:creationId xmlns:a16="http://schemas.microsoft.com/office/drawing/2014/main" id="{6ABFF84E-3075-93AE-FEF6-54724E722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38799" y="-205300"/>
            <a:ext cx="6066401" cy="7848602"/>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50534" name="Text Box 13"/>
          <p:cNvSpPr txBox="1">
            <a:spLocks noChangeArrowheads="1"/>
          </p:cNvSpPr>
          <p:nvPr/>
        </p:nvSpPr>
        <p:spPr bwMode="auto">
          <a:xfrm>
            <a:off x="2971800" y="2514600"/>
            <a:ext cx="3157538"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6145 Delfield Drive</a:t>
            </a:r>
          </a:p>
          <a:p>
            <a:pPr eaLnBrk="1" hangingPunct="1">
              <a:spcBef>
                <a:spcPct val="50000"/>
              </a:spcBef>
              <a:buFontTx/>
              <a:buNone/>
            </a:pPr>
            <a:r>
              <a:rPr lang="en-US" altLang="en-US" sz="2000" dirty="0"/>
              <a:t>Waterford, MI 48329</a:t>
            </a:r>
          </a:p>
          <a:p>
            <a:pPr eaLnBrk="1" hangingPunct="1">
              <a:spcBef>
                <a:spcPct val="50000"/>
              </a:spcBef>
              <a:buFontTx/>
              <a:buNone/>
            </a:pPr>
            <a:endParaRPr lang="en-US" altLang="en-US" sz="2000" dirty="0"/>
          </a:p>
          <a:p>
            <a:pPr eaLnBrk="1" hangingPunct="1">
              <a:spcBef>
                <a:spcPct val="50000"/>
              </a:spcBef>
              <a:buFontTx/>
              <a:buNone/>
            </a:pPr>
            <a:r>
              <a:rPr lang="en-US" altLang="en-US" sz="2000" dirty="0"/>
              <a:t>Service:</a:t>
            </a:r>
          </a:p>
          <a:p>
            <a:pPr eaLnBrk="1" hangingPunct="1">
              <a:spcBef>
                <a:spcPct val="50000"/>
              </a:spcBef>
            </a:pPr>
            <a:r>
              <a:rPr lang="en-US" altLang="en-US" sz="2000" dirty="0"/>
              <a:t> 248-623-6899</a:t>
            </a:r>
          </a:p>
          <a:p>
            <a:pPr eaLnBrk="1" hangingPunct="1">
              <a:spcBef>
                <a:spcPct val="50000"/>
              </a:spcBef>
            </a:pPr>
            <a:r>
              <a:rPr lang="en-US" altLang="en-US" sz="2000" dirty="0"/>
              <a:t> 866-781-2069</a:t>
            </a:r>
          </a:p>
          <a:p>
            <a:pPr eaLnBrk="1" hangingPunct="1">
              <a:spcBef>
                <a:spcPct val="50000"/>
              </a:spcBef>
            </a:pPr>
            <a:r>
              <a:rPr lang="en-US" altLang="en-US" sz="2000" dirty="0"/>
              <a:t> </a:t>
            </a:r>
            <a:r>
              <a:rPr lang="en-US" altLang="en-US" sz="2000" dirty="0">
                <a:hlinkClick r:id="rId2"/>
              </a:rPr>
              <a:t>service@totaldoor.com</a:t>
            </a:r>
            <a:endParaRPr lang="en-US" altLang="en-US" sz="2000" dirty="0"/>
          </a:p>
          <a:p>
            <a:pPr eaLnBrk="1" hangingPunct="1">
              <a:spcBef>
                <a:spcPct val="50000"/>
              </a:spcBef>
            </a:pPr>
            <a:endParaRPr lang="en-US" altLang="en-US" sz="2000" dirty="0"/>
          </a:p>
        </p:txBody>
      </p:sp>
      <p:pic>
        <p:nvPicPr>
          <p:cNvPr id="15053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1246188"/>
            <a:ext cx="50704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6" name="Rectangle 6"/>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Contact Information</a:t>
            </a:r>
          </a:p>
        </p:txBody>
      </p:sp>
      <p:sp>
        <p:nvSpPr>
          <p:cNvPr id="1505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4B550C9-0001-4499-AA40-90DD46F03FE3}" type="slidenum">
              <a:rPr lang="en-US" altLang="en-US" sz="1400" b="0" smtClean="0"/>
              <a:pPr/>
              <a:t>118</a:t>
            </a:fld>
            <a:endParaRPr lang="en-US" altLang="en-US" sz="1400" b="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56809" y="533400"/>
            <a:ext cx="4887190" cy="6324600"/>
          </a:xfrm>
          <a:prstGeom prst="rect">
            <a:avLst/>
          </a:prstGeom>
        </p:spPr>
      </p:pic>
      <p:sp>
        <p:nvSpPr>
          <p:cNvPr id="16386"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6387" name="Rectangle 2"/>
          <p:cNvSpPr>
            <a:spLocks noGrp="1" noChangeArrowheads="1"/>
          </p:cNvSpPr>
          <p:nvPr>
            <p:ph type="title"/>
          </p:nvPr>
        </p:nvSpPr>
        <p:spPr>
          <a:xfrm>
            <a:off x="152400" y="76200"/>
            <a:ext cx="8229600" cy="457200"/>
          </a:xfrm>
        </p:spPr>
        <p:txBody>
          <a:bodyPr/>
          <a:lstStyle/>
          <a:p>
            <a:pPr algn="l" eaLnBrk="1" hangingPunct="1"/>
            <a:r>
              <a:rPr lang="en-US" altLang="en-US" sz="2400" b="1" dirty="0"/>
              <a:t>Hinge Side</a:t>
            </a:r>
          </a:p>
        </p:txBody>
      </p:sp>
      <p:sp>
        <p:nvSpPr>
          <p:cNvPr id="16388" name="Rectangle 3"/>
          <p:cNvSpPr>
            <a:spLocks noGrp="1" noChangeArrowheads="1"/>
          </p:cNvSpPr>
          <p:nvPr>
            <p:ph type="body" idx="1"/>
          </p:nvPr>
        </p:nvSpPr>
        <p:spPr>
          <a:xfrm>
            <a:off x="304800" y="914400"/>
            <a:ext cx="4267200" cy="2133600"/>
          </a:xfrm>
        </p:spPr>
        <p:txBody>
          <a:bodyPr/>
          <a:lstStyle/>
          <a:p>
            <a:pPr eaLnBrk="1" hangingPunct="1">
              <a:lnSpc>
                <a:spcPct val="80000"/>
              </a:lnSpc>
              <a:buFontTx/>
              <a:buNone/>
            </a:pPr>
            <a:r>
              <a:rPr lang="en-US" altLang="en-US" sz="2000" b="1" dirty="0"/>
              <a:t>Hinge side components:</a:t>
            </a:r>
            <a:endParaRPr lang="en-US" altLang="en-US" sz="2000" dirty="0"/>
          </a:p>
          <a:p>
            <a:pPr eaLnBrk="1" hangingPunct="1"/>
            <a:r>
              <a:rPr lang="en-US" altLang="en-US" sz="1600" dirty="0"/>
              <a:t>H-12  Hinge Housing</a:t>
            </a:r>
          </a:p>
          <a:p>
            <a:pPr eaLnBrk="1" hangingPunct="1">
              <a:lnSpc>
                <a:spcPct val="80000"/>
              </a:lnSpc>
            </a:pPr>
            <a:r>
              <a:rPr lang="en-US" altLang="en-US" sz="1600" dirty="0"/>
              <a:t>H-15  Jamb Hinge Block</a:t>
            </a:r>
          </a:p>
          <a:p>
            <a:pPr eaLnBrk="1" hangingPunct="1">
              <a:lnSpc>
                <a:spcPct val="80000"/>
              </a:lnSpc>
            </a:pPr>
            <a:r>
              <a:rPr lang="en-US" altLang="en-US" sz="1600" dirty="0"/>
              <a:t>H-14  Body Hinge Block</a:t>
            </a:r>
          </a:p>
          <a:p>
            <a:pPr eaLnBrk="1" hangingPunct="1">
              <a:lnSpc>
                <a:spcPct val="80000"/>
              </a:lnSpc>
            </a:pPr>
            <a:r>
              <a:rPr lang="en-US" altLang="en-US" sz="1600" dirty="0"/>
              <a:t>B-14  Hinge Stile (built in the door body)</a:t>
            </a:r>
          </a:p>
          <a:p>
            <a:pPr eaLnBrk="1" hangingPunct="1">
              <a:lnSpc>
                <a:spcPct val="80000"/>
              </a:lnSpc>
            </a:pPr>
            <a:r>
              <a:rPr lang="en-US" altLang="en-US" sz="1600" dirty="0"/>
              <a:t>H-13  Hinge</a:t>
            </a:r>
          </a:p>
          <a:p>
            <a:pPr eaLnBrk="1" hangingPunct="1">
              <a:lnSpc>
                <a:spcPct val="80000"/>
              </a:lnSpc>
            </a:pPr>
            <a:r>
              <a:rPr lang="en-US" altLang="en-US" sz="1600" dirty="0"/>
              <a:t>H-50  Hanger Rod </a:t>
            </a:r>
            <a:endParaRPr lang="en-US" altLang="en-US" sz="1600" b="1" dirty="0"/>
          </a:p>
        </p:txBody>
      </p:sp>
      <p:pic>
        <p:nvPicPr>
          <p:cNvPr id="16390" name="Picture 8" descr="hinge-side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39624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E8B5DE0-14EC-47F6-AE02-C7D11334A3C8}" type="slidenum">
              <a:rPr lang="en-US" altLang="en-US" sz="1400" b="0" smtClean="0"/>
              <a:pPr/>
              <a:t>12</a:t>
            </a:fld>
            <a:endParaRPr lang="en-US" altLang="en-US" sz="1400" b="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rectangular object with holes&#10;&#10;Description automatically generated">
            <a:extLst>
              <a:ext uri="{FF2B5EF4-FFF2-40B4-BE49-F238E27FC236}">
                <a16:creationId xmlns:a16="http://schemas.microsoft.com/office/drawing/2014/main" id="{40A10E3B-4F8B-2234-433A-704B9986E7C9}"/>
              </a:ext>
            </a:extLst>
          </p:cNvPr>
          <p:cNvPicPr>
            <a:picLocks noChangeAspect="1"/>
          </p:cNvPicPr>
          <p:nvPr/>
        </p:nvPicPr>
        <p:blipFill rotWithShape="1">
          <a:blip r:embed="rId2">
            <a:extLst>
              <a:ext uri="{28A0092B-C50C-407E-A947-70E740481C1C}">
                <a14:useLocalDpi xmlns:a14="http://schemas.microsoft.com/office/drawing/2010/main" val="0"/>
              </a:ext>
            </a:extLst>
          </a:blip>
          <a:srcRect l="5368"/>
          <a:stretch/>
        </p:blipFill>
        <p:spPr>
          <a:xfrm rot="16200000">
            <a:off x="3573105" y="2262647"/>
            <a:ext cx="4140199" cy="153280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6667" t="30694" r="33333"/>
          <a:stretch/>
        </p:blipFill>
        <p:spPr>
          <a:xfrm>
            <a:off x="3200400" y="958949"/>
            <a:ext cx="1593023" cy="4236127"/>
          </a:xfrm>
          <a:prstGeom prst="rect">
            <a:avLst/>
          </a:prstGeom>
        </p:spPr>
      </p:pic>
      <p:sp>
        <p:nvSpPr>
          <p:cNvPr id="17410" name="Rectangle 18"/>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7411" name="Rectangle 3"/>
          <p:cNvSpPr>
            <a:spLocks noGrp="1" noChangeArrowheads="1"/>
          </p:cNvSpPr>
          <p:nvPr>
            <p:ph type="body" idx="1"/>
          </p:nvPr>
        </p:nvSpPr>
        <p:spPr>
          <a:xfrm>
            <a:off x="152400" y="762000"/>
            <a:ext cx="3124200" cy="1752600"/>
          </a:xfrm>
        </p:spPr>
        <p:txBody>
          <a:bodyPr/>
          <a:lstStyle/>
          <a:p>
            <a:pPr eaLnBrk="1" hangingPunct="1">
              <a:buFontTx/>
              <a:buNone/>
            </a:pPr>
            <a:r>
              <a:rPr lang="en-US" altLang="en-US" sz="2000" b="1" dirty="0"/>
              <a:t>Hanger rod notch:</a:t>
            </a:r>
            <a:endParaRPr lang="en-US" altLang="en-US" sz="2000" dirty="0"/>
          </a:p>
          <a:p>
            <a:pPr eaLnBrk="1" hangingPunct="1"/>
            <a:r>
              <a:rPr lang="en-US" altLang="en-US" sz="1600" dirty="0"/>
              <a:t>Upper notch is for the older H-17 and H-30 hanger rods (pre 1999 to early 2000)</a:t>
            </a:r>
          </a:p>
          <a:p>
            <a:pPr eaLnBrk="1" hangingPunct="1"/>
            <a:r>
              <a:rPr lang="en-US" altLang="en-US" sz="1600" dirty="0"/>
              <a:t>The lower notch is for the newer H-50</a:t>
            </a:r>
            <a:endParaRPr lang="en-US" altLang="en-US" sz="1600" b="1" dirty="0"/>
          </a:p>
          <a:p>
            <a:pPr eaLnBrk="1" hangingPunct="1">
              <a:buFontTx/>
              <a:buNone/>
            </a:pPr>
            <a:endParaRPr lang="en-US" altLang="en-US" sz="1600" dirty="0"/>
          </a:p>
        </p:txBody>
      </p:sp>
      <p:sp>
        <p:nvSpPr>
          <p:cNvPr id="17412"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dirty="0"/>
              <a:t>Hinge Side</a:t>
            </a:r>
          </a:p>
        </p:txBody>
      </p:sp>
      <p:sp>
        <p:nvSpPr>
          <p:cNvPr id="17414" name="Text Box 7"/>
          <p:cNvSpPr txBox="1">
            <a:spLocks noChangeArrowheads="1"/>
          </p:cNvSpPr>
          <p:nvPr/>
        </p:nvSpPr>
        <p:spPr bwMode="auto">
          <a:xfrm>
            <a:off x="6330950" y="1917700"/>
            <a:ext cx="18224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The H-13 is always punched out at the top and where the hanger rod hooks into the door body. This allows for clearance for the hanger rod when the door is opened and closed. (pre 1999 to early 2000, milled area is different based on which hanger rod is used)</a:t>
            </a:r>
          </a:p>
        </p:txBody>
      </p:sp>
      <p:pic>
        <p:nvPicPr>
          <p:cNvPr id="17415" name="Picture 8" descr="milled H1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847850"/>
            <a:ext cx="61595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1"/>
          <p:cNvSpPr txBox="1">
            <a:spLocks noChangeArrowheads="1"/>
          </p:cNvSpPr>
          <p:nvPr/>
        </p:nvSpPr>
        <p:spPr bwMode="auto">
          <a:xfrm>
            <a:off x="2514600" y="5635625"/>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The hanger rod notch is in the same location on every door. No matter what year it was built. </a:t>
            </a:r>
          </a:p>
        </p:txBody>
      </p:sp>
      <p:sp>
        <p:nvSpPr>
          <p:cNvPr id="17417" name="Line 16"/>
          <p:cNvSpPr>
            <a:spLocks noChangeShapeType="1"/>
          </p:cNvSpPr>
          <p:nvPr/>
        </p:nvSpPr>
        <p:spPr bwMode="auto">
          <a:xfrm flipV="1">
            <a:off x="8077200" y="2076450"/>
            <a:ext cx="4572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7418" name="Line 17"/>
          <p:cNvSpPr>
            <a:spLocks noChangeShapeType="1"/>
          </p:cNvSpPr>
          <p:nvPr/>
        </p:nvSpPr>
        <p:spPr bwMode="auto">
          <a:xfrm>
            <a:off x="8077200" y="2762250"/>
            <a:ext cx="533400" cy="3352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17420" name="Picture 15" descr="100_13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697162"/>
            <a:ext cx="1974850" cy="263683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6" descr="100_13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876800"/>
            <a:ext cx="2074863" cy="15557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D2B7DD4-817B-4BFA-B4A6-9311E8948458}" type="slidenum">
              <a:rPr lang="en-US" altLang="en-US" sz="1400" b="0" smtClean="0"/>
              <a:pPr/>
              <a:t>13</a:t>
            </a:fld>
            <a:endParaRPr lang="en-US" altLang="en-US" sz="1400" b="0" dirty="0"/>
          </a:p>
        </p:txBody>
      </p:sp>
      <p:cxnSp>
        <p:nvCxnSpPr>
          <p:cNvPr id="8" name="Straight Arrow Connector 7"/>
          <p:cNvCxnSpPr>
            <a:cxnSpLocks/>
          </p:cNvCxnSpPr>
          <p:nvPr/>
        </p:nvCxnSpPr>
        <p:spPr bwMode="auto">
          <a:xfrm flipV="1">
            <a:off x="3124200" y="1146075"/>
            <a:ext cx="250031" cy="73125"/>
          </a:xfrm>
          <a:prstGeom prst="straightConnector1">
            <a:avLst/>
          </a:prstGeom>
          <a:noFill/>
          <a:ln w="19050" cap="flat" cmpd="sng" algn="ctr">
            <a:solidFill>
              <a:srgbClr val="FF0000"/>
            </a:solidFill>
            <a:prstDash val="solid"/>
            <a:round/>
            <a:headEnd type="none" w="med" len="med"/>
            <a:tailEnd type="stealth"/>
          </a:ln>
          <a:effectLst/>
        </p:spPr>
      </p:cxnSp>
      <p:cxnSp>
        <p:nvCxnSpPr>
          <p:cNvPr id="11" name="Straight Arrow Connector 10"/>
          <p:cNvCxnSpPr>
            <a:cxnSpLocks/>
          </p:cNvCxnSpPr>
          <p:nvPr/>
        </p:nvCxnSpPr>
        <p:spPr bwMode="auto">
          <a:xfrm>
            <a:off x="2971800" y="2030240"/>
            <a:ext cx="445294" cy="0"/>
          </a:xfrm>
          <a:prstGeom prst="straightConnector1">
            <a:avLst/>
          </a:prstGeom>
          <a:noFill/>
          <a:ln w="19050" cap="flat" cmpd="sng" algn="ctr">
            <a:solidFill>
              <a:srgbClr val="FF0000"/>
            </a:solidFill>
            <a:prstDash val="solid"/>
            <a:round/>
            <a:headEnd type="none" w="med" len="med"/>
            <a:tailEnd type="triangle"/>
          </a:ln>
          <a:effectLst/>
        </p:spPr>
      </p:cxnSp>
      <p:cxnSp>
        <p:nvCxnSpPr>
          <p:cNvPr id="15" name="Straight Arrow Connector 14"/>
          <p:cNvCxnSpPr>
            <a:cxnSpLocks/>
          </p:cNvCxnSpPr>
          <p:nvPr/>
        </p:nvCxnSpPr>
        <p:spPr bwMode="auto">
          <a:xfrm flipH="1" flipV="1">
            <a:off x="1905000" y="4064000"/>
            <a:ext cx="609600" cy="1590675"/>
          </a:xfrm>
          <a:prstGeom prst="straightConnector1">
            <a:avLst/>
          </a:prstGeom>
          <a:noFill/>
          <a:ln w="1905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H="1">
            <a:off x="1342231" y="5654675"/>
            <a:ext cx="1172369" cy="73025"/>
          </a:xfrm>
          <a:prstGeom prst="straightConnector1">
            <a:avLst/>
          </a:prstGeom>
          <a:noFill/>
          <a:ln w="19050" cap="flat" cmpd="sng" algn="ctr">
            <a:solidFill>
              <a:srgbClr val="FF0000"/>
            </a:solidFill>
            <a:prstDash val="solid"/>
            <a:round/>
            <a:headEnd type="none" w="med" len="med"/>
            <a:tailEnd type="triangle"/>
          </a:ln>
          <a:effectLst/>
        </p:spPr>
      </p:cxnSp>
      <p:sp>
        <p:nvSpPr>
          <p:cNvPr id="4" name="Text Box 11">
            <a:extLst>
              <a:ext uri="{FF2B5EF4-FFF2-40B4-BE49-F238E27FC236}">
                <a16:creationId xmlns:a16="http://schemas.microsoft.com/office/drawing/2014/main" id="{1C337B4D-4999-B7D3-4E44-DDBCF66C35DA}"/>
              </a:ext>
            </a:extLst>
          </p:cNvPr>
          <p:cNvSpPr txBox="1">
            <a:spLocks noChangeArrowheads="1"/>
          </p:cNvSpPr>
          <p:nvPr/>
        </p:nvSpPr>
        <p:spPr bwMode="auto">
          <a:xfrm>
            <a:off x="6324600" y="8630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Current H-12 with one notch for H-50 hanger rod.</a:t>
            </a:r>
          </a:p>
        </p:txBody>
      </p:sp>
      <p:cxnSp>
        <p:nvCxnSpPr>
          <p:cNvPr id="5" name="Straight Arrow Connector 4">
            <a:extLst>
              <a:ext uri="{FF2B5EF4-FFF2-40B4-BE49-F238E27FC236}">
                <a16:creationId xmlns:a16="http://schemas.microsoft.com/office/drawing/2014/main" id="{B0DC78AC-A588-D9CF-4806-3D9D6B09808D}"/>
              </a:ext>
            </a:extLst>
          </p:cNvPr>
          <p:cNvCxnSpPr>
            <a:cxnSpLocks/>
          </p:cNvCxnSpPr>
          <p:nvPr/>
        </p:nvCxnSpPr>
        <p:spPr bwMode="auto">
          <a:xfrm flipH="1">
            <a:off x="5105400" y="1039105"/>
            <a:ext cx="1201024" cy="808745"/>
          </a:xfrm>
          <a:prstGeom prst="straightConnector1">
            <a:avLst/>
          </a:prstGeom>
          <a:noFill/>
          <a:ln w="19050" cap="flat" cmpd="sng" algn="ctr">
            <a:solidFill>
              <a:srgbClr val="FF0000"/>
            </a:solidFill>
            <a:prstDash val="solid"/>
            <a:round/>
            <a:headEnd type="none" w="med" len="med"/>
            <a:tailEnd type="triangle"/>
          </a:ln>
          <a:effectLst/>
        </p:spPr>
      </p:cxn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52297" y="685800"/>
            <a:ext cx="4691703" cy="60716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685800"/>
            <a:ext cx="4690918" cy="6070599"/>
          </a:xfrm>
          <a:prstGeom prst="rect">
            <a:avLst/>
          </a:prstGeom>
        </p:spPr>
      </p:pic>
      <p:sp>
        <p:nvSpPr>
          <p:cNvPr id="2048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0487"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dirty="0"/>
              <a:t>Hinge Side</a:t>
            </a:r>
          </a:p>
        </p:txBody>
      </p:sp>
      <p:sp>
        <p:nvSpPr>
          <p:cNvPr id="2048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3E28F25-DA63-43B5-AA30-7E6D3EC5DDC0}" type="slidenum">
              <a:rPr lang="en-US" altLang="en-US" sz="1400" b="0" smtClean="0"/>
              <a:pPr/>
              <a:t>14</a:t>
            </a:fld>
            <a:endParaRPr lang="en-US" altLang="en-US" sz="1400" b="0"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pic>
        <p:nvPicPr>
          <p:cNvPr id="2048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381000" y="1516063"/>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600" b="0" dirty="0"/>
          </a:p>
        </p:txBody>
      </p:sp>
      <p:sp>
        <p:nvSpPr>
          <p:cNvPr id="20485" name="Rectangle 8"/>
          <p:cNvSpPr>
            <a:spLocks noChangeArrowheads="1"/>
          </p:cNvSpPr>
          <p:nvPr/>
        </p:nvSpPr>
        <p:spPr bwMode="auto">
          <a:xfrm>
            <a:off x="4953000" y="1495485"/>
            <a:ext cx="4038600"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Now that the frames are in place and determined that they are square and plumb, hanging the doors can begin. </a:t>
            </a:r>
          </a:p>
          <a:p>
            <a:pPr eaLnBrk="1" hangingPunct="1">
              <a:spcBef>
                <a:spcPct val="50000"/>
              </a:spcBef>
              <a:buFontTx/>
              <a:buNone/>
            </a:pPr>
            <a:r>
              <a:rPr lang="en-US" altLang="en-US" sz="1600" b="0" dirty="0"/>
              <a:t>There may be times when shims will be needed.  There is no pattern to shimming. You could have 1 at the bottom, 3 in the middle and 0 at the top. No matter what, the hinge housing (H-12) needs to be plumb.</a:t>
            </a:r>
          </a:p>
          <a:p>
            <a:pPr eaLnBrk="1" hangingPunct="1">
              <a:spcBef>
                <a:spcPct val="50000"/>
              </a:spcBef>
              <a:buFontTx/>
              <a:buNone/>
            </a:pPr>
            <a:r>
              <a:rPr lang="en-US" altLang="en-US" sz="1600" b="0" dirty="0"/>
              <a:t>No less than 15 screws are to be used when installing the H-12.</a:t>
            </a:r>
          </a:p>
          <a:p>
            <a:pPr eaLnBrk="1" hangingPunct="1">
              <a:spcBef>
                <a:spcPct val="50000"/>
              </a:spcBef>
              <a:buFontTx/>
              <a:buNone/>
            </a:pPr>
            <a:endParaRPr lang="en-US" altLang="en-US" sz="1600" b="0" dirty="0"/>
          </a:p>
          <a:p>
            <a:pPr eaLnBrk="1" hangingPunct="1">
              <a:spcBef>
                <a:spcPct val="50000"/>
              </a:spcBef>
              <a:buNone/>
            </a:pPr>
            <a:r>
              <a:rPr lang="en-US" sz="1400" b="1" kern="100" dirty="0">
                <a:effectLst/>
                <a:latin typeface="Arial" panose="020B0604020202020204" pitchFamily="34" charset="0"/>
                <a:ea typeface="Aptos" panose="020B0004020202020204" pitchFamily="34" charset="0"/>
                <a:cs typeface="Times New Roman" panose="02020603050405020304" pitchFamily="18" charset="0"/>
              </a:rPr>
              <a:t>*Gaps up to 1/8” per leaf shall be filled with 100% silicone caulk. Gaps larger than 1/8” up to ¼” per leaf shall be filled with listed intumescent firestopping caulk such as 3M Fire Barrier Sealant CP 25WB+, </a:t>
            </a:r>
            <a:r>
              <a:rPr lang="en-US" sz="1400" b="1" kern="100" dirty="0" err="1">
                <a:effectLst/>
                <a:latin typeface="Arial" panose="020B0604020202020204" pitchFamily="34" charset="0"/>
                <a:ea typeface="Aptos" panose="020B0004020202020204" pitchFamily="34" charset="0"/>
                <a:cs typeface="Times New Roman" panose="02020603050405020304" pitchFamily="18" charset="0"/>
              </a:rPr>
              <a:t>Rectorseal</a:t>
            </a:r>
            <a:r>
              <a:rPr lang="en-US" sz="1400" b="1" kern="100" dirty="0">
                <a:effectLst/>
                <a:latin typeface="Arial" panose="020B0604020202020204" pitchFamily="34" charset="0"/>
                <a:ea typeface="Aptos" panose="020B0004020202020204" pitchFamily="34" charset="0"/>
                <a:cs typeface="Times New Roman" panose="02020603050405020304" pitchFamily="18" charset="0"/>
              </a:rPr>
              <a:t> </a:t>
            </a:r>
            <a:r>
              <a:rPr lang="en-US" sz="1400" b="1" kern="100" dirty="0" err="1">
                <a:effectLst/>
                <a:latin typeface="Arial" panose="020B0604020202020204" pitchFamily="34" charset="0"/>
                <a:ea typeface="Aptos" panose="020B0004020202020204" pitchFamily="34" charset="0"/>
                <a:cs typeface="Times New Roman" panose="02020603050405020304" pitchFamily="18" charset="0"/>
              </a:rPr>
              <a:t>Metacaulk</a:t>
            </a:r>
            <a:r>
              <a:rPr lang="en-US" sz="1400" b="1" kern="100" dirty="0">
                <a:effectLst/>
                <a:latin typeface="Arial" panose="020B0604020202020204" pitchFamily="34" charset="0"/>
                <a:ea typeface="Aptos" panose="020B0004020202020204" pitchFamily="34" charset="0"/>
                <a:cs typeface="Times New Roman" panose="02020603050405020304" pitchFamily="18" charset="0"/>
              </a:rPr>
              <a:t>, or equivalent.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eaLnBrk="1" hangingPunct="1">
              <a:spcBef>
                <a:spcPct val="50000"/>
              </a:spcBef>
              <a:buFontTx/>
              <a:buNone/>
            </a:pPr>
            <a:endParaRPr lang="en-US" altLang="en-US" sz="1600" dirty="0"/>
          </a:p>
        </p:txBody>
      </p:sp>
      <p:sp>
        <p:nvSpPr>
          <p:cNvPr id="20486" name="Text Box 9"/>
          <p:cNvSpPr txBox="1">
            <a:spLocks noChangeArrowheads="1"/>
          </p:cNvSpPr>
          <p:nvPr/>
        </p:nvSpPr>
        <p:spPr bwMode="auto">
          <a:xfrm>
            <a:off x="4800600" y="973138"/>
            <a:ext cx="41910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Installation starts on the hinge side.</a:t>
            </a:r>
          </a:p>
          <a:p>
            <a:pPr eaLnBrk="1" hangingPunct="1">
              <a:spcBef>
                <a:spcPct val="50000"/>
              </a:spcBef>
              <a:buFontTx/>
              <a:buNone/>
            </a:pPr>
            <a:endParaRPr lang="en-US" altLang="en-US" sz="1800" dirty="0"/>
          </a:p>
        </p:txBody>
      </p:sp>
      <p:sp>
        <p:nvSpPr>
          <p:cNvPr id="20487"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dirty="0"/>
              <a:t>Hinge Side</a:t>
            </a:r>
          </a:p>
        </p:txBody>
      </p:sp>
      <p:sp>
        <p:nvSpPr>
          <p:cNvPr id="2048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3E28F25-DA63-43B5-AA30-7E6D3EC5DDC0}" type="slidenum">
              <a:rPr lang="en-US" altLang="en-US" sz="1400" b="0" smtClean="0"/>
              <a:pPr/>
              <a:t>15</a:t>
            </a:fld>
            <a:endParaRPr lang="en-US" altLang="en-US" sz="1400" b="0" dirty="0"/>
          </a:p>
        </p:txBody>
      </p:sp>
    </p:spTree>
    <p:extLst>
      <p:ext uri="{BB962C8B-B14F-4D97-AF65-F5344CB8AC3E}">
        <p14:creationId xmlns:p14="http://schemas.microsoft.com/office/powerpoint/2010/main" val="218875255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27412" y="1676400"/>
            <a:ext cx="4864188" cy="38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9" descr="no ram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076" y="3886200"/>
            <a:ext cx="253357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2532" name="Text Box 6"/>
          <p:cNvSpPr txBox="1">
            <a:spLocks noChangeArrowheads="1"/>
          </p:cNvSpPr>
          <p:nvPr/>
        </p:nvSpPr>
        <p:spPr bwMode="auto">
          <a:xfrm>
            <a:off x="152400" y="762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Masonry Openings</a:t>
            </a:r>
          </a:p>
        </p:txBody>
      </p:sp>
      <p:sp>
        <p:nvSpPr>
          <p:cNvPr id="22533" name="Text Box 7"/>
          <p:cNvSpPr txBox="1">
            <a:spLocks noChangeArrowheads="1"/>
          </p:cNvSpPr>
          <p:nvPr/>
        </p:nvSpPr>
        <p:spPr bwMode="auto">
          <a:xfrm>
            <a:off x="304800" y="1132344"/>
            <a:ext cx="3962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When installing doors in a grouted frame, use a </a:t>
            </a:r>
            <a:r>
              <a:rPr lang="en-US" altLang="en-US" sz="1600" dirty="0">
                <a:solidFill>
                  <a:srgbClr val="0000FF"/>
                </a:solidFill>
              </a:rPr>
              <a:t>1/8” masonry drill bit</a:t>
            </a:r>
            <a:r>
              <a:rPr lang="en-US" altLang="en-US" sz="1600" b="0" dirty="0"/>
              <a:t> to pilot holes for installation screws. Tapcons are to be used for concrete openings with proper head clearance. Tapcons can be supplied by Total Door Systems.</a:t>
            </a:r>
          </a:p>
          <a:p>
            <a:pPr eaLnBrk="1" hangingPunct="1">
              <a:spcBef>
                <a:spcPct val="50000"/>
              </a:spcBef>
              <a:buFontTx/>
              <a:buNone/>
            </a:pPr>
            <a:r>
              <a:rPr lang="en-US" altLang="en-US" sz="1600" b="0" dirty="0"/>
              <a:t>Do not use explosive fasteners to anchor hinge housing to a fully grouted frame – impact causes concrete to pucker at fastener.</a:t>
            </a:r>
          </a:p>
        </p:txBody>
      </p:sp>
      <p:sp>
        <p:nvSpPr>
          <p:cNvPr id="22535"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dirty="0"/>
              <a:t>Hinge Side</a:t>
            </a:r>
          </a:p>
        </p:txBody>
      </p:sp>
      <p:sp>
        <p:nvSpPr>
          <p:cNvPr id="225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6B82759-B38D-4A1F-BF4B-E71352CBDCE2}" type="slidenum">
              <a:rPr lang="en-US" altLang="en-US" sz="1400" b="0" smtClean="0"/>
              <a:pPr/>
              <a:t>16</a:t>
            </a:fld>
            <a:endParaRPr lang="en-US" altLang="en-US" sz="1400" b="0"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2532" name="Text Box 6"/>
          <p:cNvSpPr txBox="1">
            <a:spLocks noChangeArrowheads="1"/>
          </p:cNvSpPr>
          <p:nvPr/>
        </p:nvSpPr>
        <p:spPr bwMode="auto">
          <a:xfrm>
            <a:off x="288235" y="76563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Y52A Installation</a:t>
            </a:r>
          </a:p>
        </p:txBody>
      </p:sp>
      <p:sp>
        <p:nvSpPr>
          <p:cNvPr id="22533" name="Text Box 7"/>
          <p:cNvSpPr txBox="1">
            <a:spLocks noChangeArrowheads="1"/>
          </p:cNvSpPr>
          <p:nvPr/>
        </p:nvSpPr>
        <p:spPr bwMode="auto">
          <a:xfrm>
            <a:off x="304800" y="1132344"/>
            <a:ext cx="3962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The Y52A is a spacer that is installed on the H12 to ensure a minimum spacing from the head stop.</a:t>
            </a:r>
          </a:p>
          <a:p>
            <a:pPr eaLnBrk="1" hangingPunct="1">
              <a:spcBef>
                <a:spcPct val="50000"/>
              </a:spcBef>
              <a:buFontTx/>
              <a:buNone/>
            </a:pPr>
            <a:r>
              <a:rPr lang="en-US" altLang="en-US" sz="1600" b="0" dirty="0"/>
              <a:t>Install Y52A hinge stop spacer on the H12, opposite the hanger rod punch. Push the Y52A all the way down.</a:t>
            </a:r>
          </a:p>
          <a:p>
            <a:pPr eaLnBrk="1" hangingPunct="1">
              <a:spcBef>
                <a:spcPct val="50000"/>
              </a:spcBef>
              <a:buFontTx/>
              <a:buNone/>
            </a:pPr>
            <a:r>
              <a:rPr lang="en-US" altLang="en-US" sz="1600" b="0" dirty="0"/>
              <a:t>Move the H12 into position. Use the spacer as a guide between the head stop of the frame and the H12. Using the thickness of the installation key, position the hinge housing to the head of the frame. Install the H12 hinge housing as instructed.</a:t>
            </a:r>
          </a:p>
        </p:txBody>
      </p:sp>
      <p:sp>
        <p:nvSpPr>
          <p:cNvPr id="22535"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dirty="0"/>
              <a:t>Hinge Side</a:t>
            </a:r>
          </a:p>
        </p:txBody>
      </p:sp>
      <p:sp>
        <p:nvSpPr>
          <p:cNvPr id="225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6B82759-B38D-4A1F-BF4B-E71352CBDCE2}" type="slidenum">
              <a:rPr lang="en-US" altLang="en-US" sz="1400" b="0" smtClean="0"/>
              <a:pPr/>
              <a:t>17</a:t>
            </a:fld>
            <a:endParaRPr lang="en-US" altLang="en-US" sz="1400" b="0" dirty="0"/>
          </a:p>
        </p:txBody>
      </p:sp>
      <p:pic>
        <p:nvPicPr>
          <p:cNvPr id="3" name="Picture 2">
            <a:extLst>
              <a:ext uri="{FF2B5EF4-FFF2-40B4-BE49-F238E27FC236}">
                <a16:creationId xmlns:a16="http://schemas.microsoft.com/office/drawing/2014/main" id="{6D6158FE-4165-4A1A-C020-1D90318B4396}"/>
              </a:ext>
            </a:extLst>
          </p:cNvPr>
          <p:cNvPicPr>
            <a:picLocks noChangeAspect="1"/>
          </p:cNvPicPr>
          <p:nvPr/>
        </p:nvPicPr>
        <p:blipFill>
          <a:blip r:embed="rId3"/>
          <a:stretch>
            <a:fillRect/>
          </a:stretch>
        </p:blipFill>
        <p:spPr>
          <a:xfrm>
            <a:off x="914400" y="4787428"/>
            <a:ext cx="4443134" cy="2066925"/>
          </a:xfrm>
          <a:prstGeom prst="rect">
            <a:avLst/>
          </a:prstGeom>
        </p:spPr>
      </p:pic>
      <p:pic>
        <p:nvPicPr>
          <p:cNvPr id="5" name="Picture 4">
            <a:extLst>
              <a:ext uri="{FF2B5EF4-FFF2-40B4-BE49-F238E27FC236}">
                <a16:creationId xmlns:a16="http://schemas.microsoft.com/office/drawing/2014/main" id="{716E17EC-4208-7B8B-8AF9-3B273D5D9C1A}"/>
              </a:ext>
            </a:extLst>
          </p:cNvPr>
          <p:cNvPicPr>
            <a:picLocks noChangeAspect="1"/>
          </p:cNvPicPr>
          <p:nvPr/>
        </p:nvPicPr>
        <p:blipFill>
          <a:blip r:embed="rId4"/>
          <a:stretch>
            <a:fillRect/>
          </a:stretch>
        </p:blipFill>
        <p:spPr>
          <a:xfrm>
            <a:off x="4750490" y="1489608"/>
            <a:ext cx="4105275" cy="2961301"/>
          </a:xfrm>
          <a:prstGeom prst="rect">
            <a:avLst/>
          </a:prstGeom>
        </p:spPr>
      </p:pic>
    </p:spTree>
    <p:extLst>
      <p:ext uri="{BB962C8B-B14F-4D97-AF65-F5344CB8AC3E}">
        <p14:creationId xmlns:p14="http://schemas.microsoft.com/office/powerpoint/2010/main" val="2506916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13300" y="838200"/>
            <a:ext cx="3860800" cy="57912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4580" name="Text Box 6"/>
          <p:cNvSpPr txBox="1">
            <a:spLocks noChangeArrowheads="1"/>
          </p:cNvSpPr>
          <p:nvPr/>
        </p:nvSpPr>
        <p:spPr bwMode="auto">
          <a:xfrm>
            <a:off x="152400" y="7000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Check correct tolerances</a:t>
            </a:r>
          </a:p>
        </p:txBody>
      </p:sp>
      <p:pic>
        <p:nvPicPr>
          <p:cNvPr id="24581"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20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8"/>
          <p:cNvSpPr txBox="1">
            <a:spLocks noChangeArrowheads="1"/>
          </p:cNvSpPr>
          <p:nvPr/>
        </p:nvSpPr>
        <p:spPr bwMode="auto">
          <a:xfrm>
            <a:off x="2133600" y="152400"/>
            <a:ext cx="64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Having the correct tolerances ensures the door will operate properly.</a:t>
            </a:r>
          </a:p>
        </p:txBody>
      </p:sp>
      <p:sp>
        <p:nvSpPr>
          <p:cNvPr id="10" name="Rectangle 4"/>
          <p:cNvSpPr txBox="1">
            <a:spLocks noChangeArrowheads="1"/>
          </p:cNvSpPr>
          <p:nvPr/>
        </p:nvSpPr>
        <p:spPr>
          <a:xfrm>
            <a:off x="152400" y="76200"/>
            <a:ext cx="2133600" cy="4572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2400" kern="0" dirty="0"/>
              <a:t>Hinge Side</a:t>
            </a:r>
          </a:p>
        </p:txBody>
      </p:sp>
      <p:sp>
        <p:nvSpPr>
          <p:cNvPr id="2458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B58DB0CD-4E4D-4BCF-B41D-AFC8857953EE}" type="slidenum">
              <a:rPr lang="en-US" altLang="en-US" sz="1400" b="0" smtClean="0"/>
              <a:pPr/>
              <a:t>18</a:t>
            </a:fld>
            <a:endParaRPr lang="en-US" altLang="en-US" sz="1400" b="0" dirty="0"/>
          </a:p>
        </p:txBody>
      </p:sp>
      <p:sp>
        <p:nvSpPr>
          <p:cNvPr id="2" name="Rectangle 1">
            <a:extLst>
              <a:ext uri="{FF2B5EF4-FFF2-40B4-BE49-F238E27FC236}">
                <a16:creationId xmlns:a16="http://schemas.microsoft.com/office/drawing/2014/main" id="{5EBDA5F1-23F1-C466-EA3A-81F49D5DC859}"/>
              </a:ext>
            </a:extLst>
          </p:cNvPr>
          <p:cNvSpPr/>
          <p:nvPr/>
        </p:nvSpPr>
        <p:spPr bwMode="auto">
          <a:xfrm>
            <a:off x="847406" y="1676400"/>
            <a:ext cx="3352801" cy="13716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endParaRPr>
          </a:p>
        </p:txBody>
      </p:sp>
      <p:cxnSp>
        <p:nvCxnSpPr>
          <p:cNvPr id="4" name="Straight Arrow Connector 3">
            <a:extLst>
              <a:ext uri="{FF2B5EF4-FFF2-40B4-BE49-F238E27FC236}">
                <a16:creationId xmlns:a16="http://schemas.microsoft.com/office/drawing/2014/main" id="{22111A86-66B7-10EE-D8D2-E7FF65D197EC}"/>
              </a:ext>
            </a:extLst>
          </p:cNvPr>
          <p:cNvCxnSpPr/>
          <p:nvPr/>
        </p:nvCxnSpPr>
        <p:spPr bwMode="auto">
          <a:xfrm flipH="1" flipV="1">
            <a:off x="3886200" y="2362200"/>
            <a:ext cx="2857500" cy="1371600"/>
          </a:xfrm>
          <a:prstGeom prst="straightConnector1">
            <a:avLst/>
          </a:prstGeom>
          <a:noFill/>
          <a:ln w="12700" cap="flat" cmpd="sng" algn="ctr">
            <a:solidFill>
              <a:srgbClr val="FF0000"/>
            </a:solidFill>
            <a:prstDash val="solid"/>
            <a:round/>
            <a:headEnd type="none" w="med" len="med"/>
            <a:tailEnd type="triangle"/>
          </a:ln>
          <a:effectLst/>
        </p:spPr>
      </p:cxn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6627" name="Rectangle 5"/>
          <p:cNvSpPr>
            <a:spLocks noGrp="1" noChangeArrowheads="1"/>
          </p:cNvSpPr>
          <p:nvPr>
            <p:ph type="title"/>
          </p:nvPr>
        </p:nvSpPr>
        <p:spPr>
          <a:xfrm>
            <a:off x="152400" y="76200"/>
            <a:ext cx="2133600" cy="457200"/>
          </a:xfrm>
          <a:noFill/>
        </p:spPr>
        <p:txBody>
          <a:bodyPr/>
          <a:lstStyle/>
          <a:p>
            <a:pPr algn="l" eaLnBrk="1" hangingPunct="1"/>
            <a:r>
              <a:rPr lang="en-US" altLang="en-US" sz="2400" b="1" dirty="0"/>
              <a:t>Hinge Side</a:t>
            </a:r>
          </a:p>
        </p:txBody>
      </p:sp>
      <p:sp>
        <p:nvSpPr>
          <p:cNvPr id="26628" name="Text Box 6"/>
          <p:cNvSpPr txBox="1">
            <a:spLocks noChangeArrowheads="1"/>
          </p:cNvSpPr>
          <p:nvPr/>
        </p:nvSpPr>
        <p:spPr bwMode="auto">
          <a:xfrm>
            <a:off x="1066800" y="1295400"/>
            <a:ext cx="7353300"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t>Advantages:</a:t>
            </a:r>
          </a:p>
          <a:p>
            <a:pPr eaLnBrk="1" hangingPunct="1">
              <a:spcBef>
                <a:spcPct val="50000"/>
              </a:spcBef>
              <a:buFontTx/>
              <a:buNone/>
            </a:pPr>
            <a:endParaRPr lang="en-US" altLang="en-US" sz="1000" dirty="0"/>
          </a:p>
          <a:p>
            <a:pPr marL="285750" indent="-285750" eaLnBrk="1" hangingPunct="1">
              <a:spcBef>
                <a:spcPts val="1000"/>
              </a:spcBef>
            </a:pPr>
            <a:r>
              <a:rPr lang="en-US" altLang="en-US" sz="2000" b="0" dirty="0"/>
              <a:t>Hanger rod carries the weight of the door allowing for hinge to rotate freely.</a:t>
            </a:r>
          </a:p>
          <a:p>
            <a:pPr marL="285750" indent="-285750" eaLnBrk="1" hangingPunct="1">
              <a:spcBef>
                <a:spcPts val="1000"/>
              </a:spcBef>
            </a:pPr>
            <a:r>
              <a:rPr lang="en-US" altLang="en-US" sz="2000" b="0" dirty="0"/>
              <a:t>Offers opportunity to plane door with the frame for a better fit.</a:t>
            </a:r>
          </a:p>
          <a:p>
            <a:pPr marL="285750" indent="-285750" eaLnBrk="1" hangingPunct="1">
              <a:spcBef>
                <a:spcPts val="1000"/>
              </a:spcBef>
            </a:pPr>
            <a:r>
              <a:rPr lang="en-US" altLang="en-US" sz="2000" b="0" dirty="0"/>
              <a:t>Reduces air leakage.</a:t>
            </a:r>
          </a:p>
          <a:p>
            <a:pPr marL="285750" indent="-285750" eaLnBrk="1" hangingPunct="1">
              <a:spcBef>
                <a:spcPts val="1000"/>
              </a:spcBef>
            </a:pPr>
            <a:r>
              <a:rPr lang="en-US" altLang="en-US" sz="2000" b="0" dirty="0"/>
              <a:t>Retrofit over reinforced hinge mortise.</a:t>
            </a:r>
          </a:p>
          <a:p>
            <a:pPr marL="285750" indent="-285750" eaLnBrk="1" hangingPunct="1">
              <a:spcBef>
                <a:spcPts val="1000"/>
              </a:spcBef>
            </a:pPr>
            <a:r>
              <a:rPr lang="en-US" altLang="en-US" sz="2000" b="0" dirty="0"/>
              <a:t>Mounts to any surface.</a:t>
            </a:r>
          </a:p>
          <a:p>
            <a:pPr marL="285750" indent="-285750" eaLnBrk="1" hangingPunct="1">
              <a:spcBef>
                <a:spcPts val="1000"/>
              </a:spcBef>
            </a:pPr>
            <a:r>
              <a:rPr lang="en-US" altLang="en-US" sz="2000" b="0" dirty="0"/>
              <a:t>Dual pivot-point, semi-wide throw hinge allows the door to open a full 180° and gives clear width.</a:t>
            </a:r>
          </a:p>
        </p:txBody>
      </p:sp>
      <p:sp>
        <p:nvSpPr>
          <p:cNvPr id="2663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A0ED1D2-AB91-409F-8461-0CF3F32990E2}" type="slidenum">
              <a:rPr lang="en-US" altLang="en-US" sz="1400" b="0" smtClean="0"/>
              <a:pPr/>
              <a:t>19</a:t>
            </a:fld>
            <a:endParaRPr lang="en-US" altLang="en-US" sz="1400" b="0"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2057400" y="1524000"/>
            <a:ext cx="4953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2400" b="0" dirty="0">
                <a:effectLst>
                  <a:outerShdw blurRad="38100" dist="38100" dir="2700000" algn="tl">
                    <a:srgbClr val="C0C0C0"/>
                  </a:outerShdw>
                </a:effectLst>
                <a:latin typeface="Franklin Gothic Book" pitchFamily="34" charset="0"/>
                <a:cs typeface="Arial" panose="020B0604020202020204" pitchFamily="34" charset="0"/>
              </a:rPr>
              <a:t>Test Your Awareness</a:t>
            </a:r>
            <a:endParaRPr lang="en-US" altLang="en-US" sz="2400" b="0" dirty="0">
              <a:effectLst>
                <a:outerShdw blurRad="38100" dist="38100" dir="2700000" algn="tl">
                  <a:srgbClr val="C0C0C0"/>
                </a:outerShdw>
              </a:effectLst>
              <a:cs typeface="Arial" panose="020B0604020202020204" pitchFamily="34" charset="0"/>
            </a:endParaRPr>
          </a:p>
          <a:p>
            <a:pPr algn="ctr">
              <a:spcBef>
                <a:spcPct val="50000"/>
              </a:spcBef>
              <a:defRPr/>
            </a:pPr>
            <a:r>
              <a:rPr lang="en-US" altLang="en-US" sz="1600" dirty="0">
                <a:latin typeface="Franklin Gothic Book" pitchFamily="34" charset="0"/>
                <a:ea typeface="Times New Roman" panose="02020603050405020304" pitchFamily="18" charset="0"/>
                <a:cs typeface="Arial" panose="020B0604020202020204" pitchFamily="34" charset="0"/>
              </a:rPr>
              <a:t>First read the sentence enclosed in the box below</a:t>
            </a:r>
            <a:endParaRPr lang="en-US" altLang="en-US" sz="1400" dirty="0"/>
          </a:p>
        </p:txBody>
      </p:sp>
      <p:sp>
        <p:nvSpPr>
          <p:cNvPr id="5125" name="Rectangle 8"/>
          <p:cNvSpPr>
            <a:spLocks noChangeArrowheads="1"/>
          </p:cNvSpPr>
          <p:nvPr/>
        </p:nvSpPr>
        <p:spPr bwMode="auto">
          <a:xfrm>
            <a:off x="732631" y="4484959"/>
            <a:ext cx="7678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dirty="0">
                <a:latin typeface="Franklin Gothic Book" pitchFamily="34" charset="0"/>
                <a:cs typeface="Times New Roman" panose="02020603050405020304" pitchFamily="18" charset="0"/>
              </a:rPr>
              <a:t>Now count the F</a:t>
            </a:r>
            <a:r>
              <a:rPr lang="en-US" altLang="en-US" sz="1400" dirty="0">
                <a:cs typeface="Times New Roman" panose="02020603050405020304" pitchFamily="18" charset="0"/>
              </a:rPr>
              <a:t>’</a:t>
            </a:r>
            <a:r>
              <a:rPr lang="en-US" altLang="en-US" sz="1400" dirty="0">
                <a:latin typeface="Franklin Gothic Book" pitchFamily="34" charset="0"/>
                <a:cs typeface="Times New Roman" panose="02020603050405020304" pitchFamily="18" charset="0"/>
              </a:rPr>
              <a:t>s in the sentence. Count them only once and do not go back and count them again.</a:t>
            </a:r>
            <a:endParaRPr lang="en-US" altLang="en-US" sz="1400" dirty="0"/>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2</a:t>
            </a:fld>
            <a:endParaRPr lang="en-US" altLang="en-US" sz="1400" b="0" dirty="0"/>
          </a:p>
        </p:txBody>
      </p:sp>
      <p:sp>
        <p:nvSpPr>
          <p:cNvPr id="3" name="TextBox 2"/>
          <p:cNvSpPr txBox="1"/>
          <p:nvPr/>
        </p:nvSpPr>
        <p:spPr>
          <a:xfrm>
            <a:off x="2286000" y="2618706"/>
            <a:ext cx="4572000" cy="1446550"/>
          </a:xfrm>
          <a:prstGeom prst="rect">
            <a:avLst/>
          </a:prstGeom>
          <a:noFill/>
          <a:ln w="38100">
            <a:solidFill>
              <a:schemeClr val="tx1"/>
            </a:solidFill>
          </a:ln>
        </p:spPr>
        <p:txBody>
          <a:bodyPr wrap="square" rtlCol="0">
            <a:spAutoFit/>
          </a:bodyPr>
          <a:lstStyle/>
          <a:p>
            <a:pPr algn="dist">
              <a:spcAft>
                <a:spcPts val="0"/>
              </a:spcAft>
            </a:pPr>
            <a:r>
              <a:rPr lang="en-US" sz="2200" dirty="0"/>
              <a:t>FINISHED FILES ARE THE RE-</a:t>
            </a:r>
            <a:br>
              <a:rPr lang="en-US" sz="2200" dirty="0"/>
            </a:br>
            <a:r>
              <a:rPr lang="en-US" sz="2200" dirty="0"/>
              <a:t>SULT OF YEARS OF SCIENTIF-</a:t>
            </a:r>
            <a:br>
              <a:rPr lang="en-US" sz="2200" dirty="0"/>
            </a:br>
            <a:r>
              <a:rPr lang="en-US" sz="2200" dirty="0"/>
              <a:t>IC STUDY COMBINED WITH THE</a:t>
            </a:r>
            <a:br>
              <a:rPr lang="en-US" sz="2200" dirty="0"/>
            </a:br>
            <a:r>
              <a:rPr lang="en-US" sz="2200" dirty="0"/>
              <a:t>EXPERIENCE OF MANY YEARS.</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52077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Latch Side</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20</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7190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541" b="22348"/>
          <a:stretch/>
        </p:blipFill>
        <p:spPr>
          <a:xfrm>
            <a:off x="255246" y="2807594"/>
            <a:ext cx="8660154" cy="3821806"/>
          </a:xfrm>
          <a:prstGeom prst="rect">
            <a:avLst/>
          </a:prstGeom>
        </p:spPr>
      </p:pic>
      <p:sp>
        <p:nvSpPr>
          <p:cNvPr id="27650" name="Rectangle 115"/>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7651" name="Rectangle 8"/>
          <p:cNvSpPr>
            <a:spLocks noGrp="1" noChangeArrowheads="1"/>
          </p:cNvSpPr>
          <p:nvPr>
            <p:ph type="title"/>
          </p:nvPr>
        </p:nvSpPr>
        <p:spPr>
          <a:xfrm>
            <a:off x="152400" y="76200"/>
            <a:ext cx="8229600" cy="457200"/>
          </a:xfrm>
          <a:noFill/>
        </p:spPr>
        <p:txBody>
          <a:bodyPr/>
          <a:lstStyle/>
          <a:p>
            <a:pPr algn="l" eaLnBrk="1" hangingPunct="1"/>
            <a:r>
              <a:rPr lang="en-US" altLang="en-US" sz="2400" b="1" dirty="0"/>
              <a:t>Latch Side</a:t>
            </a:r>
          </a:p>
        </p:txBody>
      </p:sp>
      <p:pic>
        <p:nvPicPr>
          <p:cNvPr id="27655" name="Picture 118" descr="LatchMechClo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817719"/>
            <a:ext cx="3647722" cy="36576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0C90CC0-DCE5-48E1-9607-B4D72D2E907A}" type="slidenum">
              <a:rPr lang="en-US" altLang="en-US" sz="1400" b="0" smtClean="0"/>
              <a:pPr/>
              <a:t>21</a:t>
            </a:fld>
            <a:endParaRPr lang="en-US" altLang="en-US" sz="1400" b="0" dirty="0"/>
          </a:p>
        </p:txBody>
      </p:sp>
      <p:sp>
        <p:nvSpPr>
          <p:cNvPr id="11" name="Text Box 7"/>
          <p:cNvSpPr txBox="1">
            <a:spLocks noChangeArrowheads="1"/>
          </p:cNvSpPr>
          <p:nvPr/>
        </p:nvSpPr>
        <p:spPr bwMode="auto">
          <a:xfrm>
            <a:off x="2895600" y="29951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Single doors have a latch stop that gets fastened to the jamb </a:t>
            </a:r>
          </a:p>
        </p:txBody>
      </p:sp>
      <p:sp>
        <p:nvSpPr>
          <p:cNvPr id="12" name="Text Box 7"/>
          <p:cNvSpPr txBox="1">
            <a:spLocks noChangeArrowheads="1"/>
          </p:cNvSpPr>
          <p:nvPr/>
        </p:nvSpPr>
        <p:spPr bwMode="auto">
          <a:xfrm>
            <a:off x="1024944" y="4810780"/>
            <a:ext cx="2708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Double Egress rotate into one another with ¼” min. overlap</a:t>
            </a:r>
          </a:p>
        </p:txBody>
      </p:sp>
      <p:sp>
        <p:nvSpPr>
          <p:cNvPr id="13" name="Text Box 7"/>
          <p:cNvSpPr txBox="1">
            <a:spLocks noChangeArrowheads="1"/>
          </p:cNvSpPr>
          <p:nvPr/>
        </p:nvSpPr>
        <p:spPr bwMode="auto">
          <a:xfrm>
            <a:off x="5715000" y="481078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Pairs have an adjustable tongue on the RH/LR leaf</a:t>
            </a:r>
          </a:p>
        </p:txBody>
      </p:sp>
      <p:sp>
        <p:nvSpPr>
          <p:cNvPr id="14" name="Rectangle 3"/>
          <p:cNvSpPr txBox="1">
            <a:spLocks noChangeArrowheads="1"/>
          </p:cNvSpPr>
          <p:nvPr/>
        </p:nvSpPr>
        <p:spPr bwMode="auto">
          <a:xfrm>
            <a:off x="152400" y="762000"/>
            <a:ext cx="3962400" cy="185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Latch side components</a:t>
            </a:r>
            <a:r>
              <a:rPr lang="en-US" altLang="en-US" sz="2000" b="1" kern="0" dirty="0"/>
              <a:t>:</a:t>
            </a:r>
            <a:endParaRPr lang="en-US" altLang="en-US" sz="2000" b="0" kern="0" dirty="0"/>
          </a:p>
          <a:p>
            <a:pPr eaLnBrk="1" hangingPunct="1"/>
            <a:r>
              <a:rPr lang="en-US" altLang="en-US" sz="1600" b="0" kern="0" dirty="0"/>
              <a:t>L-11   Locking Channel</a:t>
            </a:r>
          </a:p>
          <a:p>
            <a:pPr eaLnBrk="1" hangingPunct="1"/>
            <a:r>
              <a:rPr lang="en-US" altLang="en-US" sz="1600" b="0" kern="0" dirty="0"/>
              <a:t>L-127 Clip</a:t>
            </a:r>
          </a:p>
          <a:p>
            <a:pPr eaLnBrk="1" hangingPunct="1"/>
            <a:r>
              <a:rPr lang="en-US" altLang="en-US" sz="1600" b="0" kern="0" dirty="0"/>
              <a:t>Y-13   Helper Spring</a:t>
            </a:r>
          </a:p>
          <a:p>
            <a:pPr eaLnBrk="1" hangingPunct="1"/>
            <a:r>
              <a:rPr lang="en-US" altLang="en-US" sz="1600" b="0" kern="0" dirty="0"/>
              <a:t>B-15   Latch Stile (built in door body)</a:t>
            </a:r>
          </a:p>
          <a:p>
            <a:pPr eaLnBrk="1" hangingPunct="1"/>
            <a:r>
              <a:rPr lang="en-US" altLang="en-US" sz="1600" b="0" kern="0" dirty="0"/>
              <a:t>R-12SA Retainer Assembly</a:t>
            </a:r>
            <a:endParaRPr lang="en-US" altLang="en-US" sz="1600" b="1" kern="0" dirty="0"/>
          </a:p>
          <a:p>
            <a:pPr eaLnBrk="1" hangingPunct="1">
              <a:buFontTx/>
              <a:buNone/>
            </a:pPr>
            <a:endParaRPr lang="en-US" altLang="en-US" sz="1600" b="0" kern="0"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8675" name="Rectangle 2"/>
          <p:cNvSpPr>
            <a:spLocks noGrp="1" noChangeArrowheads="1"/>
          </p:cNvSpPr>
          <p:nvPr>
            <p:ph type="title"/>
          </p:nvPr>
        </p:nvSpPr>
        <p:spPr>
          <a:xfrm>
            <a:off x="152400" y="0"/>
            <a:ext cx="1905000" cy="609600"/>
          </a:xfrm>
        </p:spPr>
        <p:txBody>
          <a:bodyPr/>
          <a:lstStyle/>
          <a:p>
            <a:pPr algn="l" eaLnBrk="1" hangingPunct="1"/>
            <a:r>
              <a:rPr lang="en-US" altLang="en-US" sz="2400" b="1" dirty="0"/>
              <a:t>Latch Side</a:t>
            </a:r>
          </a:p>
        </p:txBody>
      </p:sp>
      <p:pic>
        <p:nvPicPr>
          <p:cNvPr id="2867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3200" y="838200"/>
            <a:ext cx="4451464"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152400" y="2095500"/>
            <a:ext cx="2819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Locking channel is held on the door body with the clip (L-127).</a:t>
            </a:r>
          </a:p>
          <a:p>
            <a:pPr eaLnBrk="1" hangingPunct="1">
              <a:spcBef>
                <a:spcPct val="50000"/>
              </a:spcBef>
              <a:buFontTx/>
              <a:buNone/>
            </a:pPr>
            <a:r>
              <a:rPr lang="en-US" altLang="en-US" sz="1600" b="0" dirty="0"/>
              <a:t>The blocking member subassembly (L-135SA) does need to be installed correctly.</a:t>
            </a:r>
          </a:p>
          <a:p>
            <a:pPr eaLnBrk="1" hangingPunct="1">
              <a:spcBef>
                <a:spcPct val="50000"/>
              </a:spcBef>
              <a:buFontTx/>
              <a:buNone/>
            </a:pPr>
            <a:r>
              <a:rPr lang="en-US" altLang="en-US" sz="1600" b="0" dirty="0"/>
              <a:t>The round portion points     opposite the flange of the      locking channel. </a:t>
            </a:r>
          </a:p>
        </p:txBody>
      </p:sp>
      <p:pic>
        <p:nvPicPr>
          <p:cNvPr id="28678"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66" t="7637" r="27770" b="6105"/>
          <a:stretch/>
        </p:blipFill>
        <p:spPr bwMode="auto">
          <a:xfrm>
            <a:off x="6978535" y="1141814"/>
            <a:ext cx="2165465" cy="525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A02ABF9-BB12-47F3-98F2-56A5BC437A48}" type="slidenum">
              <a:rPr lang="en-US" altLang="en-US" sz="1400" b="0" smtClean="0"/>
              <a:pPr/>
              <a:t>22</a:t>
            </a:fld>
            <a:endParaRPr lang="en-US" altLang="en-US" sz="1400" b="0" dirty="0"/>
          </a:p>
        </p:txBody>
      </p:sp>
      <p:sp>
        <p:nvSpPr>
          <p:cNvPr id="8" name="Text Box 9"/>
          <p:cNvSpPr txBox="1">
            <a:spLocks noChangeArrowheads="1"/>
          </p:cNvSpPr>
          <p:nvPr/>
        </p:nvSpPr>
        <p:spPr bwMode="auto">
          <a:xfrm>
            <a:off x="7010400" y="2565484"/>
            <a:ext cx="1447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50" b="0" dirty="0"/>
              <a:t>Door closed</a:t>
            </a:r>
          </a:p>
        </p:txBody>
      </p:sp>
      <p:sp>
        <p:nvSpPr>
          <p:cNvPr id="9" name="Text Box 9"/>
          <p:cNvSpPr txBox="1">
            <a:spLocks noChangeArrowheads="1"/>
          </p:cNvSpPr>
          <p:nvPr/>
        </p:nvSpPr>
        <p:spPr bwMode="auto">
          <a:xfrm>
            <a:off x="7013575" y="4308902"/>
            <a:ext cx="20098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50" b="0" dirty="0"/>
              <a:t>Actuator moves blocking member to new position</a:t>
            </a:r>
          </a:p>
        </p:txBody>
      </p:sp>
      <p:sp>
        <p:nvSpPr>
          <p:cNvPr id="10" name="Text Box 9"/>
          <p:cNvSpPr txBox="1">
            <a:spLocks noChangeArrowheads="1"/>
          </p:cNvSpPr>
          <p:nvPr/>
        </p:nvSpPr>
        <p:spPr bwMode="auto">
          <a:xfrm>
            <a:off x="7010400" y="6070684"/>
            <a:ext cx="1447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50" b="0" dirty="0"/>
              <a:t>Door open</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9699" name="Rectangle 2"/>
          <p:cNvSpPr>
            <a:spLocks noChangeArrowheads="1"/>
          </p:cNvSpPr>
          <p:nvPr/>
        </p:nvSpPr>
        <p:spPr bwMode="auto">
          <a:xfrm>
            <a:off x="152400" y="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Latch Side</a:t>
            </a:r>
          </a:p>
        </p:txBody>
      </p:sp>
      <p:pic>
        <p:nvPicPr>
          <p:cNvPr id="2970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267200"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Line 9"/>
          <p:cNvSpPr>
            <a:spLocks noChangeShapeType="1"/>
          </p:cNvSpPr>
          <p:nvPr/>
        </p:nvSpPr>
        <p:spPr bwMode="auto">
          <a:xfrm>
            <a:off x="4343400" y="4090214"/>
            <a:ext cx="990600" cy="101518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dirty="0"/>
          </a:p>
        </p:txBody>
      </p:sp>
      <p:sp>
        <p:nvSpPr>
          <p:cNvPr id="2970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B959F63-1FBD-4F16-8D07-FE9B48659108}" type="slidenum">
              <a:rPr lang="en-US" altLang="en-US" sz="1400" b="0" smtClean="0"/>
              <a:pPr/>
              <a:t>23</a:t>
            </a:fld>
            <a:endParaRPr lang="en-US" altLang="en-US" sz="1400" b="0" dirty="0"/>
          </a:p>
        </p:txBody>
      </p:sp>
      <p:sp>
        <p:nvSpPr>
          <p:cNvPr id="29700" name="Text Box 7"/>
          <p:cNvSpPr txBox="1">
            <a:spLocks noChangeArrowheads="1"/>
          </p:cNvSpPr>
          <p:nvPr/>
        </p:nvSpPr>
        <p:spPr bwMode="auto">
          <a:xfrm>
            <a:off x="304800" y="1905000"/>
            <a:ext cx="4038600" cy="2185214"/>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A roll pin on the locking channel (L-11), prevents the clip from falling out the bottom of the door. It also aligns with a corresponding notch in the door body. (always at the bottom location of the door)</a:t>
            </a:r>
          </a:p>
          <a:p>
            <a:pPr eaLnBrk="1" hangingPunct="1">
              <a:spcBef>
                <a:spcPct val="50000"/>
              </a:spcBef>
              <a:buFontTx/>
              <a:buNone/>
            </a:pPr>
            <a:r>
              <a:rPr lang="en-US" altLang="en-US" sz="1600" b="0" dirty="0"/>
              <a:t>The roll pin is 3” on center from the bottom. If that measurement is less than 3”, the door has been cut down in the field.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0" descr="latched a"/>
          <p:cNvPicPr>
            <a:picLocks noChangeAspect="1" noChangeArrowheads="1"/>
          </p:cNvPicPr>
          <p:nvPr/>
        </p:nvPicPr>
        <p:blipFill>
          <a:blip r:embed="rId3">
            <a:lum bright="10000"/>
            <a:extLst>
              <a:ext uri="{28A0092B-C50C-407E-A947-70E740481C1C}">
                <a14:useLocalDpi xmlns:a14="http://schemas.microsoft.com/office/drawing/2010/main" val="0"/>
              </a:ext>
            </a:extLst>
          </a:blip>
          <a:srcRect t="507" b="-2"/>
          <a:stretch>
            <a:fillRect/>
          </a:stretch>
        </p:blipFill>
        <p:spPr bwMode="auto">
          <a:xfrm>
            <a:off x="304800" y="4495800"/>
            <a:ext cx="32004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9" descr="unlatch a"/>
          <p:cNvPicPr>
            <a:picLocks noChangeAspect="1" noChangeArrowheads="1"/>
          </p:cNvPicPr>
          <p:nvPr/>
        </p:nvPicPr>
        <p:blipFill>
          <a:blip r:embed="rId4">
            <a:lum bright="10000"/>
            <a:extLst>
              <a:ext uri="{28A0092B-C50C-407E-A947-70E740481C1C}">
                <a14:useLocalDpi xmlns:a14="http://schemas.microsoft.com/office/drawing/2010/main" val="0"/>
              </a:ext>
            </a:extLst>
          </a:blip>
          <a:srcRect t="592"/>
          <a:stretch>
            <a:fillRect/>
          </a:stretch>
        </p:blipFill>
        <p:spPr bwMode="auto">
          <a:xfrm>
            <a:off x="304800" y="22098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1"/>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30725" name="Rectangle 4"/>
          <p:cNvSpPr>
            <a:spLocks noGrp="1" noChangeArrowheads="1"/>
          </p:cNvSpPr>
          <p:nvPr>
            <p:ph type="title"/>
          </p:nvPr>
        </p:nvSpPr>
        <p:spPr>
          <a:xfrm>
            <a:off x="152400" y="76200"/>
            <a:ext cx="1981200" cy="457200"/>
          </a:xfrm>
          <a:noFill/>
        </p:spPr>
        <p:txBody>
          <a:bodyPr/>
          <a:lstStyle/>
          <a:p>
            <a:pPr algn="l" eaLnBrk="1" hangingPunct="1"/>
            <a:r>
              <a:rPr lang="en-US" altLang="en-US" sz="2400" b="1" dirty="0"/>
              <a:t>Latch Side</a:t>
            </a:r>
          </a:p>
        </p:txBody>
      </p:sp>
      <p:pic>
        <p:nvPicPr>
          <p:cNvPr id="3072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21877" y="1005840"/>
            <a:ext cx="4522123"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9"/>
          <p:cNvSpPr txBox="1">
            <a:spLocks noChangeArrowheads="1"/>
          </p:cNvSpPr>
          <p:nvPr/>
        </p:nvSpPr>
        <p:spPr bwMode="auto">
          <a:xfrm>
            <a:off x="304800" y="4038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Unlatched</a:t>
            </a:r>
          </a:p>
        </p:txBody>
      </p:sp>
      <p:sp>
        <p:nvSpPr>
          <p:cNvPr id="30729" name="Text Box 10"/>
          <p:cNvSpPr txBox="1">
            <a:spLocks noChangeArrowheads="1"/>
          </p:cNvSpPr>
          <p:nvPr/>
        </p:nvSpPr>
        <p:spPr bwMode="auto">
          <a:xfrm>
            <a:off x="381000" y="6324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Latched</a:t>
            </a:r>
          </a:p>
        </p:txBody>
      </p:sp>
      <p:sp>
        <p:nvSpPr>
          <p:cNvPr id="30730" name="Line 12"/>
          <p:cNvSpPr>
            <a:spLocks noChangeShapeType="1"/>
          </p:cNvSpPr>
          <p:nvPr/>
        </p:nvSpPr>
        <p:spPr bwMode="auto">
          <a:xfrm>
            <a:off x="4038600" y="838200"/>
            <a:ext cx="0" cy="411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1" name="Line 13"/>
          <p:cNvSpPr>
            <a:spLocks noChangeShapeType="1"/>
          </p:cNvSpPr>
          <p:nvPr/>
        </p:nvSpPr>
        <p:spPr bwMode="auto">
          <a:xfrm>
            <a:off x="4038600" y="838200"/>
            <a:ext cx="38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2" name="Line 14"/>
          <p:cNvSpPr>
            <a:spLocks noChangeShapeType="1"/>
          </p:cNvSpPr>
          <p:nvPr/>
        </p:nvSpPr>
        <p:spPr bwMode="auto">
          <a:xfrm>
            <a:off x="4419600" y="8382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3" name="Line 16"/>
          <p:cNvSpPr>
            <a:spLocks noChangeShapeType="1"/>
          </p:cNvSpPr>
          <p:nvPr/>
        </p:nvSpPr>
        <p:spPr bwMode="auto">
          <a:xfrm flipH="1">
            <a:off x="3810000" y="4953000"/>
            <a:ext cx="228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4" name="Line 17"/>
          <p:cNvSpPr>
            <a:spLocks noChangeShapeType="1"/>
          </p:cNvSpPr>
          <p:nvPr/>
        </p:nvSpPr>
        <p:spPr bwMode="auto">
          <a:xfrm flipV="1">
            <a:off x="3810000" y="47244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5" name="Line 20"/>
          <p:cNvSpPr>
            <a:spLocks noChangeShapeType="1"/>
          </p:cNvSpPr>
          <p:nvPr/>
        </p:nvSpPr>
        <p:spPr bwMode="auto">
          <a:xfrm>
            <a:off x="4038600" y="13716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6" name="Text Box 21"/>
          <p:cNvSpPr txBox="1">
            <a:spLocks noChangeArrowheads="1"/>
          </p:cNvSpPr>
          <p:nvPr/>
        </p:nvSpPr>
        <p:spPr bwMode="auto">
          <a:xfrm>
            <a:off x="4876800" y="685800"/>
            <a:ext cx="2286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Foam tape to keep spring from creeping up and to cut down on noise of the latching channel rotating.</a:t>
            </a:r>
          </a:p>
        </p:txBody>
      </p:sp>
      <p:sp>
        <p:nvSpPr>
          <p:cNvPr id="30737" name="Line 22"/>
          <p:cNvSpPr>
            <a:spLocks noChangeShapeType="1"/>
          </p:cNvSpPr>
          <p:nvPr/>
        </p:nvSpPr>
        <p:spPr bwMode="auto">
          <a:xfrm flipH="1">
            <a:off x="4038600" y="990600"/>
            <a:ext cx="9144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073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71C3222-1738-480D-8A6C-B28572E534CB}" type="slidenum">
              <a:rPr lang="en-US" altLang="en-US" sz="1400" b="0" smtClean="0"/>
              <a:pPr/>
              <a:t>24</a:t>
            </a:fld>
            <a:endParaRPr lang="en-US" altLang="en-US" sz="1400" b="0" dirty="0"/>
          </a:p>
        </p:txBody>
      </p:sp>
      <p:sp>
        <p:nvSpPr>
          <p:cNvPr id="19" name="Rectangle 113"/>
          <p:cNvSpPr txBox="1">
            <a:spLocks noChangeArrowheads="1"/>
          </p:cNvSpPr>
          <p:nvPr/>
        </p:nvSpPr>
        <p:spPr bwMode="auto">
          <a:xfrm>
            <a:off x="227013" y="723900"/>
            <a:ext cx="36591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FontTx/>
              <a:buNone/>
            </a:pPr>
            <a:r>
              <a:rPr lang="en-US" altLang="en-US" sz="2000" kern="0" dirty="0"/>
              <a:t>Helper Spring</a:t>
            </a:r>
          </a:p>
          <a:p>
            <a:pPr eaLnBrk="1" hangingPunct="1">
              <a:lnSpc>
                <a:spcPct val="80000"/>
              </a:lnSpc>
              <a:buFontTx/>
              <a:buNone/>
            </a:pPr>
            <a:endParaRPr lang="en-US" altLang="en-US" sz="1000" b="0" kern="0" dirty="0"/>
          </a:p>
          <a:p>
            <a:pPr marL="347472" eaLnBrk="1" hangingPunct="1">
              <a:lnSpc>
                <a:spcPct val="80000"/>
              </a:lnSpc>
            </a:pPr>
            <a:r>
              <a:rPr lang="en-US" altLang="en-US" sz="1400" b="0" kern="0" dirty="0"/>
              <a:t>Assist the locking channel to the unlatched position</a:t>
            </a:r>
          </a:p>
          <a:p>
            <a:pPr marL="347472" eaLnBrk="1" hangingPunct="1">
              <a:lnSpc>
                <a:spcPct val="80000"/>
              </a:lnSpc>
            </a:pPr>
            <a:r>
              <a:rPr lang="en-US" altLang="en-US" sz="1400" b="0" kern="0" dirty="0"/>
              <a:t>Install and rotate to 90° on all hardware and up to 180° max only on flush panic. Preset from the factory.</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152400" y="762000"/>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Retainer</a:t>
            </a:r>
            <a:endParaRPr lang="en-US" altLang="en-US" sz="2000" b="0" kern="0" dirty="0"/>
          </a:p>
          <a:p>
            <a:pPr eaLnBrk="1" hangingPunct="1"/>
            <a:r>
              <a:rPr lang="en-US" altLang="en-US" sz="1600" b="0" kern="0" dirty="0"/>
              <a:t>Retains the locking channel in the unlatched position.</a:t>
            </a:r>
          </a:p>
          <a:p>
            <a:pPr eaLnBrk="1" hangingPunct="1"/>
            <a:r>
              <a:rPr lang="en-US" altLang="en-US" sz="1600" b="0" kern="0" dirty="0"/>
              <a:t>Tab on the locking channel engages on the tab on the retainer.</a:t>
            </a:r>
          </a:p>
        </p:txBody>
      </p:sp>
      <p:sp>
        <p:nvSpPr>
          <p:cNvPr id="2969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29699" name="Rectangle 2"/>
          <p:cNvSpPr>
            <a:spLocks noChangeArrowheads="1"/>
          </p:cNvSpPr>
          <p:nvPr/>
        </p:nvSpPr>
        <p:spPr bwMode="auto">
          <a:xfrm>
            <a:off x="152400" y="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Latch Side</a:t>
            </a:r>
          </a:p>
        </p:txBody>
      </p:sp>
      <p:sp>
        <p:nvSpPr>
          <p:cNvPr id="2970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B959F63-1FBD-4F16-8D07-FE9B48659108}" type="slidenum">
              <a:rPr lang="en-US" altLang="en-US" sz="1400" b="0" smtClean="0"/>
              <a:pPr/>
              <a:t>25</a:t>
            </a:fld>
            <a:endParaRPr lang="en-US" altLang="en-US" sz="1400" b="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57" t="4152" r="19567"/>
          <a:stretch/>
        </p:blipFill>
        <p:spPr>
          <a:xfrm>
            <a:off x="4038600" y="1453575"/>
            <a:ext cx="3429001" cy="4724400"/>
          </a:xfrm>
          <a:prstGeom prst="rect">
            <a:avLst/>
          </a:prstGeom>
        </p:spPr>
      </p:pic>
      <p:sp>
        <p:nvSpPr>
          <p:cNvPr id="8" name="Text Box 7"/>
          <p:cNvSpPr txBox="1">
            <a:spLocks noChangeArrowheads="1"/>
          </p:cNvSpPr>
          <p:nvPr/>
        </p:nvSpPr>
        <p:spPr bwMode="auto">
          <a:xfrm>
            <a:off x="7570006" y="3429000"/>
            <a:ext cx="1528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0" dirty="0"/>
              <a:t>Tab on </a:t>
            </a:r>
            <a:br>
              <a:rPr lang="en-US" altLang="en-US" sz="1400" b="0" dirty="0"/>
            </a:br>
            <a:r>
              <a:rPr lang="en-US" altLang="en-US" sz="1400" b="0" dirty="0"/>
              <a:t>locking channel</a:t>
            </a:r>
          </a:p>
        </p:txBody>
      </p:sp>
      <p:sp>
        <p:nvSpPr>
          <p:cNvPr id="9" name="Text Box 7"/>
          <p:cNvSpPr txBox="1">
            <a:spLocks noChangeArrowheads="1"/>
          </p:cNvSpPr>
          <p:nvPr/>
        </p:nvSpPr>
        <p:spPr bwMode="auto">
          <a:xfrm>
            <a:off x="7586910" y="4267200"/>
            <a:ext cx="149555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0" dirty="0"/>
              <a:t>Tab on retainer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07262" y="4436188"/>
            <a:ext cx="2795915" cy="130476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1439"/>
          <a:stretch/>
        </p:blipFill>
        <p:spPr>
          <a:xfrm rot="5400000">
            <a:off x="-825981" y="3650770"/>
            <a:ext cx="3943351" cy="1518610"/>
          </a:xfrm>
          <a:prstGeom prst="rect">
            <a:avLst/>
          </a:prstGeom>
        </p:spPr>
      </p:pic>
      <p:cxnSp>
        <p:nvCxnSpPr>
          <p:cNvPr id="11" name="Straight Arrow Connector 10"/>
          <p:cNvCxnSpPr/>
          <p:nvPr/>
        </p:nvCxnSpPr>
        <p:spPr bwMode="auto">
          <a:xfrm flipH="1">
            <a:off x="6477000" y="3581400"/>
            <a:ext cx="1209675" cy="109210"/>
          </a:xfrm>
          <a:prstGeom prst="straightConnector1">
            <a:avLst/>
          </a:prstGeom>
          <a:noFill/>
          <a:ln w="28575"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flipH="1">
            <a:off x="6400800" y="4409733"/>
            <a:ext cx="1186111" cy="9867"/>
          </a:xfrm>
          <a:prstGeom prst="straightConnector1">
            <a:avLst/>
          </a:prstGeom>
          <a:noFill/>
          <a:ln w="28575" cap="flat" cmpd="sng" algn="ctr">
            <a:solidFill>
              <a:srgbClr val="FF0000"/>
            </a:solidFill>
            <a:prstDash val="solid"/>
            <a:round/>
            <a:headEnd type="none" w="med" len="med"/>
            <a:tailEnd type="triangle"/>
          </a:ln>
          <a:effectLst/>
        </p:spPr>
      </p:cxnSp>
      <p:sp>
        <p:nvSpPr>
          <p:cNvPr id="13" name="Text Box 7"/>
          <p:cNvSpPr txBox="1">
            <a:spLocks noChangeArrowheads="1"/>
          </p:cNvSpPr>
          <p:nvPr/>
        </p:nvSpPr>
        <p:spPr bwMode="auto">
          <a:xfrm>
            <a:off x="2021595" y="2726695"/>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0" dirty="0"/>
              <a:t>Retainer Assembly</a:t>
            </a:r>
            <a:br>
              <a:rPr lang="en-US" altLang="en-US" sz="1400" b="0" dirty="0"/>
            </a:br>
            <a:r>
              <a:rPr lang="en-US" altLang="en-US" sz="1400" b="0" dirty="0"/>
              <a:t>R12SA</a:t>
            </a:r>
          </a:p>
        </p:txBody>
      </p:sp>
    </p:spTree>
    <p:extLst>
      <p:ext uri="{BB962C8B-B14F-4D97-AF65-F5344CB8AC3E}">
        <p14:creationId xmlns:p14="http://schemas.microsoft.com/office/powerpoint/2010/main" val="687376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32771" name="Rectangle 3"/>
          <p:cNvSpPr>
            <a:spLocks noGrp="1" noChangeArrowheads="1"/>
          </p:cNvSpPr>
          <p:nvPr>
            <p:ph type="title" idx="4294967295"/>
          </p:nvPr>
        </p:nvSpPr>
        <p:spPr>
          <a:xfrm>
            <a:off x="152400" y="76200"/>
            <a:ext cx="1981200" cy="457200"/>
          </a:xfrm>
          <a:noFill/>
        </p:spPr>
        <p:txBody>
          <a:bodyPr/>
          <a:lstStyle/>
          <a:p>
            <a:pPr algn="l" eaLnBrk="1" hangingPunct="1"/>
            <a:r>
              <a:rPr lang="en-US" altLang="en-US" sz="2400" b="1" dirty="0"/>
              <a:t>Latch Side</a:t>
            </a:r>
          </a:p>
        </p:txBody>
      </p:sp>
      <p:pic>
        <p:nvPicPr>
          <p:cNvPr id="32773" name="Picture 7" descr="key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793" y="1524000"/>
            <a:ext cx="4577443" cy="44196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Line 13"/>
          <p:cNvSpPr>
            <a:spLocks noChangeShapeType="1"/>
          </p:cNvSpPr>
          <p:nvPr/>
        </p:nvSpPr>
        <p:spPr bwMode="auto">
          <a:xfrm flipH="1">
            <a:off x="1600199" y="3657600"/>
            <a:ext cx="5029200" cy="94488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dirty="0"/>
          </a:p>
        </p:txBody>
      </p:sp>
      <p:sp>
        <p:nvSpPr>
          <p:cNvPr id="3277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97F1BFA-D5F2-4479-98DF-C9ADE7A4B7F5}" type="slidenum">
              <a:rPr lang="en-US" altLang="en-US" sz="1400" b="0" smtClean="0"/>
              <a:pPr/>
              <a:t>26</a:t>
            </a:fld>
            <a:endParaRPr lang="en-US" altLang="en-US" sz="1400" b="0" dirty="0"/>
          </a:p>
        </p:txBody>
      </p:sp>
      <p:sp>
        <p:nvSpPr>
          <p:cNvPr id="3" name="Rectangle 2">
            <a:extLst>
              <a:ext uri="{FF2B5EF4-FFF2-40B4-BE49-F238E27FC236}">
                <a16:creationId xmlns:a16="http://schemas.microsoft.com/office/drawing/2014/main" id="{B32B89CB-607E-4F31-18E4-1F3FB1743F48}"/>
              </a:ext>
            </a:extLst>
          </p:cNvPr>
          <p:cNvSpPr/>
          <p:nvPr/>
        </p:nvSpPr>
        <p:spPr bwMode="auto">
          <a:xfrm>
            <a:off x="350518" y="3048000"/>
            <a:ext cx="3992882" cy="29718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34819" name="Rectangle 3"/>
          <p:cNvSpPr>
            <a:spLocks noGrp="1" noChangeArrowheads="1"/>
          </p:cNvSpPr>
          <p:nvPr>
            <p:ph type="title"/>
          </p:nvPr>
        </p:nvSpPr>
        <p:spPr>
          <a:xfrm>
            <a:off x="152400" y="76200"/>
            <a:ext cx="1981200" cy="457200"/>
          </a:xfrm>
          <a:noFill/>
        </p:spPr>
        <p:txBody>
          <a:bodyPr/>
          <a:lstStyle/>
          <a:p>
            <a:pPr algn="l" eaLnBrk="1" hangingPunct="1"/>
            <a:r>
              <a:rPr lang="en-US" altLang="en-US" sz="2400" b="1" dirty="0"/>
              <a:t>Latch Side</a:t>
            </a:r>
          </a:p>
        </p:txBody>
      </p:sp>
      <p:sp>
        <p:nvSpPr>
          <p:cNvPr id="3482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5074471-F234-4602-9CEC-1AFAF9DA9A06}" type="slidenum">
              <a:rPr lang="en-US" altLang="en-US" sz="1400" b="0" smtClean="0"/>
              <a:pPr/>
              <a:t>27</a:t>
            </a:fld>
            <a:endParaRPr lang="en-US" altLang="en-US" sz="1400" b="0" dirty="0"/>
          </a:p>
        </p:txBody>
      </p:sp>
      <p:sp>
        <p:nvSpPr>
          <p:cNvPr id="7" name="Text Box 6"/>
          <p:cNvSpPr txBox="1">
            <a:spLocks noChangeArrowheads="1"/>
          </p:cNvSpPr>
          <p:nvPr/>
        </p:nvSpPr>
        <p:spPr bwMode="auto">
          <a:xfrm>
            <a:off x="1371600" y="1295400"/>
            <a:ext cx="7467600" cy="354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t>Advantages:</a:t>
            </a:r>
          </a:p>
          <a:p>
            <a:pPr eaLnBrk="1" hangingPunct="1">
              <a:spcBef>
                <a:spcPct val="50000"/>
              </a:spcBef>
              <a:buFontTx/>
              <a:buNone/>
            </a:pPr>
            <a:endParaRPr lang="en-US" altLang="en-US" sz="1000" dirty="0"/>
          </a:p>
          <a:p>
            <a:pPr marL="285750" indent="-285750" eaLnBrk="1" hangingPunct="1">
              <a:spcBef>
                <a:spcPts val="1000"/>
              </a:spcBef>
            </a:pPr>
            <a:r>
              <a:rPr lang="en-US" altLang="en-US" sz="2000" b="0" dirty="0"/>
              <a:t>Continuous latching channel provides exceptional security compared to typical single latch bolt door strike.</a:t>
            </a:r>
          </a:p>
          <a:p>
            <a:pPr marL="285750" indent="-285750" eaLnBrk="1" hangingPunct="1">
              <a:spcBef>
                <a:spcPts val="1000"/>
              </a:spcBef>
            </a:pPr>
            <a:r>
              <a:rPr lang="en-US" altLang="en-US" sz="2000" b="0" dirty="0"/>
              <a:t>Eliminates vertical rods, floor hardware, coordinators, astragals and flush bolts on pairs and double egress doors.</a:t>
            </a:r>
          </a:p>
          <a:p>
            <a:pPr marL="285750" indent="-285750" eaLnBrk="1" hangingPunct="1">
              <a:spcBef>
                <a:spcPts val="1000"/>
              </a:spcBef>
            </a:pPr>
            <a:r>
              <a:rPr lang="en-US" altLang="en-US" sz="2000" b="0" dirty="0"/>
              <a:t>Reduces air leakage.</a:t>
            </a:r>
          </a:p>
          <a:p>
            <a:pPr marL="285750" indent="-285750" eaLnBrk="1" hangingPunct="1">
              <a:spcBef>
                <a:spcPts val="1000"/>
              </a:spcBef>
            </a:pPr>
            <a:r>
              <a:rPr lang="en-US" altLang="en-US" sz="2000" b="0" dirty="0"/>
              <a:t>Less moving parts.</a:t>
            </a:r>
          </a:p>
          <a:p>
            <a:pPr marL="285750" indent="-285750" eaLnBrk="1" hangingPunct="1">
              <a:spcBef>
                <a:spcPts val="1000"/>
              </a:spcBef>
            </a:pPr>
            <a:r>
              <a:rPr lang="en-US" altLang="en-US" sz="2000" b="0" dirty="0"/>
              <a:t>Allows for less flex in the door body.</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1905506"/>
            <a:ext cx="520779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Mechanisms&amp; Panics</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28</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5295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36867" name="Rectangle 5"/>
          <p:cNvSpPr>
            <a:spLocks noGrp="1" noChangeArrowheads="1"/>
          </p:cNvSpPr>
          <p:nvPr>
            <p:ph type="title" idx="4294967295"/>
          </p:nvPr>
        </p:nvSpPr>
        <p:spPr>
          <a:xfrm>
            <a:off x="152400" y="46038"/>
            <a:ext cx="2438400" cy="563562"/>
          </a:xfrm>
          <a:noFill/>
        </p:spPr>
        <p:txBody>
          <a:bodyPr/>
          <a:lstStyle/>
          <a:p>
            <a:pPr algn="l" eaLnBrk="1" hangingPunct="1"/>
            <a:r>
              <a:rPr lang="en-US" altLang="en-US" sz="2400" b="1" dirty="0"/>
              <a:t>Mechanisms</a:t>
            </a:r>
          </a:p>
        </p:txBody>
      </p:sp>
      <p:sp>
        <p:nvSpPr>
          <p:cNvPr id="36868" name="Text Box 1030"/>
          <p:cNvSpPr txBox="1">
            <a:spLocks noChangeArrowheads="1"/>
          </p:cNvSpPr>
          <p:nvPr/>
        </p:nvSpPr>
        <p:spPr bwMode="auto">
          <a:xfrm>
            <a:off x="152400" y="762000"/>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Total Doors mechanism types.</a:t>
            </a:r>
          </a:p>
        </p:txBody>
      </p:sp>
      <p:sp>
        <p:nvSpPr>
          <p:cNvPr id="36869" name="Text Box 1031"/>
          <p:cNvSpPr txBox="1">
            <a:spLocks noChangeArrowheads="1"/>
          </p:cNvSpPr>
          <p:nvPr/>
        </p:nvSpPr>
        <p:spPr bwMode="auto">
          <a:xfrm>
            <a:off x="762000" y="1905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Levers</a:t>
            </a:r>
          </a:p>
        </p:txBody>
      </p:sp>
      <p:sp>
        <p:nvSpPr>
          <p:cNvPr id="36870" name="Text Box 1032"/>
          <p:cNvSpPr txBox="1">
            <a:spLocks noChangeArrowheads="1"/>
          </p:cNvSpPr>
          <p:nvPr/>
        </p:nvSpPr>
        <p:spPr bwMode="auto">
          <a:xfrm>
            <a:off x="1524000" y="51816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Push/Pull Trim</a:t>
            </a:r>
          </a:p>
        </p:txBody>
      </p:sp>
      <p:sp>
        <p:nvSpPr>
          <p:cNvPr id="36871" name="Text Box 1033"/>
          <p:cNvSpPr txBox="1">
            <a:spLocks noChangeArrowheads="1"/>
          </p:cNvSpPr>
          <p:nvPr/>
        </p:nvSpPr>
        <p:spPr bwMode="auto">
          <a:xfrm>
            <a:off x="5257800" y="3214688"/>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Standard Panic</a:t>
            </a:r>
          </a:p>
        </p:txBody>
      </p:sp>
      <p:sp>
        <p:nvSpPr>
          <p:cNvPr id="36872" name="Text Box 1034"/>
          <p:cNvSpPr txBox="1">
            <a:spLocks noChangeArrowheads="1"/>
          </p:cNvSpPr>
          <p:nvPr/>
        </p:nvSpPr>
        <p:spPr bwMode="auto">
          <a:xfrm>
            <a:off x="5257800" y="3962400"/>
            <a:ext cx="1752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Flush Panic</a:t>
            </a:r>
          </a:p>
        </p:txBody>
      </p:sp>
      <p:pic>
        <p:nvPicPr>
          <p:cNvPr id="36873" name="Picture 1035" descr="FLAT CURVED H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2093913" cy="27273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03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636" y="4343400"/>
            <a:ext cx="1228725" cy="2286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039" descr="Pull Gri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343400"/>
            <a:ext cx="1135063" cy="2286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040" descr="FlushPanic_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267200"/>
            <a:ext cx="3529013" cy="230028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041" descr="MetalPanic_SurfaceM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976313"/>
            <a:ext cx="3530600" cy="2300287"/>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CEBCE20-F341-4F97-9DC8-AB62D1263226}" type="slidenum">
              <a:rPr lang="en-US" altLang="en-US" sz="1400" b="0" smtClean="0"/>
              <a:pPr/>
              <a:t>29</a:t>
            </a:fld>
            <a:endParaRPr lang="en-US" altLang="en-US" sz="1400" b="0"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4953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Frames</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3</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60915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52400" y="762000"/>
            <a:ext cx="548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Lever Mechanism</a:t>
            </a:r>
            <a:endParaRPr lang="en-US" altLang="en-US" sz="2000" b="0" kern="0" dirty="0"/>
          </a:p>
          <a:p>
            <a:pPr eaLnBrk="1" hangingPunct="1"/>
            <a:r>
              <a:rPr lang="en-US" altLang="en-US" sz="1600" b="0" kern="0" dirty="0"/>
              <a:t>Installed at the factory requiring little or no field labor.</a:t>
            </a:r>
          </a:p>
          <a:p>
            <a:pPr eaLnBrk="1" hangingPunct="1"/>
            <a:r>
              <a:rPr lang="en-US" altLang="en-US" sz="1600" b="0" kern="0" dirty="0"/>
              <a:t>Three-hour fire rating and ADA compliant.</a:t>
            </a:r>
            <a:endParaRPr lang="en-US" altLang="en-US" sz="1600" b="1" kern="0" dirty="0"/>
          </a:p>
          <a:p>
            <a:pPr eaLnBrk="1" hangingPunct="1">
              <a:buFontTx/>
              <a:buNone/>
            </a:pPr>
            <a:endParaRPr lang="en-US" altLang="en-US" sz="1600" b="0" kern="0" dirty="0"/>
          </a:p>
        </p:txBody>
      </p:sp>
      <p:sp>
        <p:nvSpPr>
          <p:cNvPr id="3891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38915"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Mechanisms</a:t>
            </a:r>
          </a:p>
        </p:txBody>
      </p:sp>
      <p:pic>
        <p:nvPicPr>
          <p:cNvPr id="38918" name="Picture 12" descr="LP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85800"/>
            <a:ext cx="10398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descr="Round Brushed H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2415810"/>
            <a:ext cx="3779838" cy="421359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descr="TD han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57600"/>
            <a:ext cx="4419600" cy="2950394"/>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8FE8229-A763-4F95-8442-24D6B724F217}" type="slidenum">
              <a:rPr lang="en-US" altLang="en-US" sz="1400" b="0" smtClean="0"/>
              <a:pPr/>
              <a:t>30</a:t>
            </a:fld>
            <a:endParaRPr lang="en-US" altLang="en-US" sz="1400" b="0"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39939" name="Rectangle 5"/>
          <p:cNvSpPr>
            <a:spLocks noGrp="1" noChangeArrowheads="1"/>
          </p:cNvSpPr>
          <p:nvPr>
            <p:ph type="title"/>
          </p:nvPr>
        </p:nvSpPr>
        <p:spPr>
          <a:xfrm>
            <a:off x="152400" y="46038"/>
            <a:ext cx="2438400" cy="563562"/>
          </a:xfrm>
          <a:noFill/>
        </p:spPr>
        <p:txBody>
          <a:bodyPr/>
          <a:lstStyle/>
          <a:p>
            <a:pPr algn="l" eaLnBrk="1" hangingPunct="1"/>
            <a:r>
              <a:rPr lang="en-US" altLang="en-US" sz="2400" b="1" dirty="0"/>
              <a:t>Mechanisms</a:t>
            </a:r>
          </a:p>
        </p:txBody>
      </p:sp>
      <p:sp>
        <p:nvSpPr>
          <p:cNvPr id="3994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BA87290-3084-4502-B8FC-9B9F62703652}" type="slidenum">
              <a:rPr lang="en-US" altLang="en-US" sz="1400" b="0" smtClean="0"/>
              <a:pPr/>
              <a:t>31</a:t>
            </a:fld>
            <a:endParaRPr lang="en-US" altLang="en-US" sz="1400" b="0" dirty="0"/>
          </a:p>
        </p:txBody>
      </p:sp>
      <p:graphicFrame>
        <p:nvGraphicFramePr>
          <p:cNvPr id="7" name="Table 6"/>
          <p:cNvGraphicFramePr>
            <a:graphicFrameLocks noGrp="1"/>
          </p:cNvGraphicFramePr>
          <p:nvPr>
            <p:extLst>
              <p:ext uri="{D42A27DB-BD31-4B8C-83A1-F6EECF244321}">
                <p14:modId xmlns:p14="http://schemas.microsoft.com/office/powerpoint/2010/main" val="2669255642"/>
              </p:ext>
            </p:extLst>
          </p:nvPr>
        </p:nvGraphicFramePr>
        <p:xfrm>
          <a:off x="4953000" y="1115063"/>
          <a:ext cx="3733800" cy="5285737"/>
        </p:xfrm>
        <a:graphic>
          <a:graphicData uri="http://schemas.openxmlformats.org/drawingml/2006/table">
            <a:tbl>
              <a:tblPr firstRow="1" bandRow="1">
                <a:tableStyleId>{5C22544A-7EE6-4342-B048-85BDC9FD1C3A}</a:tableStyleId>
              </a:tblPr>
              <a:tblGrid>
                <a:gridCol w="2406227">
                  <a:extLst>
                    <a:ext uri="{9D8B030D-6E8A-4147-A177-3AD203B41FA5}">
                      <a16:colId xmlns:a16="http://schemas.microsoft.com/office/drawing/2014/main" val="20000"/>
                    </a:ext>
                  </a:extLst>
                </a:gridCol>
                <a:gridCol w="1327573">
                  <a:extLst>
                    <a:ext uri="{9D8B030D-6E8A-4147-A177-3AD203B41FA5}">
                      <a16:colId xmlns:a16="http://schemas.microsoft.com/office/drawing/2014/main" val="20001"/>
                    </a:ext>
                  </a:extLst>
                </a:gridCol>
              </a:tblGrid>
              <a:tr h="283208">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A4C0A7">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A4C0A7">
                        <a:alpha val="11000"/>
                      </a:srgbClr>
                    </a:solidFill>
                  </a:tcPr>
                </a:tc>
                <a:extLst>
                  <a:ext uri="{0D108BD9-81ED-4DB2-BD59-A6C34878D82A}">
                    <a16:rowId xmlns:a16="http://schemas.microsoft.com/office/drawing/2014/main" val="10000"/>
                  </a:ext>
                </a:extLst>
              </a:tr>
              <a:tr h="369568">
                <a:tc>
                  <a:txBody>
                    <a:bodyPr/>
                    <a:lstStyle/>
                    <a:p>
                      <a:r>
                        <a:rPr lang="en-US" sz="1100" dirty="0"/>
                        <a:t>Actuator – Lever</a:t>
                      </a:r>
                    </a:p>
                    <a:p>
                      <a:r>
                        <a:rPr lang="en-US" sz="1100" dirty="0"/>
                        <a:t>Actuator – Panic</a:t>
                      </a:r>
                    </a:p>
                  </a:txBody>
                  <a:tcPr anchor="ctr">
                    <a:solidFill>
                      <a:srgbClr val="A4C0A7">
                        <a:alpha val="11000"/>
                      </a:srgbClr>
                    </a:solidFill>
                  </a:tcPr>
                </a:tc>
                <a:tc>
                  <a:txBody>
                    <a:bodyPr/>
                    <a:lstStyle/>
                    <a:p>
                      <a:r>
                        <a:rPr lang="en-US" sz="1100" dirty="0"/>
                        <a:t>Q-17</a:t>
                      </a:r>
                    </a:p>
                    <a:p>
                      <a:r>
                        <a:rPr lang="en-US" sz="1100" dirty="0"/>
                        <a:t>Q-17</a:t>
                      </a:r>
                      <a:r>
                        <a:rPr lang="en-US" sz="1100" baseline="0" dirty="0"/>
                        <a:t> PAN</a:t>
                      </a:r>
                      <a:endParaRPr lang="en-US" sz="1100" dirty="0"/>
                    </a:p>
                  </a:txBody>
                  <a:tcPr anchor="ctr">
                    <a:solidFill>
                      <a:srgbClr val="A4C0A7">
                        <a:alpha val="11000"/>
                      </a:srgbClr>
                    </a:solidFill>
                  </a:tcPr>
                </a:tc>
                <a:extLst>
                  <a:ext uri="{0D108BD9-81ED-4DB2-BD59-A6C34878D82A}">
                    <a16:rowId xmlns:a16="http://schemas.microsoft.com/office/drawing/2014/main" val="10001"/>
                  </a:ext>
                </a:extLst>
              </a:tr>
              <a:tr h="217169">
                <a:tc>
                  <a:txBody>
                    <a:bodyPr/>
                    <a:lstStyle/>
                    <a:p>
                      <a:r>
                        <a:rPr lang="en-US" sz="1100" dirty="0"/>
                        <a:t>Cam</a:t>
                      </a:r>
                    </a:p>
                  </a:txBody>
                  <a:tcPr anchor="ctr">
                    <a:solidFill>
                      <a:srgbClr val="A4C0A7">
                        <a:alpha val="11000"/>
                      </a:srgbClr>
                    </a:solidFill>
                  </a:tcPr>
                </a:tc>
                <a:tc>
                  <a:txBody>
                    <a:bodyPr/>
                    <a:lstStyle/>
                    <a:p>
                      <a:r>
                        <a:rPr lang="en-US" sz="1100" dirty="0"/>
                        <a:t>Q-15</a:t>
                      </a:r>
                    </a:p>
                  </a:txBody>
                  <a:tcPr anchor="ctr">
                    <a:solidFill>
                      <a:srgbClr val="A4C0A7">
                        <a:alpha val="11000"/>
                      </a:srgbClr>
                    </a:solidFill>
                  </a:tcPr>
                </a:tc>
                <a:extLst>
                  <a:ext uri="{0D108BD9-81ED-4DB2-BD59-A6C34878D82A}">
                    <a16:rowId xmlns:a16="http://schemas.microsoft.com/office/drawing/2014/main" val="10002"/>
                  </a:ext>
                </a:extLst>
              </a:tr>
              <a:tr h="228600">
                <a:tc>
                  <a:txBody>
                    <a:bodyPr/>
                    <a:lstStyle/>
                    <a:p>
                      <a:r>
                        <a:rPr lang="en-US" sz="1100" dirty="0"/>
                        <a:t>Clutch Housing</a:t>
                      </a:r>
                    </a:p>
                  </a:txBody>
                  <a:tcPr anchor="ctr">
                    <a:solidFill>
                      <a:srgbClr val="A4C0A7">
                        <a:alpha val="11000"/>
                      </a:srgbClr>
                    </a:solidFill>
                  </a:tcPr>
                </a:tc>
                <a:tc>
                  <a:txBody>
                    <a:bodyPr/>
                    <a:lstStyle/>
                    <a:p>
                      <a:r>
                        <a:rPr lang="en-US" sz="1100" dirty="0"/>
                        <a:t>Q-11</a:t>
                      </a:r>
                    </a:p>
                  </a:txBody>
                  <a:tcPr anchor="ctr">
                    <a:solidFill>
                      <a:srgbClr val="A4C0A7">
                        <a:alpha val="11000"/>
                      </a:srgbClr>
                    </a:solidFill>
                  </a:tcPr>
                </a:tc>
                <a:extLst>
                  <a:ext uri="{0D108BD9-81ED-4DB2-BD59-A6C34878D82A}">
                    <a16:rowId xmlns:a16="http://schemas.microsoft.com/office/drawing/2014/main" val="10003"/>
                  </a:ext>
                </a:extLst>
              </a:tr>
              <a:tr h="339088">
                <a:tc>
                  <a:txBody>
                    <a:bodyPr/>
                    <a:lstStyle/>
                    <a:p>
                      <a:r>
                        <a:rPr lang="en-US" sz="1100" dirty="0"/>
                        <a:t>Dog – Single</a:t>
                      </a:r>
                    </a:p>
                    <a:p>
                      <a:r>
                        <a:rPr lang="en-US" sz="1100" dirty="0"/>
                        <a:t>Dog – Double</a:t>
                      </a:r>
                    </a:p>
                  </a:txBody>
                  <a:tcPr anchor="ctr">
                    <a:solidFill>
                      <a:srgbClr val="A4C0A7">
                        <a:alpha val="11000"/>
                      </a:srgbClr>
                    </a:solidFill>
                  </a:tcPr>
                </a:tc>
                <a:tc>
                  <a:txBody>
                    <a:bodyPr/>
                    <a:lstStyle/>
                    <a:p>
                      <a:r>
                        <a:rPr lang="en-US" sz="1100" dirty="0"/>
                        <a:t>Q-12A</a:t>
                      </a:r>
                    </a:p>
                    <a:p>
                      <a:r>
                        <a:rPr lang="en-US" sz="1100" dirty="0"/>
                        <a:t>Q-12B</a:t>
                      </a:r>
                    </a:p>
                  </a:txBody>
                  <a:tcPr anchor="ctr">
                    <a:solidFill>
                      <a:srgbClr val="A4C0A7">
                        <a:alpha val="11000"/>
                      </a:srgbClr>
                    </a:solidFill>
                  </a:tcPr>
                </a:tc>
                <a:extLst>
                  <a:ext uri="{0D108BD9-81ED-4DB2-BD59-A6C34878D82A}">
                    <a16:rowId xmlns:a16="http://schemas.microsoft.com/office/drawing/2014/main" val="10004"/>
                  </a:ext>
                </a:extLst>
              </a:tr>
              <a:tr h="262889">
                <a:tc>
                  <a:txBody>
                    <a:bodyPr/>
                    <a:lstStyle/>
                    <a:p>
                      <a:r>
                        <a:rPr lang="en-US" sz="1100" dirty="0"/>
                        <a:t>Dog spring</a:t>
                      </a:r>
                    </a:p>
                  </a:txBody>
                  <a:tcPr anchor="ctr">
                    <a:solidFill>
                      <a:srgbClr val="A4C0A7">
                        <a:alpha val="11000"/>
                      </a:srgbClr>
                    </a:solidFill>
                  </a:tcPr>
                </a:tc>
                <a:tc>
                  <a:txBody>
                    <a:bodyPr/>
                    <a:lstStyle/>
                    <a:p>
                      <a:r>
                        <a:rPr lang="en-US" sz="1100" dirty="0"/>
                        <a:t>Y-49</a:t>
                      </a:r>
                    </a:p>
                  </a:txBody>
                  <a:tcPr anchor="ctr">
                    <a:solidFill>
                      <a:srgbClr val="A4C0A7">
                        <a:alpha val="11000"/>
                      </a:srgbClr>
                    </a:solidFill>
                  </a:tcPr>
                </a:tc>
                <a:extLst>
                  <a:ext uri="{0D108BD9-81ED-4DB2-BD59-A6C34878D82A}">
                    <a16:rowId xmlns:a16="http://schemas.microsoft.com/office/drawing/2014/main" val="10005"/>
                  </a:ext>
                </a:extLst>
              </a:tr>
              <a:tr h="228600">
                <a:tc>
                  <a:txBody>
                    <a:bodyPr/>
                    <a:lstStyle/>
                    <a:p>
                      <a:r>
                        <a:rPr lang="en-US" sz="1100" dirty="0"/>
                        <a:t>Escutcheon</a:t>
                      </a:r>
                    </a:p>
                  </a:txBody>
                  <a:tcPr anchor="ctr">
                    <a:solidFill>
                      <a:srgbClr val="A4C0A7">
                        <a:alpha val="11000"/>
                      </a:srgbClr>
                    </a:solidFill>
                  </a:tcPr>
                </a:tc>
                <a:tc>
                  <a:txBody>
                    <a:bodyPr/>
                    <a:lstStyle/>
                    <a:p>
                      <a:r>
                        <a:rPr lang="en-US" sz="1100" dirty="0"/>
                        <a:t>Q-19</a:t>
                      </a:r>
                    </a:p>
                  </a:txBody>
                  <a:tcPr anchor="ctr">
                    <a:solidFill>
                      <a:srgbClr val="A4C0A7">
                        <a:alpha val="11000"/>
                      </a:srgbClr>
                    </a:solidFill>
                  </a:tcPr>
                </a:tc>
                <a:extLst>
                  <a:ext uri="{0D108BD9-81ED-4DB2-BD59-A6C34878D82A}">
                    <a16:rowId xmlns:a16="http://schemas.microsoft.com/office/drawing/2014/main" val="10006"/>
                  </a:ext>
                </a:extLst>
              </a:tr>
              <a:tr h="198120">
                <a:tc>
                  <a:txBody>
                    <a:bodyPr/>
                    <a:lstStyle/>
                    <a:p>
                      <a:r>
                        <a:rPr lang="en-US" sz="1100" dirty="0"/>
                        <a:t>Hub</a:t>
                      </a:r>
                    </a:p>
                  </a:txBody>
                  <a:tcPr anchor="ctr">
                    <a:solidFill>
                      <a:srgbClr val="A4C0A7">
                        <a:alpha val="11000"/>
                      </a:srgbClr>
                    </a:solidFill>
                  </a:tcPr>
                </a:tc>
                <a:tc>
                  <a:txBody>
                    <a:bodyPr/>
                    <a:lstStyle/>
                    <a:p>
                      <a:r>
                        <a:rPr lang="en-US" sz="1100" dirty="0"/>
                        <a:t>Q-13</a:t>
                      </a:r>
                    </a:p>
                  </a:txBody>
                  <a:tcPr anchor="ctr">
                    <a:solidFill>
                      <a:srgbClr val="A4C0A7">
                        <a:alpha val="11000"/>
                      </a:srgbClr>
                    </a:solidFill>
                  </a:tcPr>
                </a:tc>
                <a:extLst>
                  <a:ext uri="{0D108BD9-81ED-4DB2-BD59-A6C34878D82A}">
                    <a16:rowId xmlns:a16="http://schemas.microsoft.com/office/drawing/2014/main" val="10007"/>
                  </a:ext>
                </a:extLst>
              </a:tr>
              <a:tr h="243840">
                <a:tc>
                  <a:txBody>
                    <a:bodyPr/>
                    <a:lstStyle/>
                    <a:p>
                      <a:r>
                        <a:rPr lang="en-US" sz="1100" dirty="0"/>
                        <a:t>Hub Stop</a:t>
                      </a:r>
                    </a:p>
                  </a:txBody>
                  <a:tcPr anchor="ctr">
                    <a:solidFill>
                      <a:srgbClr val="A4C0A7">
                        <a:alpha val="11000"/>
                      </a:srgbClr>
                    </a:solidFill>
                  </a:tcPr>
                </a:tc>
                <a:tc>
                  <a:txBody>
                    <a:bodyPr/>
                    <a:lstStyle/>
                    <a:p>
                      <a:r>
                        <a:rPr lang="en-US" sz="1100" dirty="0"/>
                        <a:t>Q-34</a:t>
                      </a:r>
                    </a:p>
                  </a:txBody>
                  <a:tcPr anchor="ctr">
                    <a:solidFill>
                      <a:srgbClr val="A4C0A7">
                        <a:alpha val="11000"/>
                      </a:srgbClr>
                    </a:solidFill>
                  </a:tcPr>
                </a:tc>
                <a:extLst>
                  <a:ext uri="{0D108BD9-81ED-4DB2-BD59-A6C34878D82A}">
                    <a16:rowId xmlns:a16="http://schemas.microsoft.com/office/drawing/2014/main" val="10008"/>
                  </a:ext>
                </a:extLst>
              </a:tr>
              <a:tr h="213360">
                <a:tc>
                  <a:txBody>
                    <a:bodyPr/>
                    <a:lstStyle/>
                    <a:p>
                      <a:r>
                        <a:rPr lang="en-US" sz="1100" dirty="0"/>
                        <a:t>Lever Spring</a:t>
                      </a:r>
                    </a:p>
                  </a:txBody>
                  <a:tcPr anchor="ctr">
                    <a:solidFill>
                      <a:srgbClr val="A4C0A7">
                        <a:alpha val="11000"/>
                      </a:srgbClr>
                    </a:solidFill>
                  </a:tcPr>
                </a:tc>
                <a:tc>
                  <a:txBody>
                    <a:bodyPr/>
                    <a:lstStyle/>
                    <a:p>
                      <a:r>
                        <a:rPr lang="en-US" sz="1100" dirty="0"/>
                        <a:t>Y-42</a:t>
                      </a:r>
                    </a:p>
                  </a:txBody>
                  <a:tcPr anchor="ctr">
                    <a:solidFill>
                      <a:srgbClr val="A4C0A7">
                        <a:alpha val="11000"/>
                      </a:srgbClr>
                    </a:solidFill>
                  </a:tcPr>
                </a:tc>
                <a:extLst>
                  <a:ext uri="{0D108BD9-81ED-4DB2-BD59-A6C34878D82A}">
                    <a16:rowId xmlns:a16="http://schemas.microsoft.com/office/drawing/2014/main" val="10009"/>
                  </a:ext>
                </a:extLst>
              </a:tr>
              <a:tr h="259080">
                <a:tc>
                  <a:txBody>
                    <a:bodyPr/>
                    <a:lstStyle/>
                    <a:p>
                      <a:r>
                        <a:rPr lang="en-US" sz="1100" dirty="0"/>
                        <a:t>Pan Head Screw</a:t>
                      </a:r>
                    </a:p>
                  </a:txBody>
                  <a:tcPr anchor="ctr">
                    <a:solidFill>
                      <a:srgbClr val="A4C0A7">
                        <a:alpha val="11000"/>
                      </a:srgbClr>
                    </a:solidFill>
                  </a:tcPr>
                </a:tc>
                <a:tc>
                  <a:txBody>
                    <a:bodyPr/>
                    <a:lstStyle/>
                    <a:p>
                      <a:r>
                        <a:rPr lang="en-US" sz="1100" dirty="0"/>
                        <a:t>X-21</a:t>
                      </a:r>
                    </a:p>
                  </a:txBody>
                  <a:tcPr anchor="ctr">
                    <a:solidFill>
                      <a:srgbClr val="A4C0A7">
                        <a:alpha val="11000"/>
                      </a:srgbClr>
                    </a:solidFill>
                  </a:tcPr>
                </a:tc>
                <a:extLst>
                  <a:ext uri="{0D108BD9-81ED-4DB2-BD59-A6C34878D82A}">
                    <a16:rowId xmlns:a16="http://schemas.microsoft.com/office/drawing/2014/main" val="10010"/>
                  </a:ext>
                </a:extLst>
              </a:tr>
              <a:tr h="228600">
                <a:tc>
                  <a:txBody>
                    <a:bodyPr/>
                    <a:lstStyle/>
                    <a:p>
                      <a:r>
                        <a:rPr lang="en-US" sz="1100" dirty="0"/>
                        <a:t>Plastic Plug</a:t>
                      </a:r>
                    </a:p>
                  </a:txBody>
                  <a:tcPr anchor="ctr">
                    <a:solidFill>
                      <a:srgbClr val="A4C0A7">
                        <a:alpha val="11000"/>
                      </a:srgbClr>
                    </a:solidFill>
                  </a:tcPr>
                </a:tc>
                <a:tc>
                  <a:txBody>
                    <a:bodyPr/>
                    <a:lstStyle/>
                    <a:p>
                      <a:r>
                        <a:rPr lang="en-US" sz="1100" dirty="0"/>
                        <a:t>Q-30</a:t>
                      </a:r>
                    </a:p>
                  </a:txBody>
                  <a:tcPr anchor="ctr">
                    <a:solidFill>
                      <a:srgbClr val="A4C0A7">
                        <a:alpha val="11000"/>
                      </a:srgbClr>
                    </a:solidFill>
                  </a:tcPr>
                </a:tc>
                <a:extLst>
                  <a:ext uri="{0D108BD9-81ED-4DB2-BD59-A6C34878D82A}">
                    <a16:rowId xmlns:a16="http://schemas.microsoft.com/office/drawing/2014/main" val="10011"/>
                  </a:ext>
                </a:extLst>
              </a:tr>
              <a:tr h="198120">
                <a:tc>
                  <a:txBody>
                    <a:bodyPr/>
                    <a:lstStyle/>
                    <a:p>
                      <a:r>
                        <a:rPr lang="en-US" sz="1100" dirty="0"/>
                        <a:t>Plug Retainer</a:t>
                      </a:r>
                    </a:p>
                  </a:txBody>
                  <a:tcPr anchor="ctr">
                    <a:solidFill>
                      <a:srgbClr val="A4C0A7">
                        <a:alpha val="11000"/>
                      </a:srgbClr>
                    </a:solidFill>
                  </a:tcPr>
                </a:tc>
                <a:tc>
                  <a:txBody>
                    <a:bodyPr/>
                    <a:lstStyle/>
                    <a:p>
                      <a:r>
                        <a:rPr lang="en-US" sz="1100" dirty="0"/>
                        <a:t>Y-104</a:t>
                      </a:r>
                    </a:p>
                  </a:txBody>
                  <a:tcPr anchor="ctr">
                    <a:solidFill>
                      <a:srgbClr val="A4C0A7">
                        <a:alpha val="11000"/>
                      </a:srgbClr>
                    </a:solidFill>
                  </a:tcPr>
                </a:tc>
                <a:extLst>
                  <a:ext uri="{0D108BD9-81ED-4DB2-BD59-A6C34878D82A}">
                    <a16:rowId xmlns:a16="http://schemas.microsoft.com/office/drawing/2014/main" val="10012"/>
                  </a:ext>
                </a:extLst>
              </a:tr>
              <a:tr h="243840">
                <a:tc>
                  <a:txBody>
                    <a:bodyPr/>
                    <a:lstStyle/>
                    <a:p>
                      <a:r>
                        <a:rPr lang="en-US" sz="1100" dirty="0"/>
                        <a:t>Roll Pin</a:t>
                      </a:r>
                    </a:p>
                  </a:txBody>
                  <a:tcPr anchor="ctr">
                    <a:solidFill>
                      <a:srgbClr val="A4C0A7">
                        <a:alpha val="11000"/>
                      </a:srgbClr>
                    </a:solidFill>
                  </a:tcPr>
                </a:tc>
                <a:tc>
                  <a:txBody>
                    <a:bodyPr/>
                    <a:lstStyle/>
                    <a:p>
                      <a:r>
                        <a:rPr lang="en-US" sz="1100" dirty="0"/>
                        <a:t>Y-12</a:t>
                      </a:r>
                    </a:p>
                  </a:txBody>
                  <a:tcPr anchor="ctr">
                    <a:solidFill>
                      <a:srgbClr val="A4C0A7">
                        <a:alpha val="11000"/>
                      </a:srgbClr>
                    </a:solidFill>
                  </a:tcPr>
                </a:tc>
                <a:extLst>
                  <a:ext uri="{0D108BD9-81ED-4DB2-BD59-A6C34878D82A}">
                    <a16:rowId xmlns:a16="http://schemas.microsoft.com/office/drawing/2014/main" val="10013"/>
                  </a:ext>
                </a:extLst>
              </a:tr>
              <a:tr h="213360">
                <a:tc>
                  <a:txBody>
                    <a:bodyPr/>
                    <a:lstStyle/>
                    <a:p>
                      <a:r>
                        <a:rPr lang="en-US" sz="1100" dirty="0"/>
                        <a:t>Set Screw</a:t>
                      </a:r>
                    </a:p>
                  </a:txBody>
                  <a:tcPr anchor="ctr">
                    <a:solidFill>
                      <a:srgbClr val="A4C0A7">
                        <a:alpha val="11000"/>
                      </a:srgbClr>
                    </a:solidFill>
                  </a:tcPr>
                </a:tc>
                <a:tc>
                  <a:txBody>
                    <a:bodyPr/>
                    <a:lstStyle/>
                    <a:p>
                      <a:r>
                        <a:rPr lang="en-US" sz="1100" dirty="0"/>
                        <a:t>X-24</a:t>
                      </a:r>
                    </a:p>
                  </a:txBody>
                  <a:tcPr anchor="ctr">
                    <a:solidFill>
                      <a:srgbClr val="A4C0A7">
                        <a:alpha val="11000"/>
                      </a:srgbClr>
                    </a:solidFill>
                  </a:tcPr>
                </a:tc>
                <a:extLst>
                  <a:ext uri="{0D108BD9-81ED-4DB2-BD59-A6C34878D82A}">
                    <a16:rowId xmlns:a16="http://schemas.microsoft.com/office/drawing/2014/main" val="10014"/>
                  </a:ext>
                </a:extLst>
              </a:tr>
              <a:tr h="259080">
                <a:tc>
                  <a:txBody>
                    <a:bodyPr/>
                    <a:lstStyle/>
                    <a:p>
                      <a:r>
                        <a:rPr lang="en-US" sz="1100" dirty="0"/>
                        <a:t>Spring – handed</a:t>
                      </a:r>
                    </a:p>
                  </a:txBody>
                  <a:tcPr anchor="ctr">
                    <a:solidFill>
                      <a:srgbClr val="A4C0A7">
                        <a:alpha val="11000"/>
                      </a:srgbClr>
                    </a:solidFill>
                  </a:tcPr>
                </a:tc>
                <a:tc>
                  <a:txBody>
                    <a:bodyPr/>
                    <a:lstStyle/>
                    <a:p>
                      <a:r>
                        <a:rPr lang="en-US" sz="1100" dirty="0"/>
                        <a:t>Y-22A</a:t>
                      </a:r>
                    </a:p>
                  </a:txBody>
                  <a:tcPr anchor="ctr">
                    <a:solidFill>
                      <a:srgbClr val="A4C0A7">
                        <a:alpha val="11000"/>
                      </a:srgbClr>
                    </a:solidFill>
                  </a:tcPr>
                </a:tc>
                <a:extLst>
                  <a:ext uri="{0D108BD9-81ED-4DB2-BD59-A6C34878D82A}">
                    <a16:rowId xmlns:a16="http://schemas.microsoft.com/office/drawing/2014/main" val="10015"/>
                  </a:ext>
                </a:extLst>
              </a:tr>
              <a:tr h="152400">
                <a:tc>
                  <a:txBody>
                    <a:bodyPr/>
                    <a:lstStyle/>
                    <a:p>
                      <a:r>
                        <a:rPr lang="en-US" sz="1100" dirty="0"/>
                        <a:t>Lever</a:t>
                      </a:r>
                      <a:r>
                        <a:rPr lang="en-US" sz="1100" baseline="0" dirty="0"/>
                        <a:t> Spring</a:t>
                      </a:r>
                      <a:endParaRPr lang="en-US" sz="1100" dirty="0"/>
                    </a:p>
                  </a:txBody>
                  <a:tcPr anchor="ctr">
                    <a:solidFill>
                      <a:srgbClr val="A4C0A7">
                        <a:alpha val="11000"/>
                      </a:srgbClr>
                    </a:solidFill>
                  </a:tcPr>
                </a:tc>
                <a:tc>
                  <a:txBody>
                    <a:bodyPr/>
                    <a:lstStyle/>
                    <a:p>
                      <a:r>
                        <a:rPr lang="en-US" sz="1100" dirty="0"/>
                        <a:t>Q-18</a:t>
                      </a:r>
                    </a:p>
                  </a:txBody>
                  <a:tcPr anchor="ctr">
                    <a:solidFill>
                      <a:srgbClr val="A4C0A7">
                        <a:alpha val="11000"/>
                      </a:srgbClr>
                    </a:solidFill>
                  </a:tcPr>
                </a:tc>
                <a:extLst>
                  <a:ext uri="{0D108BD9-81ED-4DB2-BD59-A6C34878D82A}">
                    <a16:rowId xmlns:a16="http://schemas.microsoft.com/office/drawing/2014/main" val="10016"/>
                  </a:ext>
                </a:extLst>
              </a:tr>
              <a:tr h="152400">
                <a:tc>
                  <a:txBody>
                    <a:bodyPr/>
                    <a:lstStyle/>
                    <a:p>
                      <a:r>
                        <a:rPr lang="en-US" sz="1100" dirty="0"/>
                        <a:t>Star lock Washer</a:t>
                      </a:r>
                    </a:p>
                  </a:txBody>
                  <a:tcPr anchor="ctr">
                    <a:solidFill>
                      <a:srgbClr val="A4C0A7">
                        <a:alpha val="11000"/>
                      </a:srgbClr>
                    </a:solidFill>
                  </a:tcPr>
                </a:tc>
                <a:tc>
                  <a:txBody>
                    <a:bodyPr/>
                    <a:lstStyle/>
                    <a:p>
                      <a:r>
                        <a:rPr lang="en-US" sz="1100" dirty="0"/>
                        <a:t>X-41</a:t>
                      </a:r>
                    </a:p>
                  </a:txBody>
                  <a:tcPr anchor="ctr">
                    <a:solidFill>
                      <a:srgbClr val="A4C0A7">
                        <a:alpha val="11000"/>
                      </a:srgbClr>
                    </a:solidFill>
                  </a:tcPr>
                </a:tc>
                <a:extLst>
                  <a:ext uri="{0D108BD9-81ED-4DB2-BD59-A6C34878D82A}">
                    <a16:rowId xmlns:a16="http://schemas.microsoft.com/office/drawing/2014/main" val="10017"/>
                  </a:ext>
                </a:extLst>
              </a:tr>
              <a:tr h="152400">
                <a:tc>
                  <a:txBody>
                    <a:bodyPr/>
                    <a:lstStyle/>
                    <a:p>
                      <a:r>
                        <a:rPr lang="en-US" sz="1100" dirty="0"/>
                        <a:t>Turnpiece Hub</a:t>
                      </a:r>
                    </a:p>
                  </a:txBody>
                  <a:tcPr anchor="ctr">
                    <a:solidFill>
                      <a:srgbClr val="A4C0A7">
                        <a:alpha val="11000"/>
                      </a:srgbClr>
                    </a:solidFill>
                  </a:tcPr>
                </a:tc>
                <a:tc>
                  <a:txBody>
                    <a:bodyPr/>
                    <a:lstStyle/>
                    <a:p>
                      <a:r>
                        <a:rPr lang="en-US" sz="1100" dirty="0"/>
                        <a:t>Q-14</a:t>
                      </a:r>
                    </a:p>
                  </a:txBody>
                  <a:tcPr anchor="ctr">
                    <a:solidFill>
                      <a:srgbClr val="A4C0A7">
                        <a:alpha val="11000"/>
                      </a:srgbClr>
                    </a:solidFill>
                  </a:tcPr>
                </a:tc>
                <a:extLst>
                  <a:ext uri="{0D108BD9-81ED-4DB2-BD59-A6C34878D82A}">
                    <a16:rowId xmlns:a16="http://schemas.microsoft.com/office/drawing/2014/main" val="10018"/>
                  </a:ext>
                </a:extLst>
              </a:tr>
            </a:tbl>
          </a:graphicData>
        </a:graphic>
      </p:graphicFrame>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941" t="12222" r="16602" b="18537"/>
          <a:stretch/>
        </p:blipFill>
        <p:spPr>
          <a:xfrm>
            <a:off x="152400" y="666510"/>
            <a:ext cx="4568825" cy="5810490"/>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40963" name="Rectangle 5"/>
          <p:cNvSpPr>
            <a:spLocks noGrp="1" noChangeArrowheads="1"/>
          </p:cNvSpPr>
          <p:nvPr>
            <p:ph type="title"/>
          </p:nvPr>
        </p:nvSpPr>
        <p:spPr>
          <a:xfrm>
            <a:off x="152400" y="46038"/>
            <a:ext cx="2286000" cy="563562"/>
          </a:xfrm>
          <a:noFill/>
        </p:spPr>
        <p:txBody>
          <a:bodyPr/>
          <a:lstStyle/>
          <a:p>
            <a:pPr algn="l" eaLnBrk="1" hangingPunct="1"/>
            <a:r>
              <a:rPr lang="en-US" altLang="en-US" sz="2400" b="1" dirty="0"/>
              <a:t>Mechanisms</a:t>
            </a:r>
          </a:p>
        </p:txBody>
      </p:sp>
      <p:sp>
        <p:nvSpPr>
          <p:cNvPr id="4096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3627A2C-6742-4A3E-8BF7-555B59DF01B2}" type="slidenum">
              <a:rPr lang="en-US" altLang="en-US" sz="1400" b="0" smtClean="0"/>
              <a:pPr/>
              <a:t>32</a:t>
            </a:fld>
            <a:endParaRPr lang="en-US" altLang="en-US" sz="1400" b="0" dirty="0"/>
          </a:p>
        </p:txBody>
      </p:sp>
      <p:pic>
        <p:nvPicPr>
          <p:cNvPr id="3" name="Picture 2" descr="A diagram of a set of parts&#10;&#10;Description automatically generated with medium confidence">
            <a:extLst>
              <a:ext uri="{FF2B5EF4-FFF2-40B4-BE49-F238E27FC236}">
                <a16:creationId xmlns:a16="http://schemas.microsoft.com/office/drawing/2014/main" id="{D160E3A2-8F1A-3AC2-428A-5A533F265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31" y="688308"/>
            <a:ext cx="7933569" cy="6131028"/>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40963" name="Rectangle 5"/>
          <p:cNvSpPr>
            <a:spLocks noGrp="1" noChangeArrowheads="1"/>
          </p:cNvSpPr>
          <p:nvPr>
            <p:ph type="title"/>
          </p:nvPr>
        </p:nvSpPr>
        <p:spPr>
          <a:xfrm>
            <a:off x="152400" y="46038"/>
            <a:ext cx="2286000" cy="563562"/>
          </a:xfrm>
          <a:noFill/>
        </p:spPr>
        <p:txBody>
          <a:bodyPr/>
          <a:lstStyle/>
          <a:p>
            <a:pPr algn="l" eaLnBrk="1" hangingPunct="1"/>
            <a:r>
              <a:rPr lang="en-US" altLang="en-US" sz="2400" b="1" dirty="0"/>
              <a:t>Mechanisms</a:t>
            </a:r>
          </a:p>
        </p:txBody>
      </p:sp>
      <p:sp>
        <p:nvSpPr>
          <p:cNvPr id="4096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3627A2C-6742-4A3E-8BF7-555B59DF01B2}" type="slidenum">
              <a:rPr lang="en-US" altLang="en-US" sz="1400" b="0" smtClean="0"/>
              <a:pPr/>
              <a:t>33</a:t>
            </a:fld>
            <a:endParaRPr lang="en-US" altLang="en-US" sz="1400" b="0" dirty="0"/>
          </a:p>
        </p:txBody>
      </p:sp>
      <p:pic>
        <p:nvPicPr>
          <p:cNvPr id="3" name="Picture 2" descr="A diagram of a mechanical device&#10;&#10;Description automatically generated with medium confidence">
            <a:extLst>
              <a:ext uri="{FF2B5EF4-FFF2-40B4-BE49-F238E27FC236}">
                <a16:creationId xmlns:a16="http://schemas.microsoft.com/office/drawing/2014/main" id="{FC1A0EE3-49B2-6E5C-AD38-9B75610B5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25" y="705289"/>
            <a:ext cx="7942075" cy="6137963"/>
          </a:xfrm>
          <a:prstGeom prst="rect">
            <a:avLst/>
          </a:prstGeom>
        </p:spPr>
      </p:pic>
    </p:spTree>
    <p:extLst>
      <p:ext uri="{BB962C8B-B14F-4D97-AF65-F5344CB8AC3E}">
        <p14:creationId xmlns:p14="http://schemas.microsoft.com/office/powerpoint/2010/main" val="188558761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499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pic>
        <p:nvPicPr>
          <p:cNvPr id="84999" name="Picture 10" descr="44-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70087"/>
            <a:ext cx="41275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8" name="Rectangle 12"/>
          <p:cNvSpPr>
            <a:spLocks noChangeArrowheads="1"/>
          </p:cNvSpPr>
          <p:nvPr/>
        </p:nvSpPr>
        <p:spPr bwMode="auto">
          <a:xfrm>
            <a:off x="257175" y="4878288"/>
            <a:ext cx="8734425"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altLang="en-US" dirty="0">
                <a:effectLst>
                  <a:outerShdw blurRad="38100" dist="38100" dir="2700000" algn="tl">
                    <a:srgbClr val="C0C0C0"/>
                  </a:outerShdw>
                </a:effectLst>
                <a:latin typeface="+mn-lt"/>
                <a:ea typeface="Times New Roman" panose="02020603050405020304" pitchFamily="18" charset="0"/>
                <a:cs typeface="Arial" panose="020B0604020202020204" pitchFamily="34" charset="0"/>
              </a:rPr>
              <a:t>Cylinder Installation</a:t>
            </a:r>
          </a:p>
          <a:p>
            <a:pPr>
              <a:spcBef>
                <a:spcPts val="0"/>
              </a:spcBef>
              <a:defRPr/>
            </a:pPr>
            <a:endParaRPr lang="en-US" altLang="en-US" sz="6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Remove the hinge side panic end plate and slide the panic bar back to access the mechanism. Hold hand over panic as you slide bar back to catch the panic button, which will pop out.</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Loosen top screw in the mechanism housing, approximately six (6) turns and then loosen the bottom screw approximately one and one half (1-1/2) turns.</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Tilt the top of the pull side lever mechanism outwards so that the cylinder setscrews on the side of the mechanism can be loosened.</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Screw cylinder into lever mechanism. Make certain that cam leg points toward top of mechanism when key is removed. Tighten setscrews firmly against cylinder.</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Re-tighten top and bottom screws in mechanism.</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Slide panic bar back into position after replacing the panic button assembly and replace the hinge side panic end plate.</a:t>
            </a:r>
          </a:p>
        </p:txBody>
      </p:sp>
      <p:sp>
        <p:nvSpPr>
          <p:cNvPr id="85001"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8500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46396FC-9A63-4602-B571-DBFDA963F176}" type="slidenum">
              <a:rPr lang="en-US" altLang="en-US" sz="1400" b="0" smtClean="0"/>
              <a:pPr/>
              <a:t>34</a:t>
            </a:fld>
            <a:endParaRPr lang="en-US" altLang="en-US" sz="1400" b="0" dirty="0"/>
          </a:p>
        </p:txBody>
      </p:sp>
      <p:sp>
        <p:nvSpPr>
          <p:cNvPr id="152587" name="Rectangle 11"/>
          <p:cNvSpPr>
            <a:spLocks noChangeArrowheads="1"/>
          </p:cNvSpPr>
          <p:nvPr/>
        </p:nvSpPr>
        <p:spPr bwMode="auto">
          <a:xfrm>
            <a:off x="234950" y="793521"/>
            <a:ext cx="862928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Installation of Levers on Panic Doors   </a:t>
            </a:r>
            <a:r>
              <a:rPr lang="en-US" altLang="en-US" dirty="0">
                <a:latin typeface="+mn-lt"/>
                <a:ea typeface="Times New Roman" panose="02020603050405020304" pitchFamily="18" charset="0"/>
                <a:cs typeface="Arial" panose="020B0604020202020204" pitchFamily="34" charset="0"/>
              </a:rPr>
              <a:t>Production dates after 1/12/03</a:t>
            </a:r>
          </a:p>
          <a:p>
            <a:pPr>
              <a:spcBef>
                <a:spcPts val="0"/>
              </a:spcBef>
              <a:defRPr/>
            </a:pPr>
            <a:endParaRPr lang="en-US" altLang="en-US" sz="8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Remove hinge end cap on panic and slide panic bar 6” toward hinge side of door. Refer to Tech Data Sheet 1F.</a:t>
            </a:r>
            <a:endParaRPr lang="en-US" altLang="en-US" sz="9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Seat lever into escutcheon.</a:t>
            </a:r>
            <a:endParaRPr lang="en-US" altLang="en-US" sz="9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Insert Phillips Head screwdriver through plug Q-30 and tighten screw to the lever spindle. Screw must be set tightly to avoid loosening.</a:t>
            </a:r>
            <a:endParaRPr lang="en-US" altLang="en-US" sz="9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Slide panic bar into position and check operations. Reinstall end cap.</a:t>
            </a:r>
            <a:endParaRPr lang="en-US" altLang="en-US" sz="900" dirty="0">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4"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602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51563" name="Rectangle 11"/>
          <p:cNvSpPr>
            <a:spLocks noChangeArrowheads="1"/>
          </p:cNvSpPr>
          <p:nvPr/>
        </p:nvSpPr>
        <p:spPr bwMode="auto">
          <a:xfrm>
            <a:off x="381000" y="735529"/>
            <a:ext cx="8153400" cy="127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Installation of Levers on Panic Doors   </a:t>
            </a:r>
            <a:r>
              <a:rPr lang="en-US" altLang="en-US" dirty="0">
                <a:latin typeface="+mn-lt"/>
                <a:ea typeface="Times New Roman" panose="02020603050405020304" pitchFamily="18" charset="0"/>
                <a:cs typeface="Arial" panose="020B0604020202020204" pitchFamily="34" charset="0"/>
              </a:rPr>
              <a:t>Production dates before 1/13/03</a:t>
            </a:r>
          </a:p>
          <a:p>
            <a:pPr>
              <a:spcBef>
                <a:spcPts val="0"/>
              </a:spcBef>
              <a:defRPr/>
            </a:pPr>
            <a:endParaRPr lang="en-US" altLang="en-US" sz="6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Remove hinge end cap on panic and slide panic bar 6” toward hinge side of door. Refer to Tech Data Sheet 1F.</a:t>
            </a:r>
            <a:endParaRPr lang="en-US" altLang="en-US" sz="9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Remove screw and washers from trim set.</a:t>
            </a:r>
            <a:endParaRPr lang="en-US" altLang="en-US" sz="9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Install spindle into hubs – seat lever or knob fully into escutcheon.</a:t>
            </a:r>
            <a:endParaRPr lang="en-US" altLang="en-US" sz="9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Check stub spindle and adjust if necessary so that end of spindle is flush or slightly above inner escutcheon bushing. If lower than escutcheon bushing, remove from trim side and back off stub spindle, then reinstall.</a:t>
            </a:r>
            <a:endParaRPr lang="en-US" altLang="en-US" sz="900" dirty="0">
              <a:latin typeface="+mn-lt"/>
            </a:endParaRPr>
          </a:p>
        </p:txBody>
      </p:sp>
      <p:pic>
        <p:nvPicPr>
          <p:cNvPr id="86023" name="Picture 10" descr="4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419350"/>
            <a:ext cx="54864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12"/>
          <p:cNvSpPr>
            <a:spLocks noChangeArrowheads="1"/>
          </p:cNvSpPr>
          <p:nvPr/>
        </p:nvSpPr>
        <p:spPr bwMode="auto">
          <a:xfrm>
            <a:off x="381000" y="5760139"/>
            <a:ext cx="7467600" cy="57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ts val="200"/>
              </a:spcBef>
              <a:buFont typeface="+mj-lt"/>
              <a:buAutoNum type="arabicPeriod" startAt="5"/>
            </a:pPr>
            <a:r>
              <a:rPr lang="en-US" altLang="en-US" sz="1000" dirty="0">
                <a:cs typeface="Arial" panose="020B0604020202020204" pitchFamily="34" charset="0"/>
              </a:rPr>
              <a:t>Install star washer and screw as shown.</a:t>
            </a:r>
            <a:r>
              <a:rPr lang="en-US" altLang="en-US" sz="900" dirty="0">
                <a:cs typeface="Arial" panose="020B0604020202020204" pitchFamily="34" charset="0"/>
              </a:rPr>
              <a:t>   </a:t>
            </a:r>
            <a:r>
              <a:rPr lang="en-US" altLang="en-US" sz="1000" dirty="0">
                <a:cs typeface="Arial" panose="020B0604020202020204" pitchFamily="34" charset="0"/>
              </a:rPr>
              <a:t>NOTE:  Screw must be set tightly to avoid loosening – if after tightening there is no end play in lever, remove lever and back off stub spindle 1/4 or 1/2 turn and reinstall.</a:t>
            </a:r>
            <a:endParaRPr lang="en-US" altLang="en-US" sz="900" dirty="0">
              <a:cs typeface="Arial" panose="020B0604020202020204" pitchFamily="34" charset="0"/>
            </a:endParaRPr>
          </a:p>
          <a:p>
            <a:pPr marL="228600" indent="-228600">
              <a:spcBef>
                <a:spcPts val="200"/>
              </a:spcBef>
              <a:buFont typeface="+mj-lt"/>
              <a:buAutoNum type="arabicPeriod" startAt="5"/>
            </a:pPr>
            <a:r>
              <a:rPr lang="en-US" altLang="en-US" sz="1000" dirty="0">
                <a:ea typeface="Times New Roman" panose="02020603050405020304" pitchFamily="18" charset="0"/>
                <a:cs typeface="Arial" panose="020B0604020202020204" pitchFamily="34" charset="0"/>
              </a:rPr>
              <a:t>Slide panic bar into position and check operation. Reinstall end cap.</a:t>
            </a:r>
            <a:endParaRPr lang="en-US" altLang="en-US" sz="1000" dirty="0">
              <a:cs typeface="Arial" panose="020B0604020202020204" pitchFamily="34" charset="0"/>
            </a:endParaRPr>
          </a:p>
        </p:txBody>
      </p:sp>
      <p:sp>
        <p:nvSpPr>
          <p:cNvPr id="8602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860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73BEA0F-47DF-4340-A4EA-10820C710CF3}" type="slidenum">
              <a:rPr lang="en-US" altLang="en-US" sz="1400" b="0" smtClean="0"/>
              <a:pPr/>
              <a:t>35</a:t>
            </a:fld>
            <a:endParaRPr lang="en-US" altLang="en-US" sz="1400" b="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lever-lever insta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71600"/>
            <a:ext cx="3127375"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24"/>
          <p:cNvSpPr>
            <a:spLocks noChangeShapeType="1"/>
          </p:cNvSpPr>
          <p:nvPr/>
        </p:nvSpPr>
        <p:spPr bwMode="auto">
          <a:xfrm flipH="1" flipV="1">
            <a:off x="6251575" y="5735638"/>
            <a:ext cx="53340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2" name="Line 25"/>
          <p:cNvSpPr>
            <a:spLocks noChangeShapeType="1"/>
          </p:cNvSpPr>
          <p:nvPr/>
        </p:nvSpPr>
        <p:spPr bwMode="auto">
          <a:xfrm flipH="1" flipV="1">
            <a:off x="6632575" y="5507038"/>
            <a:ext cx="3048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3" name="Line 26"/>
          <p:cNvSpPr>
            <a:spLocks noChangeShapeType="1"/>
          </p:cNvSpPr>
          <p:nvPr/>
        </p:nvSpPr>
        <p:spPr bwMode="auto">
          <a:xfrm flipV="1">
            <a:off x="7851775" y="5354638"/>
            <a:ext cx="2286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4" name="Line 27"/>
          <p:cNvSpPr>
            <a:spLocks noChangeShapeType="1"/>
          </p:cNvSpPr>
          <p:nvPr/>
        </p:nvSpPr>
        <p:spPr bwMode="auto">
          <a:xfrm flipH="1" flipV="1">
            <a:off x="6556375" y="4897438"/>
            <a:ext cx="22860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5" name="Line 28"/>
          <p:cNvSpPr>
            <a:spLocks noChangeShapeType="1"/>
          </p:cNvSpPr>
          <p:nvPr/>
        </p:nvSpPr>
        <p:spPr bwMode="auto">
          <a:xfrm flipV="1">
            <a:off x="7927975" y="4821238"/>
            <a:ext cx="3048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6" name="Line 29"/>
          <p:cNvSpPr>
            <a:spLocks noChangeShapeType="1"/>
          </p:cNvSpPr>
          <p:nvPr/>
        </p:nvSpPr>
        <p:spPr bwMode="auto">
          <a:xfrm flipH="1" flipV="1">
            <a:off x="6175375" y="4668838"/>
            <a:ext cx="9144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7" name="Line 30"/>
          <p:cNvSpPr>
            <a:spLocks noChangeShapeType="1"/>
          </p:cNvSpPr>
          <p:nvPr/>
        </p:nvSpPr>
        <p:spPr bwMode="auto">
          <a:xfrm flipH="1" flipV="1">
            <a:off x="6403975" y="4592638"/>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8" name="Line 31"/>
          <p:cNvSpPr>
            <a:spLocks noChangeShapeType="1"/>
          </p:cNvSpPr>
          <p:nvPr/>
        </p:nvSpPr>
        <p:spPr bwMode="auto">
          <a:xfrm>
            <a:off x="7623175" y="4211638"/>
            <a:ext cx="9144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19" name="Line 32"/>
          <p:cNvSpPr>
            <a:spLocks noChangeShapeType="1"/>
          </p:cNvSpPr>
          <p:nvPr/>
        </p:nvSpPr>
        <p:spPr bwMode="auto">
          <a:xfrm>
            <a:off x="6251575" y="4364038"/>
            <a:ext cx="1524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0" name="Line 33"/>
          <p:cNvSpPr>
            <a:spLocks noChangeShapeType="1"/>
          </p:cNvSpPr>
          <p:nvPr/>
        </p:nvSpPr>
        <p:spPr bwMode="auto">
          <a:xfrm flipH="1">
            <a:off x="6480175" y="4364038"/>
            <a:ext cx="1524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87045"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50540" name="Rectangle 12"/>
          <p:cNvSpPr>
            <a:spLocks noChangeArrowheads="1"/>
          </p:cNvSpPr>
          <p:nvPr/>
        </p:nvSpPr>
        <p:spPr bwMode="auto">
          <a:xfrm>
            <a:off x="228600" y="742147"/>
            <a:ext cx="838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Lever Handle and/or Cylinder Installation</a:t>
            </a:r>
          </a:p>
          <a:p>
            <a:pPr>
              <a:spcBef>
                <a:spcPts val="200"/>
              </a:spcBef>
              <a:defRPr/>
            </a:pPr>
            <a:endParaRPr lang="en-US" altLang="en-US" sz="800" dirty="0">
              <a:latin typeface="+mn-lt"/>
            </a:endParaRPr>
          </a:p>
          <a:p>
            <a:pPr>
              <a:defRPr/>
            </a:pPr>
            <a:r>
              <a:rPr lang="en-US" altLang="en-US" dirty="0">
                <a:latin typeface="+mn-lt"/>
                <a:ea typeface="Times New Roman" panose="02020603050405020304" pitchFamily="18" charset="0"/>
                <a:cs typeface="Arial" panose="020B0604020202020204" pitchFamily="34" charset="0"/>
              </a:rPr>
              <a:t>The lock mechanism with escutcheons are installed at the factory. The lever handles are shipped in a separate container with the door.</a:t>
            </a:r>
            <a:endParaRPr lang="en-US" altLang="en-US" sz="900" dirty="0">
              <a:latin typeface="+mn-lt"/>
            </a:endParaRPr>
          </a:p>
          <a:p>
            <a:pPr>
              <a:defRPr/>
            </a:pPr>
            <a:r>
              <a:rPr lang="en-US" altLang="en-US" dirty="0">
                <a:latin typeface="+mn-lt"/>
                <a:cs typeface="Times New Roman" panose="02020603050405020304" pitchFamily="18" charset="0"/>
              </a:rPr>
              <a:t>Customers cylinders may be factory or field installed. Any mortise cylinder (not longer than 1-3/8” nor shorter than 1-1/8” with standard cam) may be used. See Tech Data Sheet #25 REV 05.</a:t>
            </a:r>
            <a:endParaRPr lang="en-US" altLang="en-US" sz="900" dirty="0">
              <a:latin typeface="+mn-lt"/>
            </a:endParaRPr>
          </a:p>
        </p:txBody>
      </p:sp>
      <p:sp>
        <p:nvSpPr>
          <p:cNvPr id="87048" name="Rectangle 13"/>
          <p:cNvSpPr>
            <a:spLocks noChangeArrowheads="1"/>
          </p:cNvSpPr>
          <p:nvPr/>
        </p:nvSpPr>
        <p:spPr bwMode="auto">
          <a:xfrm>
            <a:off x="381000" y="1981944"/>
            <a:ext cx="9067800" cy="21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3199392" bIns="0"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spcBef>
                <a:spcPct val="50000"/>
              </a:spcBef>
              <a:buFontTx/>
              <a:buNone/>
            </a:pPr>
            <a:r>
              <a:rPr lang="en-US" altLang="en-US" sz="1100" dirty="0">
                <a:latin typeface="+mn-lt"/>
                <a:cs typeface="Arial" panose="020B0604020202020204" pitchFamily="34" charset="0"/>
              </a:rPr>
              <a:t>Cylinder Installation</a:t>
            </a:r>
          </a:p>
          <a:p>
            <a:pPr>
              <a:spcBef>
                <a:spcPct val="0"/>
              </a:spcBef>
              <a:buNone/>
            </a:pPr>
            <a:endParaRPr lang="en-US" altLang="en-US" sz="600" dirty="0">
              <a:latin typeface="+mn-lt"/>
              <a:ea typeface="Times New Roman" panose="02020603050405020304" pitchFamily="18" charset="0"/>
              <a:cs typeface="Arial" panose="020B0604020202020204" pitchFamily="34" charset="0"/>
            </a:endParaRPr>
          </a:p>
          <a:p>
            <a:pPr marL="228600" indent="-228600">
              <a:spcBef>
                <a:spcPts val="200"/>
              </a:spcBef>
              <a:buFont typeface="+mj-lt"/>
              <a:buAutoNum type="arabicPeriod"/>
            </a:pPr>
            <a:r>
              <a:rPr lang="en-US" altLang="en-US" sz="1000" dirty="0">
                <a:latin typeface="+mn-lt"/>
                <a:ea typeface="Times New Roman" panose="02020603050405020304" pitchFamily="18" charset="0"/>
                <a:cs typeface="Arial" panose="020B0604020202020204" pitchFamily="34" charset="0"/>
              </a:rPr>
              <a:t>Loosen setscrew and remove inside lever. Then remove outside lever.</a:t>
            </a:r>
            <a:endParaRPr lang="en-US" altLang="en-US" sz="500" dirty="0">
              <a:latin typeface="+mn-lt"/>
              <a:ea typeface="Times New Roman" panose="02020603050405020304" pitchFamily="18" charset="0"/>
              <a:cs typeface="Arial" panose="020B0604020202020204" pitchFamily="34" charset="0"/>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Remove escutcheon nut from escutcheon plate on the non-secure side with tool provided. Then remove the escutcheon plate.</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Loosen top screw in the mechanism housing, approximately six (6) turns, then loosen the bottom screw approximately one and one half turns (1-1/2) turns.</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Tilt the top of the lever mechanism outwards so that the cylinder set screws on the side of the mechanism can be loosened.</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Screw cylinder into lever mechanism. Make certain that cam leg points toward top of mechanism when key is removed. Tighten setscrews firmly against cylinder.</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Re-tighten top and bottom screws in mechanism.</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Re-install escutcheon plate and levers.</a:t>
            </a:r>
            <a:endParaRPr lang="en-US" altLang="en-US" sz="1000" dirty="0">
              <a:latin typeface="+mn-lt"/>
            </a:endParaRPr>
          </a:p>
        </p:txBody>
      </p:sp>
      <p:sp>
        <p:nvSpPr>
          <p:cNvPr id="87049" name="TextBox 1"/>
          <p:cNvSpPr txBox="1">
            <a:spLocks noChangeArrowheads="1"/>
          </p:cNvSpPr>
          <p:nvPr/>
        </p:nvSpPr>
        <p:spPr bwMode="auto">
          <a:xfrm>
            <a:off x="304800" y="4572000"/>
            <a:ext cx="5334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dirty="0">
                <a:latin typeface="+mn-lt"/>
                <a:cs typeface="Arial" panose="020B0604020202020204" pitchFamily="34" charset="0"/>
              </a:rPr>
              <a:t>Levers Installation</a:t>
            </a:r>
          </a:p>
          <a:p>
            <a:pPr>
              <a:spcBef>
                <a:spcPct val="0"/>
              </a:spcBef>
              <a:buFontTx/>
              <a:buNone/>
            </a:pPr>
            <a:endParaRPr lang="en-US" altLang="en-US" sz="600" dirty="0">
              <a:latin typeface="+mn-lt"/>
              <a:cs typeface="Times New Roman" panose="02020603050405020304" pitchFamily="18" charset="0"/>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Install the outer lever complete with swivel spindle. Make certain that the swivel spindle is adjusted so that the distance from the nylon</a:t>
            </a:r>
            <a:r>
              <a:rPr lang="en-US" altLang="en-US" sz="1000" dirty="0">
                <a:latin typeface="+mn-lt"/>
              </a:rPr>
              <a:t> </a:t>
            </a:r>
            <a:r>
              <a:rPr lang="en-US" altLang="en-US" sz="1000" dirty="0">
                <a:latin typeface="+mn-lt"/>
                <a:cs typeface="Times New Roman" panose="02020603050405020304" pitchFamily="18" charset="0"/>
              </a:rPr>
              <a:t>plug to the face of the escutcheon nut is 5/32”. The nylon plug must be horizontally positioned to receive the lever setscrew.</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Install the inner lever and tighten the setscrew firmly. The setscrew must seat into the nylon plug.</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Test operation of levers.</a:t>
            </a:r>
            <a:endParaRPr lang="en-US" altLang="en-US" sz="1000" dirty="0">
              <a:latin typeface="+mn-lt"/>
            </a:endParaRPr>
          </a:p>
        </p:txBody>
      </p:sp>
      <p:sp>
        <p:nvSpPr>
          <p:cNvPr id="87050"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8705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5CDAB8B-19FB-422A-B63C-98CD3476A33F}" type="slidenum">
              <a:rPr lang="en-US" altLang="en-US" sz="1400" b="0" smtClean="0"/>
              <a:pPr/>
              <a:t>36</a:t>
            </a:fld>
            <a:endParaRPr lang="en-US" altLang="en-US" sz="1400" b="0" dirty="0"/>
          </a:p>
        </p:txBody>
      </p:sp>
    </p:spTree>
    <p:extLst>
      <p:ext uri="{BB962C8B-B14F-4D97-AF65-F5344CB8AC3E}">
        <p14:creationId xmlns:p14="http://schemas.microsoft.com/office/powerpoint/2010/main" val="2014898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909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49514" name="Rectangle 10"/>
          <p:cNvSpPr>
            <a:spLocks noChangeArrowheads="1"/>
          </p:cNvSpPr>
          <p:nvPr/>
        </p:nvSpPr>
        <p:spPr bwMode="auto">
          <a:xfrm>
            <a:off x="457200" y="1516082"/>
            <a:ext cx="8305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228600" algn="l"/>
              </a:tabLst>
              <a:defRPr sz="1000" b="1">
                <a:solidFill>
                  <a:schemeClr val="tx1"/>
                </a:solidFill>
                <a:latin typeface="Arial" panose="020B0604020202020204" pitchFamily="34" charset="0"/>
              </a:defRPr>
            </a:lvl1pPr>
            <a:lvl2pPr eaLnBrk="0" hangingPunct="0">
              <a:tabLst>
                <a:tab pos="228600" algn="l"/>
              </a:tabLst>
              <a:defRPr sz="1000" b="1">
                <a:solidFill>
                  <a:schemeClr val="tx1"/>
                </a:solidFill>
                <a:latin typeface="Arial" panose="020B0604020202020204" pitchFamily="34" charset="0"/>
              </a:defRPr>
            </a:lvl2pPr>
            <a:lvl3pPr eaLnBrk="0" hangingPunct="0">
              <a:tabLst>
                <a:tab pos="228600" algn="l"/>
              </a:tabLst>
              <a:defRPr sz="1000" b="1">
                <a:solidFill>
                  <a:schemeClr val="tx1"/>
                </a:solidFill>
                <a:latin typeface="Arial" panose="020B0604020202020204" pitchFamily="34" charset="0"/>
              </a:defRPr>
            </a:lvl3pPr>
            <a:lvl4pPr eaLnBrk="0" hangingPunct="0">
              <a:tabLst>
                <a:tab pos="228600" algn="l"/>
              </a:tabLst>
              <a:defRPr sz="1000" b="1">
                <a:solidFill>
                  <a:schemeClr val="tx1"/>
                </a:solidFill>
                <a:latin typeface="Arial" panose="020B0604020202020204" pitchFamily="34" charset="0"/>
              </a:defRPr>
            </a:lvl4pPr>
            <a:lvl5pPr eaLnBrk="0" hangingPunct="0">
              <a:tabLst>
                <a:tab pos="228600" algn="l"/>
              </a:tabLst>
              <a:defRPr sz="1000" b="1">
                <a:solidFill>
                  <a:schemeClr val="tx1"/>
                </a:solidFill>
                <a:latin typeface="Arial" panose="020B0604020202020204" pitchFamily="34" charset="0"/>
              </a:defRPr>
            </a:lvl5pPr>
            <a:lvl6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6pPr>
            <a:lvl7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7pPr>
            <a:lvl8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8pPr>
            <a:lvl9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9pPr>
          </a:lstStyle>
          <a:p>
            <a:pPr algn="ctr" eaLnBrk="1" hangingPunct="1">
              <a:spcBef>
                <a:spcPct val="50000"/>
              </a:spcBef>
              <a:defRPr/>
            </a:pPr>
            <a:r>
              <a:rPr lang="en-US" altLang="en-US" sz="1400" dirty="0">
                <a:effectLst>
                  <a:outerShdw blurRad="38100" dist="38100" dir="2700000" algn="tl">
                    <a:srgbClr val="C0C0C0"/>
                  </a:outerShdw>
                </a:effectLst>
              </a:rPr>
              <a:t>Lock Replacement</a:t>
            </a:r>
            <a:r>
              <a:rPr lang="en-US" altLang="en-US" sz="1400" dirty="0"/>
              <a:t> </a:t>
            </a:r>
          </a:p>
          <a:p>
            <a:pPr marL="228600" indent="-228600" eaLnBrk="1" hangingPunct="1">
              <a:spcBef>
                <a:spcPct val="50000"/>
              </a:spcBef>
              <a:buFont typeface="+mj-lt"/>
              <a:buAutoNum type="arabicPeriod"/>
              <a:defRPr/>
            </a:pPr>
            <a:r>
              <a:rPr lang="en-US" altLang="en-US" sz="1200" dirty="0"/>
              <a:t>Remove existing lock</a:t>
            </a:r>
          </a:p>
          <a:p>
            <a:pPr marL="685800" lvl="1" indent="-228600" eaLnBrk="1" hangingPunct="1">
              <a:spcBef>
                <a:spcPct val="50000"/>
              </a:spcBef>
              <a:buFont typeface="+mj-lt"/>
              <a:buAutoNum type="alphaUcPeriod"/>
              <a:defRPr/>
            </a:pPr>
            <a:r>
              <a:rPr lang="en-US" altLang="en-US" sz="1200" dirty="0"/>
              <a:t>Loosen setscrew on lever. Remove both lever handles.</a:t>
            </a:r>
          </a:p>
          <a:p>
            <a:pPr marL="685800" lvl="1" indent="-228600" eaLnBrk="1" hangingPunct="1">
              <a:spcBef>
                <a:spcPct val="50000"/>
              </a:spcBef>
              <a:buFont typeface="+mj-lt"/>
              <a:buAutoNum type="alphaUcPeriod"/>
              <a:defRPr/>
            </a:pPr>
            <a:r>
              <a:rPr lang="en-US" altLang="en-US" sz="1200" dirty="0"/>
              <a:t>Use spanner wrench to remove escutcheon nuts. Remove both escutcheons.</a:t>
            </a:r>
          </a:p>
          <a:p>
            <a:pPr marL="685800" lvl="1" indent="-228600" eaLnBrk="1" hangingPunct="1">
              <a:spcBef>
                <a:spcPct val="50000"/>
              </a:spcBef>
              <a:buFont typeface="+mj-lt"/>
              <a:buAutoNum type="alphaUcPeriod"/>
              <a:defRPr/>
            </a:pPr>
            <a:r>
              <a:rPr lang="en-US" altLang="en-US" sz="1200" dirty="0"/>
              <a:t>Remove the two screws located at the top and the bottom of the lock unit and remove lock.</a:t>
            </a:r>
          </a:p>
          <a:p>
            <a:pPr eaLnBrk="1" hangingPunct="1">
              <a:spcBef>
                <a:spcPct val="50000"/>
              </a:spcBef>
              <a:defRPr/>
            </a:pPr>
            <a:endParaRPr lang="en-US" altLang="en-US" sz="1200" dirty="0"/>
          </a:p>
          <a:p>
            <a:pPr marL="228600" indent="-228600" eaLnBrk="1" hangingPunct="1">
              <a:spcBef>
                <a:spcPct val="50000"/>
              </a:spcBef>
              <a:buFont typeface="+mj-lt"/>
              <a:buAutoNum type="arabicPeriod" startAt="2"/>
              <a:defRPr/>
            </a:pPr>
            <a:r>
              <a:rPr lang="en-US" altLang="en-US" sz="1200" dirty="0"/>
              <a:t>Install new lock</a:t>
            </a:r>
          </a:p>
          <a:p>
            <a:pPr marL="685800" lvl="1" indent="-228600" eaLnBrk="1" hangingPunct="1">
              <a:spcBef>
                <a:spcPct val="50000"/>
              </a:spcBef>
              <a:buFont typeface="+mj-lt"/>
              <a:buAutoNum type="alphaUcPeriod"/>
              <a:defRPr/>
            </a:pPr>
            <a:r>
              <a:rPr lang="en-US" altLang="en-US" sz="1200" dirty="0"/>
              <a:t>Remove top and bottom screws from the new lock mechanism. Separate the two halves of the lock carefully so that all parts stay in place.</a:t>
            </a:r>
          </a:p>
          <a:p>
            <a:pPr marL="685800" lvl="1" indent="-228600" eaLnBrk="1" hangingPunct="1">
              <a:spcBef>
                <a:spcPct val="50000"/>
              </a:spcBef>
              <a:buFont typeface="+mj-lt"/>
              <a:buAutoNum type="alphaUcPeriod"/>
              <a:defRPr/>
            </a:pPr>
            <a:r>
              <a:rPr lang="en-US" altLang="en-US" sz="1200" dirty="0"/>
              <a:t>With the locking channel in the open position, insert the half of the lock containing the Actuator (Part # Q-17, see Parts Section 1-3) on the pull side of the door. Make sure that the actuator grips the Flipper (Part #L-135SA, shown on Tech Data Sheet # 21) as it is installed. Once the first half of the lock is in place and the actuator is seated on the flipper, install the second half of the lock. Once seated, secure the top and bottom screw.</a:t>
            </a:r>
          </a:p>
          <a:p>
            <a:pPr eaLnBrk="1" hangingPunct="1">
              <a:spcBef>
                <a:spcPct val="50000"/>
              </a:spcBef>
              <a:defRPr/>
            </a:pPr>
            <a:endParaRPr lang="en-US" altLang="en-US" sz="1200" dirty="0"/>
          </a:p>
          <a:p>
            <a:pPr marL="228600" indent="-228600" eaLnBrk="1" hangingPunct="1">
              <a:spcBef>
                <a:spcPct val="50000"/>
              </a:spcBef>
              <a:buFont typeface="+mj-lt"/>
              <a:buAutoNum type="arabicPeriod" startAt="3"/>
              <a:defRPr/>
            </a:pPr>
            <a:r>
              <a:rPr lang="en-US" altLang="en-US" sz="1200" dirty="0"/>
              <a:t>Reinstall escutcheon plates and levers. Follow the instructions provided on the previous page.</a:t>
            </a:r>
          </a:p>
        </p:txBody>
      </p:sp>
      <p:sp>
        <p:nvSpPr>
          <p:cNvPr id="8909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8909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A28D83E-7AFE-43B9-B312-5EB7A206C786}" type="slidenum">
              <a:rPr lang="en-US" altLang="en-US" sz="1400" b="0" smtClean="0"/>
              <a:pPr/>
              <a:t>37</a:t>
            </a:fld>
            <a:endParaRPr lang="en-US" altLang="en-US" sz="140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52400" y="762000"/>
            <a:ext cx="548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Push/Pull Mechanism Assembly</a:t>
            </a:r>
            <a:endParaRPr lang="en-US" altLang="en-US" sz="2000" b="0" kern="0" dirty="0"/>
          </a:p>
          <a:p>
            <a:pPr eaLnBrk="1" hangingPunct="1"/>
            <a:r>
              <a:rPr lang="en-US" altLang="en-US" sz="1600" b="0" kern="0" dirty="0"/>
              <a:t>Installed at the factory requiring no field labor.</a:t>
            </a:r>
          </a:p>
          <a:p>
            <a:pPr eaLnBrk="1" hangingPunct="1"/>
            <a:r>
              <a:rPr lang="en-US" altLang="en-US" sz="1600" b="0" kern="0" dirty="0"/>
              <a:t>Three-hour fire rating and ADA compliant.</a:t>
            </a:r>
            <a:endParaRPr lang="en-US" altLang="en-US" sz="1600" b="1" kern="0" dirty="0"/>
          </a:p>
          <a:p>
            <a:pPr eaLnBrk="1" hangingPunct="1">
              <a:buFontTx/>
              <a:buNone/>
            </a:pPr>
            <a:endParaRPr lang="en-US" altLang="en-US" sz="1600" b="0" kern="0" dirty="0"/>
          </a:p>
        </p:txBody>
      </p:sp>
      <p:sp>
        <p:nvSpPr>
          <p:cNvPr id="4608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46083" name="Rectangle 5"/>
          <p:cNvSpPr>
            <a:spLocks noGrp="1" noChangeArrowheads="1"/>
          </p:cNvSpPr>
          <p:nvPr>
            <p:ph type="title"/>
          </p:nvPr>
        </p:nvSpPr>
        <p:spPr>
          <a:xfrm>
            <a:off x="152400" y="46038"/>
            <a:ext cx="2362200" cy="563562"/>
          </a:xfrm>
          <a:noFill/>
        </p:spPr>
        <p:txBody>
          <a:bodyPr/>
          <a:lstStyle/>
          <a:p>
            <a:pPr algn="l" eaLnBrk="1" hangingPunct="1"/>
            <a:r>
              <a:rPr lang="en-US" altLang="en-US" sz="2400" b="1" dirty="0"/>
              <a:t>Mechanisms</a:t>
            </a:r>
          </a:p>
        </p:txBody>
      </p:sp>
      <p:pic>
        <p:nvPicPr>
          <p:cNvPr id="46085" name="Picture 11" descr="gri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2190750" cy="3048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0" y="1295400"/>
            <a:ext cx="4038600" cy="471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90800"/>
            <a:ext cx="2209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D632191-2F80-4D2D-8F7D-A23BAA04FBA3}" type="slidenum">
              <a:rPr lang="en-US" altLang="en-US" sz="1400" b="0" smtClean="0"/>
              <a:pPr/>
              <a:t>38</a:t>
            </a:fld>
            <a:endParaRPr lang="en-US" altLang="en-US" sz="1400" b="0"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47107" name="Rectangle 5"/>
          <p:cNvSpPr>
            <a:spLocks noGrp="1" noChangeArrowheads="1"/>
          </p:cNvSpPr>
          <p:nvPr>
            <p:ph type="title"/>
          </p:nvPr>
        </p:nvSpPr>
        <p:spPr>
          <a:xfrm>
            <a:off x="152400" y="46038"/>
            <a:ext cx="2438400" cy="563562"/>
          </a:xfrm>
          <a:noFill/>
        </p:spPr>
        <p:txBody>
          <a:bodyPr/>
          <a:lstStyle/>
          <a:p>
            <a:pPr algn="l" eaLnBrk="1" hangingPunct="1"/>
            <a:r>
              <a:rPr lang="en-US" altLang="en-US" sz="2400" b="1" dirty="0"/>
              <a:t>Mechanisms</a:t>
            </a:r>
          </a:p>
        </p:txBody>
      </p:sp>
      <p:pic>
        <p:nvPicPr>
          <p:cNvPr id="47108" name="Picture 1"/>
          <p:cNvPicPr>
            <a:picLocks noChangeAspect="1"/>
          </p:cNvPicPr>
          <p:nvPr/>
        </p:nvPicPr>
        <p:blipFill rotWithShape="1">
          <a:blip r:embed="rId3">
            <a:extLst>
              <a:ext uri="{28A0092B-C50C-407E-A947-70E740481C1C}">
                <a14:useLocalDpi xmlns:a14="http://schemas.microsoft.com/office/drawing/2010/main" val="0"/>
              </a:ext>
            </a:extLst>
          </a:blip>
          <a:srcRect l="8756" r="7187" b="2199"/>
          <a:stretch/>
        </p:blipFill>
        <p:spPr bwMode="auto">
          <a:xfrm>
            <a:off x="304800" y="1295400"/>
            <a:ext cx="4419600" cy="53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31A6896-901B-4AB7-A72B-ADA94AABF40C}" type="slidenum">
              <a:rPr lang="en-US" altLang="en-US" sz="1400" b="0" smtClean="0"/>
              <a:pPr/>
              <a:t>39</a:t>
            </a:fld>
            <a:endParaRPr lang="en-US" altLang="en-US" sz="1400" b="0" dirty="0"/>
          </a:p>
        </p:txBody>
      </p:sp>
      <p:graphicFrame>
        <p:nvGraphicFramePr>
          <p:cNvPr id="8" name="Table 7"/>
          <p:cNvGraphicFramePr>
            <a:graphicFrameLocks noGrp="1"/>
          </p:cNvGraphicFramePr>
          <p:nvPr>
            <p:extLst>
              <p:ext uri="{D42A27DB-BD31-4B8C-83A1-F6EECF244321}">
                <p14:modId xmlns:p14="http://schemas.microsoft.com/office/powerpoint/2010/main" val="3181333128"/>
              </p:ext>
            </p:extLst>
          </p:nvPr>
        </p:nvGraphicFramePr>
        <p:xfrm>
          <a:off x="4952999" y="1910080"/>
          <a:ext cx="3810001" cy="2077720"/>
        </p:xfrm>
        <a:graphic>
          <a:graphicData uri="http://schemas.openxmlformats.org/drawingml/2006/table">
            <a:tbl>
              <a:tblPr firstRow="1" bandRow="1">
                <a:tableStyleId>{5C22544A-7EE6-4342-B048-85BDC9FD1C3A}</a:tableStyleId>
              </a:tblPr>
              <a:tblGrid>
                <a:gridCol w="2488164">
                  <a:extLst>
                    <a:ext uri="{9D8B030D-6E8A-4147-A177-3AD203B41FA5}">
                      <a16:colId xmlns:a16="http://schemas.microsoft.com/office/drawing/2014/main" val="20000"/>
                    </a:ext>
                  </a:extLst>
                </a:gridCol>
                <a:gridCol w="1321837">
                  <a:extLst>
                    <a:ext uri="{9D8B030D-6E8A-4147-A177-3AD203B41FA5}">
                      <a16:colId xmlns:a16="http://schemas.microsoft.com/office/drawing/2014/main" val="20001"/>
                    </a:ext>
                  </a:extLst>
                </a:gridCol>
              </a:tblGrid>
              <a:tr h="370840">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A4C0A7">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A4C0A7">
                        <a:alpha val="11000"/>
                      </a:srgbClr>
                    </a:solidFill>
                  </a:tcPr>
                </a:tc>
                <a:extLst>
                  <a:ext uri="{0D108BD9-81ED-4DB2-BD59-A6C34878D82A}">
                    <a16:rowId xmlns:a16="http://schemas.microsoft.com/office/drawing/2014/main" val="10000"/>
                  </a:ext>
                </a:extLst>
              </a:tr>
              <a:tr h="370840">
                <a:tc>
                  <a:txBody>
                    <a:bodyPr/>
                    <a:lstStyle/>
                    <a:p>
                      <a:r>
                        <a:rPr lang="en-US" sz="1100" dirty="0"/>
                        <a:t>Actuator Assembly</a:t>
                      </a:r>
                    </a:p>
                  </a:txBody>
                  <a:tcPr anchor="ctr">
                    <a:solidFill>
                      <a:srgbClr val="A4C0A7">
                        <a:alpha val="11000"/>
                      </a:srgbClr>
                    </a:solidFill>
                  </a:tcPr>
                </a:tc>
                <a:tc>
                  <a:txBody>
                    <a:bodyPr/>
                    <a:lstStyle/>
                    <a:p>
                      <a:r>
                        <a:rPr lang="en-US" sz="1100" dirty="0"/>
                        <a:t>M22SA</a:t>
                      </a:r>
                    </a:p>
                  </a:txBody>
                  <a:tcPr anchor="ctr">
                    <a:solidFill>
                      <a:srgbClr val="A4C0A7">
                        <a:alpha val="11000"/>
                      </a:srgbClr>
                    </a:solidFill>
                  </a:tcPr>
                </a:tc>
                <a:extLst>
                  <a:ext uri="{0D108BD9-81ED-4DB2-BD59-A6C34878D82A}">
                    <a16:rowId xmlns:a16="http://schemas.microsoft.com/office/drawing/2014/main" val="10001"/>
                  </a:ext>
                </a:extLst>
              </a:tr>
              <a:tr h="370840">
                <a:tc>
                  <a:txBody>
                    <a:bodyPr/>
                    <a:lstStyle/>
                    <a:p>
                      <a:r>
                        <a:rPr lang="en-US" sz="1100" dirty="0"/>
                        <a:t>Slide Block Assembly</a:t>
                      </a:r>
                    </a:p>
                    <a:p>
                      <a:r>
                        <a:rPr lang="en-US" sz="1100" dirty="0"/>
                        <a:t> - (includes</a:t>
                      </a:r>
                      <a:r>
                        <a:rPr lang="en-US" sz="1100" baseline="0" dirty="0"/>
                        <a:t> </a:t>
                      </a:r>
                      <a:r>
                        <a:rPr lang="en-US" sz="1100" dirty="0"/>
                        <a:t>screws, slide blocks,</a:t>
                      </a:r>
                    </a:p>
                    <a:p>
                      <a:r>
                        <a:rPr lang="en-US" sz="1100" baseline="0" dirty="0"/>
                        <a:t>   </a:t>
                      </a:r>
                      <a:r>
                        <a:rPr lang="en-US" sz="1100" dirty="0"/>
                        <a:t>springs, ball bearing &amp; locking bar)</a:t>
                      </a:r>
                    </a:p>
                  </a:txBody>
                  <a:tcPr anchor="ctr">
                    <a:solidFill>
                      <a:srgbClr val="A4C0A7">
                        <a:alpha val="11000"/>
                      </a:srgbClr>
                    </a:solidFill>
                  </a:tcPr>
                </a:tc>
                <a:tc>
                  <a:txBody>
                    <a:bodyPr/>
                    <a:lstStyle/>
                    <a:p>
                      <a:r>
                        <a:rPr lang="en-US" sz="1100" dirty="0"/>
                        <a:t>M24SA</a:t>
                      </a:r>
                    </a:p>
                  </a:txBody>
                  <a:tcPr anchor="ctr">
                    <a:solidFill>
                      <a:srgbClr val="A4C0A7">
                        <a:alpha val="11000"/>
                      </a:srgbClr>
                    </a:solidFill>
                  </a:tcPr>
                </a:tc>
                <a:extLst>
                  <a:ext uri="{0D108BD9-81ED-4DB2-BD59-A6C34878D82A}">
                    <a16:rowId xmlns:a16="http://schemas.microsoft.com/office/drawing/2014/main" val="10002"/>
                  </a:ext>
                </a:extLst>
              </a:tr>
              <a:tr h="370840">
                <a:tc>
                  <a:txBody>
                    <a:bodyPr/>
                    <a:lstStyle/>
                    <a:p>
                      <a:r>
                        <a:rPr lang="en-US" sz="1100" dirty="0"/>
                        <a:t>Puller Rod</a:t>
                      </a:r>
                    </a:p>
                  </a:txBody>
                  <a:tcPr anchor="ctr">
                    <a:solidFill>
                      <a:srgbClr val="A4C0A7">
                        <a:alpha val="11000"/>
                      </a:srgbClr>
                    </a:solidFill>
                  </a:tcPr>
                </a:tc>
                <a:tc>
                  <a:txBody>
                    <a:bodyPr/>
                    <a:lstStyle/>
                    <a:p>
                      <a:r>
                        <a:rPr lang="en-US" sz="1100" dirty="0"/>
                        <a:t>M28</a:t>
                      </a:r>
                    </a:p>
                  </a:txBody>
                  <a:tcPr anchor="ctr">
                    <a:solidFill>
                      <a:srgbClr val="A4C0A7">
                        <a:alpha val="11000"/>
                      </a:srgbClr>
                    </a:solidFill>
                  </a:tcPr>
                </a:tc>
                <a:extLst>
                  <a:ext uri="{0D108BD9-81ED-4DB2-BD59-A6C34878D82A}">
                    <a16:rowId xmlns:a16="http://schemas.microsoft.com/office/drawing/2014/main" val="10003"/>
                  </a:ext>
                </a:extLst>
              </a:tr>
              <a:tr h="370840">
                <a:tc>
                  <a:txBody>
                    <a:bodyPr/>
                    <a:lstStyle/>
                    <a:p>
                      <a:r>
                        <a:rPr lang="en-US" sz="1100" dirty="0"/>
                        <a:t>Face</a:t>
                      </a:r>
                      <a:r>
                        <a:rPr lang="en-US" sz="1100" baseline="0" dirty="0"/>
                        <a:t> Spring</a:t>
                      </a:r>
                      <a:endParaRPr lang="en-US" sz="1100" dirty="0"/>
                    </a:p>
                  </a:txBody>
                  <a:tcPr anchor="ctr">
                    <a:solidFill>
                      <a:srgbClr val="A4C0A7">
                        <a:alpha val="11000"/>
                      </a:srgbClr>
                    </a:solidFill>
                  </a:tcPr>
                </a:tc>
                <a:tc>
                  <a:txBody>
                    <a:bodyPr/>
                    <a:lstStyle/>
                    <a:p>
                      <a:r>
                        <a:rPr lang="en-US" sz="1100" dirty="0"/>
                        <a:t>Y24</a:t>
                      </a:r>
                    </a:p>
                  </a:txBody>
                  <a:tcPr anchor="ctr">
                    <a:solidFill>
                      <a:srgbClr val="A4C0A7">
                        <a:alpha val="11000"/>
                      </a:srgbClr>
                    </a:solidFill>
                  </a:tcPr>
                </a:tc>
                <a:extLst>
                  <a:ext uri="{0D108BD9-81ED-4DB2-BD59-A6C34878D82A}">
                    <a16:rowId xmlns:a16="http://schemas.microsoft.com/office/drawing/2014/main" val="10004"/>
                  </a:ext>
                </a:extLst>
              </a:tr>
            </a:tbl>
          </a:graphicData>
        </a:graphic>
      </p:graphicFrame>
      <p:sp>
        <p:nvSpPr>
          <p:cNvPr id="9" name="Line 22"/>
          <p:cNvSpPr>
            <a:spLocks noChangeShapeType="1"/>
          </p:cNvSpPr>
          <p:nvPr/>
        </p:nvSpPr>
        <p:spPr bwMode="auto">
          <a:xfrm flipV="1">
            <a:off x="762000" y="5645152"/>
            <a:ext cx="5334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 name="Text Box 9"/>
          <p:cNvSpPr txBox="1">
            <a:spLocks noChangeArrowheads="1"/>
          </p:cNvSpPr>
          <p:nvPr/>
        </p:nvSpPr>
        <p:spPr bwMode="auto">
          <a:xfrm>
            <a:off x="304800" y="6002260"/>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M22SA</a:t>
            </a:r>
          </a:p>
        </p:txBody>
      </p:sp>
      <p:sp>
        <p:nvSpPr>
          <p:cNvPr id="11" name="Line 22"/>
          <p:cNvSpPr>
            <a:spLocks noChangeShapeType="1"/>
          </p:cNvSpPr>
          <p:nvPr/>
        </p:nvSpPr>
        <p:spPr bwMode="auto">
          <a:xfrm>
            <a:off x="609599" y="4502152"/>
            <a:ext cx="457201"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 name="Line 22"/>
          <p:cNvSpPr>
            <a:spLocks noChangeShapeType="1"/>
          </p:cNvSpPr>
          <p:nvPr/>
        </p:nvSpPr>
        <p:spPr bwMode="auto">
          <a:xfrm>
            <a:off x="838199" y="2779797"/>
            <a:ext cx="1426631" cy="84405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 name="Line 22"/>
          <p:cNvSpPr>
            <a:spLocks noChangeShapeType="1"/>
          </p:cNvSpPr>
          <p:nvPr/>
        </p:nvSpPr>
        <p:spPr bwMode="auto">
          <a:xfrm>
            <a:off x="762000" y="2252083"/>
            <a:ext cx="1219200" cy="80227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 name="Text Box 9"/>
          <p:cNvSpPr txBox="1">
            <a:spLocks noChangeArrowheads="1"/>
          </p:cNvSpPr>
          <p:nvPr/>
        </p:nvSpPr>
        <p:spPr bwMode="auto">
          <a:xfrm>
            <a:off x="304800" y="4275612"/>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M28</a:t>
            </a:r>
          </a:p>
        </p:txBody>
      </p:sp>
      <p:sp>
        <p:nvSpPr>
          <p:cNvPr id="16" name="Text Box 9"/>
          <p:cNvSpPr txBox="1">
            <a:spLocks noChangeArrowheads="1"/>
          </p:cNvSpPr>
          <p:nvPr/>
        </p:nvSpPr>
        <p:spPr bwMode="auto">
          <a:xfrm>
            <a:off x="309034" y="2671120"/>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M24SA</a:t>
            </a:r>
          </a:p>
        </p:txBody>
      </p:sp>
      <p:sp>
        <p:nvSpPr>
          <p:cNvPr id="17" name="Text Box 9"/>
          <p:cNvSpPr txBox="1">
            <a:spLocks noChangeArrowheads="1"/>
          </p:cNvSpPr>
          <p:nvPr/>
        </p:nvSpPr>
        <p:spPr bwMode="auto">
          <a:xfrm>
            <a:off x="402167" y="2090152"/>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Y24</a:t>
            </a:r>
          </a:p>
        </p:txBody>
      </p:sp>
      <p:sp>
        <p:nvSpPr>
          <p:cNvPr id="20"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Push/Pull Mechanism Assembly</a:t>
            </a:r>
            <a:endParaRPr lang="en-US" altLang="en-US" sz="2000" b="0" kern="0"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8195" name="Text Box 6"/>
          <p:cNvSpPr txBox="1">
            <a:spLocks noChangeArrowheads="1"/>
          </p:cNvSpPr>
          <p:nvPr/>
        </p:nvSpPr>
        <p:spPr bwMode="auto">
          <a:xfrm>
            <a:off x="3962400" y="1381125"/>
            <a:ext cx="4419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Stop</a:t>
            </a:r>
            <a:endParaRPr lang="en-US" altLang="en-US" sz="800" dirty="0"/>
          </a:p>
          <a:p>
            <a:pPr eaLnBrk="1" hangingPunct="1">
              <a:spcBef>
                <a:spcPct val="0"/>
              </a:spcBef>
              <a:buFontTx/>
              <a:buNone/>
            </a:pPr>
            <a:r>
              <a:rPr lang="en-US" altLang="en-US" sz="1600" b="0" dirty="0"/>
              <a:t>The “stop” is the part of the frame against which the door closes and gets its name from wood frames which often utilized an applied strip to stop the door from swinging throughout the opening. In a steel frame, this is an integrally formed part of the frame.</a:t>
            </a:r>
          </a:p>
          <a:p>
            <a:pPr eaLnBrk="1" hangingPunct="1">
              <a:spcBef>
                <a:spcPct val="50000"/>
              </a:spcBef>
              <a:buFontTx/>
              <a:buNone/>
            </a:pPr>
            <a:endParaRPr lang="en-US" altLang="en-US" sz="1600" b="0" dirty="0"/>
          </a:p>
        </p:txBody>
      </p:sp>
      <p:pic>
        <p:nvPicPr>
          <p:cNvPr id="8196" name="Picture 7" descr="0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275431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8"/>
          <p:cNvSpPr txBox="1">
            <a:spLocks noChangeArrowheads="1"/>
          </p:cNvSpPr>
          <p:nvPr/>
        </p:nvSpPr>
        <p:spPr bwMode="auto">
          <a:xfrm>
            <a:off x="304800" y="4567238"/>
            <a:ext cx="358140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Times New Roman" panose="02020603050405020304" pitchFamily="18" charset="0"/>
              </a:rPr>
              <a:t>Soffit</a:t>
            </a:r>
            <a:endParaRPr lang="en-US" altLang="en-US" sz="800" dirty="0">
              <a:cs typeface="Times New Roman" panose="02020603050405020304" pitchFamily="18" charset="0"/>
            </a:endParaRPr>
          </a:p>
          <a:p>
            <a:pPr eaLnBrk="1" hangingPunct="1">
              <a:spcBef>
                <a:spcPct val="0"/>
              </a:spcBef>
              <a:buFontTx/>
              <a:buNone/>
            </a:pPr>
            <a:r>
              <a:rPr lang="en-US" altLang="en-US" sz="1600" b="0" dirty="0"/>
              <a:t>The “soffit” is the underside surface of the stop on the head. When using the word “soffit” in conjunction with hollow metal, reference is made to the head member only.</a:t>
            </a:r>
          </a:p>
          <a:p>
            <a:pPr eaLnBrk="1" hangingPunct="1">
              <a:spcBef>
                <a:spcPct val="0"/>
              </a:spcBef>
              <a:buFontTx/>
              <a:buNone/>
            </a:pPr>
            <a:endParaRPr lang="en-US" altLang="en-US" sz="1600" dirty="0">
              <a:cs typeface="Times New Roman" panose="02020603050405020304" pitchFamily="18" charset="0"/>
            </a:endParaRPr>
          </a:p>
        </p:txBody>
      </p:sp>
      <p:pic>
        <p:nvPicPr>
          <p:cNvPr id="8198" name="Picture 9" descr="0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87850"/>
            <a:ext cx="28194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02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373563"/>
            <a:ext cx="24384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2"/>
          <p:cNvSpPr>
            <a:spLocks noGrp="1" noChangeArrowheads="1"/>
          </p:cNvSpPr>
          <p:nvPr>
            <p:ph type="title"/>
          </p:nvPr>
        </p:nvSpPr>
        <p:spPr>
          <a:xfrm>
            <a:off x="152400" y="0"/>
            <a:ext cx="8229600" cy="563563"/>
          </a:xfrm>
        </p:spPr>
        <p:txBody>
          <a:bodyPr/>
          <a:lstStyle/>
          <a:p>
            <a:pPr algn="l" eaLnBrk="1" hangingPunct="1"/>
            <a:r>
              <a:rPr lang="en-US" altLang="en-US" sz="2400" b="1" dirty="0"/>
              <a:t>Frames</a:t>
            </a:r>
          </a:p>
        </p:txBody>
      </p:sp>
      <p:sp>
        <p:nvSpPr>
          <p:cNvPr id="820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3DC90ED-A402-447A-B1A8-8C0F50656634}" type="slidenum">
              <a:rPr lang="en-US" altLang="en-US" sz="1400" b="0" smtClean="0"/>
              <a:pPr/>
              <a:t>4</a:t>
            </a:fld>
            <a:endParaRPr lang="en-US" altLang="en-US" sz="1400" b="0" dirty="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011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48491" name="Rectangle 11"/>
          <p:cNvSpPr>
            <a:spLocks noChangeArrowheads="1"/>
          </p:cNvSpPr>
          <p:nvPr/>
        </p:nvSpPr>
        <p:spPr bwMode="auto">
          <a:xfrm>
            <a:off x="584200" y="827371"/>
            <a:ext cx="779780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tabLst>
                <a:tab pos="228600" algn="l"/>
              </a:tabLst>
              <a:defRPr sz="1000" b="1">
                <a:solidFill>
                  <a:schemeClr val="tx1"/>
                </a:solidFill>
                <a:latin typeface="Arial" panose="020B0604020202020204" pitchFamily="34" charset="0"/>
              </a:defRPr>
            </a:lvl1pPr>
            <a:lvl2pPr eaLnBrk="0" hangingPunct="0">
              <a:tabLst>
                <a:tab pos="228600" algn="l"/>
              </a:tabLst>
              <a:defRPr sz="1000" b="1">
                <a:solidFill>
                  <a:schemeClr val="tx1"/>
                </a:solidFill>
                <a:latin typeface="Arial" panose="020B0604020202020204" pitchFamily="34" charset="0"/>
              </a:defRPr>
            </a:lvl2pPr>
            <a:lvl3pPr eaLnBrk="0" hangingPunct="0">
              <a:tabLst>
                <a:tab pos="228600" algn="l"/>
              </a:tabLst>
              <a:defRPr sz="1000" b="1">
                <a:solidFill>
                  <a:schemeClr val="tx1"/>
                </a:solidFill>
                <a:latin typeface="Arial" panose="020B0604020202020204" pitchFamily="34" charset="0"/>
              </a:defRPr>
            </a:lvl3pPr>
            <a:lvl4pPr eaLnBrk="0" hangingPunct="0">
              <a:tabLst>
                <a:tab pos="228600" algn="l"/>
              </a:tabLst>
              <a:defRPr sz="1000" b="1">
                <a:solidFill>
                  <a:schemeClr val="tx1"/>
                </a:solidFill>
                <a:latin typeface="Arial" panose="020B0604020202020204" pitchFamily="34" charset="0"/>
              </a:defRPr>
            </a:lvl4pPr>
            <a:lvl5pPr eaLnBrk="0" hangingPunct="0">
              <a:tabLst>
                <a:tab pos="228600" algn="l"/>
              </a:tabLst>
              <a:defRPr sz="1000" b="1">
                <a:solidFill>
                  <a:schemeClr val="tx1"/>
                </a:solidFill>
                <a:latin typeface="Arial" panose="020B0604020202020204" pitchFamily="34" charset="0"/>
              </a:defRPr>
            </a:lvl5pPr>
            <a:lvl6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6pPr>
            <a:lvl7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7pPr>
            <a:lvl8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8pPr>
            <a:lvl9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9pPr>
          </a:lstStyle>
          <a:p>
            <a:pPr>
              <a:spcBef>
                <a:spcPct val="50000"/>
              </a:spcBef>
              <a:defRPr/>
            </a:pPr>
            <a:r>
              <a:rPr lang="en-US" altLang="en-US" sz="1400" dirty="0">
                <a:effectLst>
                  <a:outerShdw blurRad="38100" dist="38100" dir="2700000" algn="tl">
                    <a:srgbClr val="C0C0C0"/>
                  </a:outerShdw>
                </a:effectLst>
                <a:latin typeface="+mn-lt"/>
                <a:ea typeface="Times New Roman" panose="02020603050405020304" pitchFamily="18" charset="0"/>
                <a:cs typeface="Arial" panose="020B0604020202020204" pitchFamily="34" charset="0"/>
              </a:rPr>
              <a:t>Removal of Grips </a:t>
            </a:r>
            <a:r>
              <a:rPr lang="en-US" altLang="en-US" sz="1400" dirty="0">
                <a:latin typeface="+mn-lt"/>
                <a:ea typeface="Times New Roman" panose="02020603050405020304" pitchFamily="18" charset="0"/>
                <a:cs typeface="Arial" panose="020B0604020202020204" pitchFamily="34" charset="0"/>
              </a:rPr>
              <a:t>(Factory Installed)</a:t>
            </a:r>
          </a:p>
          <a:p>
            <a:pPr>
              <a:spcBef>
                <a:spcPts val="0"/>
              </a:spcBef>
              <a:defRPr/>
            </a:pPr>
            <a:endParaRPr lang="en-US" altLang="en-US" sz="800" dirty="0">
              <a:latin typeface="+mn-lt"/>
              <a:ea typeface="Times New Roman" panose="02020603050405020304" pitchFamily="18" charset="0"/>
              <a:cs typeface="Arial" panose="020B0604020202020204" pitchFamily="34" charset="0"/>
            </a:endParaRPr>
          </a:p>
          <a:p>
            <a:pPr>
              <a:spcBef>
                <a:spcPts val="0"/>
              </a:spcBef>
              <a:defRPr/>
            </a:pPr>
            <a:r>
              <a:rPr lang="en-US" altLang="en-US" dirty="0">
                <a:latin typeface="+mn-lt"/>
                <a:ea typeface="Times New Roman" panose="02020603050405020304" pitchFamily="18" charset="0"/>
                <a:cs typeface="Arial" panose="020B0604020202020204" pitchFamily="34" charset="0"/>
              </a:rPr>
              <a:t>NOTE: The push side must be removed first.</a:t>
            </a:r>
          </a:p>
          <a:p>
            <a:pPr>
              <a:spcBef>
                <a:spcPts val="0"/>
              </a:spcBef>
              <a:defRPr/>
            </a:pPr>
            <a:endParaRPr lang="en-US" altLang="en-US" dirty="0">
              <a:latin typeface="+mn-lt"/>
              <a:ea typeface="Times New Roman" panose="02020603050405020304" pitchFamily="18" charset="0"/>
              <a:cs typeface="Arial" panose="020B0604020202020204" pitchFamily="34" charset="0"/>
            </a:endParaRPr>
          </a:p>
          <a:p>
            <a:pPr marL="228600" indent="-228600">
              <a:spcBef>
                <a:spcPts val="200"/>
              </a:spcBef>
              <a:buFontTx/>
              <a:buAutoNum type="arabicPeriod"/>
            </a:pPr>
            <a:r>
              <a:rPr lang="en-US" altLang="en-US" dirty="0">
                <a:latin typeface="+mn-lt"/>
                <a:ea typeface="Times New Roman" panose="02020603050405020304" pitchFamily="18" charset="0"/>
                <a:cs typeface="Arial" panose="020B0604020202020204" pitchFamily="34" charset="0"/>
              </a:rPr>
              <a:t>Open door and depress retainer R-12 located at top of door on latch side (this action releases a tab holding the locking channel L-11 in the unlatched position) and r</a:t>
            </a:r>
            <a:r>
              <a:rPr lang="en-US" altLang="en-US" dirty="0">
                <a:ea typeface="Times New Roman" panose="02020603050405020304" pitchFamily="18" charset="0"/>
                <a:cs typeface="Arial" panose="020B0604020202020204" pitchFamily="34" charset="0"/>
              </a:rPr>
              <a:t>otate locking channel L-11 to latched position (in plane with door body).</a:t>
            </a:r>
            <a:endParaRPr lang="en-US" altLang="en-US" dirty="0">
              <a:latin typeface="+mn-lt"/>
              <a:ea typeface="Times New Roman" panose="02020603050405020304" pitchFamily="18" charset="0"/>
              <a:cs typeface="Arial" panose="020B0604020202020204" pitchFamily="34" charset="0"/>
            </a:endParaRPr>
          </a:p>
          <a:p>
            <a:pPr marL="228600" indent="-228600">
              <a:spcBef>
                <a:spcPts val="200"/>
              </a:spcBef>
              <a:buFontTx/>
              <a:buAutoNum type="arabicPeriod"/>
            </a:pPr>
            <a:r>
              <a:rPr lang="en-US" altLang="en-US" dirty="0">
                <a:latin typeface="+mn-lt"/>
                <a:ea typeface="Times New Roman" panose="02020603050405020304" pitchFamily="18" charset="0"/>
                <a:cs typeface="Arial" panose="020B0604020202020204" pitchFamily="34" charset="0"/>
              </a:rPr>
              <a:t>In base of locking channel, at grip height, locate the hole (approximately 1/8” in diameter) for access wire.</a:t>
            </a:r>
          </a:p>
          <a:p>
            <a:pPr marL="228600" indent="-228600">
              <a:spcBef>
                <a:spcPts val="200"/>
              </a:spcBef>
              <a:buFontTx/>
              <a:buAutoNum type="arabicPeriod"/>
            </a:pPr>
            <a:r>
              <a:rPr lang="en-US" altLang="en-US" dirty="0">
                <a:latin typeface="+mn-lt"/>
                <a:ea typeface="Times New Roman" panose="02020603050405020304" pitchFamily="18" charset="0"/>
                <a:cs typeface="Arial" panose="020B0604020202020204" pitchFamily="34" charset="0"/>
              </a:rPr>
              <a:t>Take access wire tool Y-39A and place long end into hole in locking channel. Feel for corresponding hole in door stile.</a:t>
            </a:r>
          </a:p>
        </p:txBody>
      </p:sp>
      <p:sp>
        <p:nvSpPr>
          <p:cNvPr id="90120" name="Rectangle 12"/>
          <p:cNvSpPr>
            <a:spLocks noChangeArrowheads="1"/>
          </p:cNvSpPr>
          <p:nvPr/>
        </p:nvSpPr>
        <p:spPr bwMode="auto">
          <a:xfrm>
            <a:off x="609600" y="5100409"/>
            <a:ext cx="7543800" cy="14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28600" indent="-228600">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spcBef>
                <a:spcPts val="200"/>
              </a:spcBef>
              <a:buFont typeface="+mj-lt"/>
              <a:buAutoNum type="arabicPeriod" startAt="4"/>
            </a:pPr>
            <a:r>
              <a:rPr lang="en-US" altLang="en-US" sz="1000" dirty="0">
                <a:latin typeface="+mn-lt"/>
                <a:ea typeface="Times New Roman" panose="02020603050405020304" pitchFamily="18" charset="0"/>
                <a:cs typeface="Arial" panose="020B0604020202020204" pitchFamily="34" charset="0"/>
              </a:rPr>
              <a:t>When wire is through both holes, it meets the slide block member of the mechanism. Push access wire toward hinge side of door, pushing the slide block to rear of mechanism.</a:t>
            </a: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Grasp Push-Side grip in one hand while holding access wire fully depressed with other hand. Push the hinge side of the grip inward at the same time pulling the entire grip out of mechanism cutout.</a:t>
            </a:r>
            <a:endParaRPr lang="en-US" altLang="en-US" sz="900" dirty="0">
              <a:latin typeface="+mn-lt"/>
              <a:ea typeface="Times New Roman" panose="02020603050405020304" pitchFamily="18" charset="0"/>
              <a:cs typeface="Arial" panose="020B0604020202020204" pitchFamily="34" charset="0"/>
            </a:endParaRP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The grip will come free on latch side. Pull grip out of door.</a:t>
            </a:r>
            <a:endParaRPr lang="en-US" altLang="en-US" sz="900" dirty="0">
              <a:latin typeface="+mn-lt"/>
              <a:ea typeface="Times New Roman" panose="02020603050405020304" pitchFamily="18" charset="0"/>
              <a:cs typeface="Arial" panose="020B0604020202020204" pitchFamily="34" charset="0"/>
            </a:endParaRP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To remove Pull-Side grip, return locking channel L-11 to the unlatched position. Use access wire to lift puller-rod free of actuator arm, M22. </a:t>
            </a: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Remove Pull-Side grip in same manner as Push-Side.</a:t>
            </a:r>
          </a:p>
        </p:txBody>
      </p:sp>
      <p:sp>
        <p:nvSpPr>
          <p:cNvPr id="90122"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012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ECDA65F-81CC-4AB4-AB4B-3E0726748708}" type="slidenum">
              <a:rPr lang="en-US" altLang="en-US" sz="1400" b="0" smtClean="0"/>
              <a:pPr/>
              <a:t>40</a:t>
            </a:fld>
            <a:endParaRPr lang="en-US" altLang="en-US" sz="1400" b="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889" b="30000"/>
          <a:stretch/>
        </p:blipFill>
        <p:spPr>
          <a:xfrm>
            <a:off x="2133600" y="2361161"/>
            <a:ext cx="4803775" cy="2555734"/>
          </a:xfrm>
          <a:prstGeom prst="rect">
            <a:avLst/>
          </a:prstGeom>
        </p:spPr>
      </p:pic>
      <p:sp>
        <p:nvSpPr>
          <p:cNvPr id="10" name="TextBox 9"/>
          <p:cNvSpPr txBox="1"/>
          <p:nvPr/>
        </p:nvSpPr>
        <p:spPr>
          <a:xfrm>
            <a:off x="5867400" y="4401979"/>
            <a:ext cx="838200" cy="246221"/>
          </a:xfrm>
          <a:prstGeom prst="rect">
            <a:avLst/>
          </a:prstGeom>
          <a:solidFill>
            <a:schemeClr val="bg1"/>
          </a:solidFill>
        </p:spPr>
        <p:txBody>
          <a:bodyPr wrap="square" rtlCol="0">
            <a:spAutoFit/>
          </a:bodyPr>
          <a:lstStyle/>
          <a:p>
            <a:pPr algn="ctr"/>
            <a:r>
              <a:rPr lang="en-US" b="0" dirty="0"/>
              <a:t>Slide Block</a:t>
            </a:r>
          </a:p>
        </p:txBody>
      </p:sp>
      <p:cxnSp>
        <p:nvCxnSpPr>
          <p:cNvPr id="11" name="Straight Arrow Connector 10"/>
          <p:cNvCxnSpPr/>
          <p:nvPr/>
        </p:nvCxnSpPr>
        <p:spPr bwMode="auto">
          <a:xfrm flipH="1" flipV="1">
            <a:off x="6553200" y="3993180"/>
            <a:ext cx="304800" cy="533400"/>
          </a:xfrm>
          <a:prstGeom prst="straightConnector1">
            <a:avLst/>
          </a:prstGeom>
          <a:noFill/>
          <a:ln w="9525" cap="flat" cmpd="sng" algn="ctr">
            <a:solidFill>
              <a:srgbClr val="FF0000"/>
            </a:solidFill>
            <a:prstDash val="solid"/>
            <a:round/>
            <a:headEnd type="none" w="med" len="med"/>
            <a:tailEnd type="triangle"/>
          </a:ln>
          <a:effectLst/>
        </p:spPr>
      </p:cxnSp>
      <p:cxnSp>
        <p:nvCxnSpPr>
          <p:cNvPr id="12" name="Straight Connector 11"/>
          <p:cNvCxnSpPr/>
          <p:nvPr/>
        </p:nvCxnSpPr>
        <p:spPr bwMode="auto">
          <a:xfrm>
            <a:off x="6705600" y="4526579"/>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13" name="Elbow Connector 12"/>
          <p:cNvCxnSpPr/>
          <p:nvPr/>
        </p:nvCxnSpPr>
        <p:spPr bwMode="auto">
          <a:xfrm rot="5400000" flipH="1" flipV="1">
            <a:off x="4229099" y="4115215"/>
            <a:ext cx="609601" cy="228603"/>
          </a:xfrm>
          <a:prstGeom prst="bentConnector3">
            <a:avLst>
              <a:gd name="adj1" fmla="val 0"/>
            </a:avLst>
          </a:prstGeom>
          <a:noFill/>
          <a:ln w="9525" cap="flat" cmpd="sng" algn="ctr">
            <a:solidFill>
              <a:srgbClr val="FF0000"/>
            </a:solidFill>
            <a:prstDash val="solid"/>
            <a:round/>
            <a:headEnd type="none" w="med" len="med"/>
            <a:tailEnd type="triangle"/>
          </a:ln>
          <a:effectLst/>
        </p:spPr>
      </p:cxnSp>
      <p:sp>
        <p:nvSpPr>
          <p:cNvPr id="14" name="TextBox 13"/>
          <p:cNvSpPr txBox="1"/>
          <p:nvPr/>
        </p:nvSpPr>
        <p:spPr>
          <a:xfrm>
            <a:off x="3200400" y="4401979"/>
            <a:ext cx="1230583" cy="246221"/>
          </a:xfrm>
          <a:prstGeom prst="rect">
            <a:avLst/>
          </a:prstGeom>
          <a:solidFill>
            <a:schemeClr val="bg1"/>
          </a:solidFill>
        </p:spPr>
        <p:txBody>
          <a:bodyPr wrap="square" rtlCol="0">
            <a:spAutoFit/>
          </a:bodyPr>
          <a:lstStyle/>
          <a:p>
            <a:pPr algn="ctr"/>
            <a:r>
              <a:rPr lang="en-US" b="0" dirty="0"/>
              <a:t>“Lip” of Push Plate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93192" name="Rectangle 12"/>
          <p:cNvSpPr>
            <a:spLocks noChangeArrowheads="1"/>
          </p:cNvSpPr>
          <p:nvPr/>
        </p:nvSpPr>
        <p:spPr bwMode="auto">
          <a:xfrm>
            <a:off x="-2935288" y="216693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dirty="0"/>
          </a:p>
        </p:txBody>
      </p:sp>
      <p:sp>
        <p:nvSpPr>
          <p:cNvPr id="93193" name="Rectangle 13"/>
          <p:cNvSpPr>
            <a:spLocks noChangeArrowheads="1"/>
          </p:cNvSpPr>
          <p:nvPr/>
        </p:nvSpPr>
        <p:spPr bwMode="auto">
          <a:xfrm>
            <a:off x="311020" y="1295400"/>
            <a:ext cx="395618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spcBef>
                <a:spcPct val="50000"/>
              </a:spcBef>
              <a:buFontTx/>
              <a:buNone/>
            </a:pPr>
            <a:r>
              <a:rPr lang="en-US" altLang="en-US" sz="1200" dirty="0">
                <a:latin typeface="+mn-lt"/>
                <a:ea typeface="Times New Roman" panose="02020603050405020304" pitchFamily="18" charset="0"/>
                <a:cs typeface="Arial" panose="020B0604020202020204" pitchFamily="34" charset="0"/>
              </a:rPr>
              <a:t>The Pull Plate is distinguished by having a Puller Rod, which attaches to the Actuator in the mechanism. The Pull Plate must be installed before the Push Plate.</a:t>
            </a:r>
          </a:p>
          <a:p>
            <a:pPr>
              <a:spcBef>
                <a:spcPct val="50000"/>
              </a:spcBef>
              <a:buFontTx/>
              <a:buNone/>
            </a:pPr>
            <a:endParaRPr lang="en-US" altLang="en-US" sz="1200" dirty="0">
              <a:latin typeface="+mn-lt"/>
              <a:ea typeface="Times New Roman" panose="02020603050405020304" pitchFamily="18" charset="0"/>
              <a:cs typeface="Arial" panose="020B0604020202020204" pitchFamily="34" charset="0"/>
            </a:endParaRPr>
          </a:p>
          <a:p>
            <a:pPr>
              <a:spcBef>
                <a:spcPct val="0"/>
              </a:spcBef>
              <a:buFontTx/>
              <a:buNone/>
            </a:pPr>
            <a:endParaRPr lang="en-US" altLang="en-US" sz="1200" dirty="0">
              <a:latin typeface="+mn-lt"/>
              <a:ea typeface="Times New Roman" panose="02020603050405020304" pitchFamily="18" charset="0"/>
              <a:cs typeface="Arial" panose="020B0604020202020204" pitchFamily="34" charset="0"/>
            </a:endParaRPr>
          </a:p>
          <a:p>
            <a:pPr marL="228600" indent="-228600">
              <a:spcBef>
                <a:spcPct val="0"/>
              </a:spcBef>
              <a:buFont typeface="+mj-lt"/>
              <a:buAutoNum type="arabicPeriod"/>
            </a:pPr>
            <a:r>
              <a:rPr lang="en-US" altLang="en-US" sz="1200" dirty="0">
                <a:latin typeface="+mn-lt"/>
                <a:ea typeface="Times New Roman" panose="02020603050405020304" pitchFamily="18" charset="0"/>
                <a:cs typeface="Arial" panose="020B0604020202020204" pitchFamily="34" charset="0"/>
              </a:rPr>
              <a:t>Place the Pull Plate in the mechanism as shown.</a:t>
            </a:r>
          </a:p>
        </p:txBody>
      </p:sp>
      <p:sp>
        <p:nvSpPr>
          <p:cNvPr id="93194" name="Rectangle 14"/>
          <p:cNvSpPr>
            <a:spLocks noChangeArrowheads="1"/>
          </p:cNvSpPr>
          <p:nvPr/>
        </p:nvSpPr>
        <p:spPr bwMode="auto">
          <a:xfrm>
            <a:off x="311020" y="4064675"/>
            <a:ext cx="387998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2"/>
            </a:pPr>
            <a:r>
              <a:rPr lang="en-US" altLang="en-US" sz="1200" dirty="0">
                <a:latin typeface="+mn-lt"/>
                <a:ea typeface="Times New Roman" panose="02020603050405020304" pitchFamily="18" charset="0"/>
                <a:cs typeface="Arial" panose="020B0604020202020204" pitchFamily="34" charset="0"/>
              </a:rPr>
              <a:t>Push the Pull Plate against the Slide Block and slide both toward the hinge side of the door (in direction of the arrow) until further motion is impossible. Using the access wire provided, reach through the mechanism from the Push Side and pull up the Puller Rod over the Actuator.</a:t>
            </a:r>
            <a:br>
              <a:rPr lang="en-US" altLang="en-US" sz="1200" dirty="0">
                <a:latin typeface="+mn-lt"/>
                <a:ea typeface="Times New Roman" panose="02020603050405020304" pitchFamily="18" charset="0"/>
                <a:cs typeface="Arial" panose="020B0604020202020204" pitchFamily="34" charset="0"/>
              </a:rPr>
            </a:br>
            <a:endParaRPr lang="en-US" altLang="en-US" sz="1200" dirty="0">
              <a:latin typeface="+mn-lt"/>
              <a:ea typeface="Times New Roman" panose="02020603050405020304" pitchFamily="18" charset="0"/>
              <a:cs typeface="Arial" panose="020B0604020202020204" pitchFamily="34" charset="0"/>
            </a:endParaRPr>
          </a:p>
          <a:p>
            <a:pPr>
              <a:spcBef>
                <a:spcPct val="50000"/>
              </a:spcBef>
              <a:buFontTx/>
              <a:buNone/>
            </a:pPr>
            <a:r>
              <a:rPr lang="en-US" altLang="en-US" sz="1200" i="1" dirty="0">
                <a:latin typeface="+mn-lt"/>
                <a:ea typeface="Times New Roman" panose="02020603050405020304" pitchFamily="18" charset="0"/>
                <a:cs typeface="Arial" panose="020B0604020202020204" pitchFamily="34" charset="0"/>
              </a:rPr>
              <a:t>NOTE: During this operation, the Pull Plate must be held in the “pushed in” position.</a:t>
            </a:r>
            <a:endParaRPr lang="en-US" altLang="en-US" sz="1200" dirty="0">
              <a:latin typeface="+mn-lt"/>
            </a:endParaRPr>
          </a:p>
        </p:txBody>
      </p:sp>
      <p:sp>
        <p:nvSpPr>
          <p:cNvPr id="9319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319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7D7C65F-9E80-42D4-9FA6-FFA105B17372}" type="slidenum">
              <a:rPr lang="en-US" altLang="en-US" sz="1400" b="0" smtClean="0"/>
              <a:pPr/>
              <a:t>41</a:t>
            </a:fld>
            <a:endParaRPr lang="en-US" altLang="en-US" sz="1400" b="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694" t="53004" r="3113" b="14726"/>
          <a:stretch/>
        </p:blipFill>
        <p:spPr>
          <a:xfrm>
            <a:off x="4724400" y="3886200"/>
            <a:ext cx="3886200" cy="19050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1694" t="3953" r="3113" b="61195"/>
          <a:stretch/>
        </p:blipFill>
        <p:spPr>
          <a:xfrm>
            <a:off x="4724400" y="989360"/>
            <a:ext cx="3886200" cy="2057400"/>
          </a:xfrm>
          <a:prstGeom prst="rect">
            <a:avLst/>
          </a:prstGeom>
        </p:spPr>
      </p:pic>
      <p:sp>
        <p:nvSpPr>
          <p:cNvPr id="12" name="TextBox 11"/>
          <p:cNvSpPr txBox="1"/>
          <p:nvPr/>
        </p:nvSpPr>
        <p:spPr>
          <a:xfrm>
            <a:off x="7924800" y="4144089"/>
            <a:ext cx="1013371" cy="246221"/>
          </a:xfrm>
          <a:prstGeom prst="rect">
            <a:avLst/>
          </a:prstGeom>
          <a:solidFill>
            <a:schemeClr val="bg1"/>
          </a:solidFill>
        </p:spPr>
        <p:txBody>
          <a:bodyPr wrap="square" rtlCol="0">
            <a:spAutoFit/>
          </a:bodyPr>
          <a:lstStyle/>
          <a:p>
            <a:pPr algn="ctr"/>
            <a:r>
              <a:rPr lang="en-US" b="0" dirty="0"/>
              <a:t>Slide Block</a:t>
            </a:r>
          </a:p>
        </p:txBody>
      </p:sp>
      <p:cxnSp>
        <p:nvCxnSpPr>
          <p:cNvPr id="4" name="Straight Arrow Connector 3"/>
          <p:cNvCxnSpPr/>
          <p:nvPr/>
        </p:nvCxnSpPr>
        <p:spPr bwMode="auto">
          <a:xfrm>
            <a:off x="7924800" y="4267200"/>
            <a:ext cx="251371" cy="533400"/>
          </a:xfrm>
          <a:prstGeom prst="straightConnector1">
            <a:avLst/>
          </a:prstGeom>
          <a:noFill/>
          <a:ln w="9525" cap="flat" cmpd="sng" algn="ctr">
            <a:solidFill>
              <a:srgbClr val="FF0000"/>
            </a:solidFill>
            <a:prstDash val="solid"/>
            <a:round/>
            <a:headEnd type="none" w="med" len="med"/>
            <a:tailEnd type="triangle"/>
          </a:ln>
          <a:effectLst/>
        </p:spPr>
      </p:cxnSp>
      <p:cxnSp>
        <p:nvCxnSpPr>
          <p:cNvPr id="14" name="Straight Connector 13"/>
          <p:cNvCxnSpPr/>
          <p:nvPr/>
        </p:nvCxnSpPr>
        <p:spPr bwMode="auto">
          <a:xfrm>
            <a:off x="7924800" y="4267199"/>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23" name="Straight Arrow Connector 22"/>
          <p:cNvCxnSpPr/>
          <p:nvPr/>
        </p:nvCxnSpPr>
        <p:spPr bwMode="auto">
          <a:xfrm flipV="1">
            <a:off x="5943600" y="5334000"/>
            <a:ext cx="304800" cy="457200"/>
          </a:xfrm>
          <a:prstGeom prst="straightConnector1">
            <a:avLst/>
          </a:prstGeom>
          <a:noFill/>
          <a:ln w="9525" cap="flat" cmpd="sng" algn="ctr">
            <a:solidFill>
              <a:srgbClr val="FF0000"/>
            </a:solidFill>
            <a:prstDash val="solid"/>
            <a:round/>
            <a:headEnd type="none" w="med" len="med"/>
            <a:tailEnd type="triangle"/>
          </a:ln>
          <a:effectLst/>
        </p:spPr>
      </p:cxnSp>
      <p:sp>
        <p:nvSpPr>
          <p:cNvPr id="26" name="TextBox 25"/>
          <p:cNvSpPr txBox="1"/>
          <p:nvPr/>
        </p:nvSpPr>
        <p:spPr>
          <a:xfrm>
            <a:off x="5257800" y="5668089"/>
            <a:ext cx="685800" cy="246221"/>
          </a:xfrm>
          <a:prstGeom prst="rect">
            <a:avLst/>
          </a:prstGeom>
          <a:solidFill>
            <a:schemeClr val="bg1"/>
          </a:solidFill>
        </p:spPr>
        <p:txBody>
          <a:bodyPr wrap="square" rtlCol="0">
            <a:spAutoFit/>
          </a:bodyPr>
          <a:lstStyle/>
          <a:p>
            <a:pPr algn="ctr"/>
            <a:r>
              <a:rPr lang="en-US" b="0" dirty="0"/>
              <a:t>Actuator</a:t>
            </a:r>
          </a:p>
        </p:txBody>
      </p:sp>
      <p:sp>
        <p:nvSpPr>
          <p:cNvPr id="27" name="TextBox 26"/>
          <p:cNvSpPr txBox="1"/>
          <p:nvPr/>
        </p:nvSpPr>
        <p:spPr>
          <a:xfrm>
            <a:off x="7261271" y="5668089"/>
            <a:ext cx="789214" cy="246221"/>
          </a:xfrm>
          <a:prstGeom prst="rect">
            <a:avLst/>
          </a:prstGeom>
          <a:solidFill>
            <a:schemeClr val="bg1"/>
          </a:solidFill>
        </p:spPr>
        <p:txBody>
          <a:bodyPr wrap="square" rtlCol="0">
            <a:spAutoFit/>
          </a:bodyPr>
          <a:lstStyle/>
          <a:p>
            <a:pPr algn="ctr"/>
            <a:r>
              <a:rPr lang="en-US" b="0" dirty="0"/>
              <a:t>Puller Rod</a:t>
            </a:r>
          </a:p>
        </p:txBody>
      </p:sp>
      <p:cxnSp>
        <p:nvCxnSpPr>
          <p:cNvPr id="28" name="Straight Arrow Connector 27"/>
          <p:cNvCxnSpPr>
            <a:stCxn id="27" idx="1"/>
          </p:cNvCxnSpPr>
          <p:nvPr/>
        </p:nvCxnSpPr>
        <p:spPr bwMode="auto">
          <a:xfrm flipH="1" flipV="1">
            <a:off x="6705600" y="5134099"/>
            <a:ext cx="555671" cy="657101"/>
          </a:xfrm>
          <a:prstGeom prst="straightConnector1">
            <a:avLst/>
          </a:prstGeom>
          <a:noFill/>
          <a:ln w="9525" cap="flat" cmpd="sng" algn="ctr">
            <a:solidFill>
              <a:srgbClr val="FF0000"/>
            </a:solidFill>
            <a:prstDash val="solid"/>
            <a:round/>
            <a:headEnd type="none" w="med" len="med"/>
            <a:tailEnd type="triangle"/>
          </a:ln>
          <a:effectLst/>
        </p:spPr>
      </p:cxnSp>
      <p:cxnSp>
        <p:nvCxnSpPr>
          <p:cNvPr id="22" name="Straight Connector 21"/>
          <p:cNvCxnSpPr/>
          <p:nvPr/>
        </p:nvCxnSpPr>
        <p:spPr bwMode="auto">
          <a:xfrm>
            <a:off x="6667500" y="5181600"/>
            <a:ext cx="315935" cy="914400"/>
          </a:xfrm>
          <a:prstGeom prst="line">
            <a:avLst/>
          </a:prstGeom>
          <a:noFill/>
          <a:ln w="19050" cap="flat" cmpd="sng" algn="ctr">
            <a:solidFill>
              <a:schemeClr val="tx1"/>
            </a:solidFill>
            <a:prstDash val="solid"/>
            <a:round/>
            <a:headEnd type="none" w="med" len="med"/>
            <a:tailEnd type="none" w="med" len="med"/>
          </a:ln>
          <a:effectLst/>
        </p:spPr>
      </p:cxnSp>
      <p:cxnSp>
        <p:nvCxnSpPr>
          <p:cNvPr id="39" name="Straight Arrow Connector 38"/>
          <p:cNvCxnSpPr>
            <a:stCxn id="49" idx="3"/>
          </p:cNvCxnSpPr>
          <p:nvPr/>
        </p:nvCxnSpPr>
        <p:spPr bwMode="auto">
          <a:xfrm>
            <a:off x="5851704" y="4224338"/>
            <a:ext cx="701496" cy="119062"/>
          </a:xfrm>
          <a:prstGeom prst="straightConnector1">
            <a:avLst/>
          </a:prstGeom>
          <a:noFill/>
          <a:ln w="9525" cap="flat" cmpd="sng" algn="ctr">
            <a:solidFill>
              <a:srgbClr val="FF0000"/>
            </a:solidFill>
            <a:prstDash val="solid"/>
            <a:round/>
            <a:headEnd type="none" w="med" len="med"/>
            <a:tailEnd type="triangle"/>
          </a:ln>
          <a:effectLst/>
        </p:spPr>
      </p:cxnSp>
      <p:sp>
        <p:nvSpPr>
          <p:cNvPr id="46" name="TextBox 45"/>
          <p:cNvSpPr txBox="1"/>
          <p:nvPr/>
        </p:nvSpPr>
        <p:spPr>
          <a:xfrm>
            <a:off x="5638800" y="6048344"/>
            <a:ext cx="914400" cy="246221"/>
          </a:xfrm>
          <a:prstGeom prst="rect">
            <a:avLst/>
          </a:prstGeom>
          <a:solidFill>
            <a:schemeClr val="bg1"/>
          </a:solidFill>
        </p:spPr>
        <p:txBody>
          <a:bodyPr wrap="square" rtlCol="0">
            <a:spAutoFit/>
          </a:bodyPr>
          <a:lstStyle/>
          <a:p>
            <a:pPr algn="ctr"/>
            <a:r>
              <a:rPr lang="en-US" b="0" dirty="0"/>
              <a:t>Access Wire</a:t>
            </a:r>
          </a:p>
        </p:txBody>
      </p:sp>
      <p:cxnSp>
        <p:nvCxnSpPr>
          <p:cNvPr id="47" name="Straight Arrow Connector 46"/>
          <p:cNvCxnSpPr/>
          <p:nvPr/>
        </p:nvCxnSpPr>
        <p:spPr bwMode="auto">
          <a:xfrm flipV="1">
            <a:off x="6553200" y="5914310"/>
            <a:ext cx="317630" cy="257890"/>
          </a:xfrm>
          <a:prstGeom prst="straightConnector1">
            <a:avLst/>
          </a:prstGeom>
          <a:noFill/>
          <a:ln w="9525" cap="flat" cmpd="sng" algn="ctr">
            <a:solidFill>
              <a:srgbClr val="FF0000"/>
            </a:solidFill>
            <a:prstDash val="solid"/>
            <a:round/>
            <a:headEnd type="none" w="med" len="med"/>
            <a:tailEnd type="triangle"/>
          </a:ln>
          <a:effectLst/>
        </p:spPr>
      </p:cxnSp>
      <p:sp>
        <p:nvSpPr>
          <p:cNvPr id="49" name="TextBox 48"/>
          <p:cNvSpPr txBox="1"/>
          <p:nvPr/>
        </p:nvSpPr>
        <p:spPr>
          <a:xfrm>
            <a:off x="4465953" y="4101227"/>
            <a:ext cx="1385751" cy="246221"/>
          </a:xfrm>
          <a:prstGeom prst="rect">
            <a:avLst/>
          </a:prstGeom>
          <a:solidFill>
            <a:schemeClr val="bg1"/>
          </a:solidFill>
        </p:spPr>
        <p:txBody>
          <a:bodyPr wrap="square" rtlCol="0">
            <a:spAutoFit/>
          </a:bodyPr>
          <a:lstStyle/>
          <a:p>
            <a:pPr algn="ctr"/>
            <a:r>
              <a:rPr lang="en-US" b="0" dirty="0"/>
              <a:t>“Pushed In” Position</a:t>
            </a:r>
          </a:p>
        </p:txBody>
      </p:sp>
      <p:sp>
        <p:nvSpPr>
          <p:cNvPr id="93199" name="TextBox 93198"/>
          <p:cNvSpPr txBox="1"/>
          <p:nvPr/>
        </p:nvSpPr>
        <p:spPr>
          <a:xfrm>
            <a:off x="311020" y="743139"/>
            <a:ext cx="2355980" cy="307777"/>
          </a:xfrm>
          <a:prstGeom prst="rect">
            <a:avLst/>
          </a:prstGeom>
          <a:noFill/>
        </p:spPr>
        <p:txBody>
          <a:bodyPr wrap="square" rtlCol="0">
            <a:spAutoFit/>
          </a:bodyPr>
          <a:lstStyle/>
          <a:p>
            <a:r>
              <a:rPr lang="en-US" altLang="en-US" sz="1400" dirty="0">
                <a:effectLst>
                  <a:outerShdw blurRad="38100" dist="38100" dir="2700000" algn="tl">
                    <a:srgbClr val="C0C0C0"/>
                  </a:outerShdw>
                </a:effectLst>
                <a:ea typeface="Times New Roman" panose="02020603050405020304" pitchFamily="18" charset="0"/>
                <a:cs typeface="Arial" panose="020B0604020202020204" pitchFamily="34" charset="0"/>
              </a:rPr>
              <a:t>Installation of Grips</a:t>
            </a:r>
            <a:endParaRPr lang="en-US" altLang="en-US" sz="1400" dirty="0">
              <a:ea typeface="Times New Roman" panose="02020603050405020304" pitchFamily="18"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614" t="5556" r="3986" b="63333"/>
          <a:stretch/>
        </p:blipFill>
        <p:spPr>
          <a:xfrm>
            <a:off x="4572000" y="990600"/>
            <a:ext cx="3962400" cy="1912883"/>
          </a:xfrm>
          <a:prstGeom prst="rect">
            <a:avLst/>
          </a:prstGeom>
        </p:spPr>
      </p:pic>
      <p:sp>
        <p:nvSpPr>
          <p:cNvPr id="9421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94214" name="Rectangle 11"/>
          <p:cNvSpPr>
            <a:spLocks noChangeArrowheads="1"/>
          </p:cNvSpPr>
          <p:nvPr/>
        </p:nvSpPr>
        <p:spPr bwMode="auto">
          <a:xfrm>
            <a:off x="304800" y="1748591"/>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3"/>
            </a:pPr>
            <a:r>
              <a:rPr lang="en-US" altLang="en-US" sz="1200" dirty="0">
                <a:latin typeface="+mn-lt"/>
                <a:ea typeface="Times New Roman" panose="02020603050405020304" pitchFamily="18" charset="0"/>
                <a:cs typeface="Arial" panose="020B0604020202020204" pitchFamily="34" charset="0"/>
              </a:rPr>
              <a:t>Push the Actuator, allowing the Puller Rod to snap over the Actuator. Remove access wire.</a:t>
            </a:r>
          </a:p>
        </p:txBody>
      </p:sp>
      <p:sp>
        <p:nvSpPr>
          <p:cNvPr id="94216" name="Rectangle 12"/>
          <p:cNvSpPr>
            <a:spLocks noChangeArrowheads="1"/>
          </p:cNvSpPr>
          <p:nvPr/>
        </p:nvSpPr>
        <p:spPr bwMode="auto">
          <a:xfrm>
            <a:off x="304800" y="4191000"/>
            <a:ext cx="3454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4"/>
            </a:pPr>
            <a:r>
              <a:rPr lang="en-US" altLang="en-US" sz="1200" dirty="0">
                <a:latin typeface="+mn-lt"/>
                <a:ea typeface="Times New Roman" panose="02020603050405020304" pitchFamily="18" charset="0"/>
                <a:cs typeface="Arial" panose="020B0604020202020204" pitchFamily="34" charset="0"/>
              </a:rPr>
              <a:t>Return Actuator to position shown. Keeping the Slide Block in the full “pushed in” position from the push side, seat the Pull Plate in the pivot groove. Holding the Pull Plate in the seated position, allow the Slide Block to return, thereby capturing the Pull Plate in the pivot position.</a:t>
            </a:r>
            <a:endParaRPr lang="en-US" altLang="en-US" sz="1200" dirty="0">
              <a:latin typeface="+mn-lt"/>
            </a:endParaRPr>
          </a:p>
        </p:txBody>
      </p:sp>
      <p:sp>
        <p:nvSpPr>
          <p:cNvPr id="94218"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421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E8C6D93-3418-4D1E-B695-B3805FF58C9A}" type="slidenum">
              <a:rPr lang="en-US" altLang="en-US" sz="1400" b="0" smtClean="0"/>
              <a:pPr/>
              <a:t>42</a:t>
            </a:fld>
            <a:endParaRPr lang="en-US" altLang="en-US" sz="1400" b="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371" t="51507" r="2535" b="13347"/>
          <a:stretch/>
        </p:blipFill>
        <p:spPr>
          <a:xfrm>
            <a:off x="4572000" y="3962400"/>
            <a:ext cx="4038601" cy="2133600"/>
          </a:xfrm>
          <a:prstGeom prst="rect">
            <a:avLst/>
          </a:prstGeom>
        </p:spPr>
      </p:pic>
      <p:cxnSp>
        <p:nvCxnSpPr>
          <p:cNvPr id="4" name="Elbow Connector 3"/>
          <p:cNvCxnSpPr/>
          <p:nvPr/>
        </p:nvCxnSpPr>
        <p:spPr bwMode="auto">
          <a:xfrm rot="5400000" flipH="1" flipV="1">
            <a:off x="5995800" y="2643000"/>
            <a:ext cx="733800" cy="228600"/>
          </a:xfrm>
          <a:prstGeom prst="bentConnector3">
            <a:avLst>
              <a:gd name="adj1" fmla="val 155"/>
            </a:avLst>
          </a:prstGeom>
          <a:noFill/>
          <a:ln w="9525" cap="flat" cmpd="sng" algn="ctr">
            <a:solidFill>
              <a:srgbClr val="FF0000"/>
            </a:solidFill>
            <a:prstDash val="solid"/>
            <a:round/>
            <a:headEnd type="none" w="med" len="med"/>
            <a:tailEnd type="triangle"/>
          </a:ln>
          <a:effectLst/>
        </p:spPr>
      </p:cxnSp>
      <p:sp>
        <p:nvSpPr>
          <p:cNvPr id="20" name="TextBox 19"/>
          <p:cNvSpPr txBox="1"/>
          <p:nvPr/>
        </p:nvSpPr>
        <p:spPr>
          <a:xfrm>
            <a:off x="5181600" y="2952690"/>
            <a:ext cx="1066800" cy="400110"/>
          </a:xfrm>
          <a:prstGeom prst="rect">
            <a:avLst/>
          </a:prstGeom>
          <a:solidFill>
            <a:schemeClr val="bg1"/>
          </a:solidFill>
        </p:spPr>
        <p:txBody>
          <a:bodyPr wrap="square" rtlCol="0">
            <a:spAutoFit/>
          </a:bodyPr>
          <a:lstStyle/>
          <a:p>
            <a:pPr algn="ctr"/>
            <a:r>
              <a:rPr lang="en-US" b="0" dirty="0"/>
              <a:t>Push Actuator in this direction</a:t>
            </a:r>
          </a:p>
        </p:txBody>
      </p:sp>
      <p:sp>
        <p:nvSpPr>
          <p:cNvPr id="21" name="TextBox 20"/>
          <p:cNvSpPr txBox="1"/>
          <p:nvPr/>
        </p:nvSpPr>
        <p:spPr>
          <a:xfrm>
            <a:off x="6750320" y="4448889"/>
            <a:ext cx="1013371" cy="246221"/>
          </a:xfrm>
          <a:prstGeom prst="rect">
            <a:avLst/>
          </a:prstGeom>
          <a:solidFill>
            <a:schemeClr val="bg1"/>
          </a:solidFill>
        </p:spPr>
        <p:txBody>
          <a:bodyPr wrap="square" rtlCol="0">
            <a:spAutoFit/>
          </a:bodyPr>
          <a:lstStyle/>
          <a:p>
            <a:pPr algn="ctr"/>
            <a:r>
              <a:rPr lang="en-US" b="0" dirty="0"/>
              <a:t>Pivot Groove</a:t>
            </a:r>
          </a:p>
        </p:txBody>
      </p:sp>
      <p:cxnSp>
        <p:nvCxnSpPr>
          <p:cNvPr id="22" name="Straight Arrow Connector 21"/>
          <p:cNvCxnSpPr/>
          <p:nvPr/>
        </p:nvCxnSpPr>
        <p:spPr bwMode="auto">
          <a:xfrm>
            <a:off x="7848600" y="4571999"/>
            <a:ext cx="98971" cy="228601"/>
          </a:xfrm>
          <a:prstGeom prst="straightConnector1">
            <a:avLst/>
          </a:prstGeom>
          <a:noFill/>
          <a:ln w="9525" cap="flat" cmpd="sng" algn="ctr">
            <a:solidFill>
              <a:srgbClr val="FF0000"/>
            </a:solidFill>
            <a:prstDash val="solid"/>
            <a:round/>
            <a:headEnd type="none" w="med" len="med"/>
            <a:tailEnd type="triangle"/>
          </a:ln>
          <a:effectLst/>
        </p:spPr>
      </p:cxnSp>
      <p:cxnSp>
        <p:nvCxnSpPr>
          <p:cNvPr id="23" name="Straight Connector 22"/>
          <p:cNvCxnSpPr/>
          <p:nvPr/>
        </p:nvCxnSpPr>
        <p:spPr bwMode="auto">
          <a:xfrm>
            <a:off x="7696200" y="4572000"/>
            <a:ext cx="152400" cy="0"/>
          </a:xfrm>
          <a:prstGeom prst="line">
            <a:avLst/>
          </a:prstGeom>
          <a:noFill/>
          <a:ln w="9525" cap="flat" cmpd="sng" algn="ctr">
            <a:solidFill>
              <a:srgbClr val="FF0000"/>
            </a:solidFill>
            <a:prstDash val="solid"/>
            <a:round/>
            <a:headEnd type="none" w="med" len="med"/>
            <a:tailEnd type="none" w="med" len="med"/>
          </a:ln>
          <a:effectLst/>
        </p:spPr>
      </p:cxnSp>
      <p:sp>
        <p:nvSpPr>
          <p:cNvPr id="25" name="TextBox 24"/>
          <p:cNvSpPr txBox="1"/>
          <p:nvPr/>
        </p:nvSpPr>
        <p:spPr>
          <a:xfrm>
            <a:off x="4648200" y="5972490"/>
            <a:ext cx="1752600" cy="400110"/>
          </a:xfrm>
          <a:prstGeom prst="rect">
            <a:avLst/>
          </a:prstGeom>
          <a:solidFill>
            <a:schemeClr val="bg1"/>
          </a:solidFill>
        </p:spPr>
        <p:txBody>
          <a:bodyPr wrap="square" rtlCol="0">
            <a:spAutoFit/>
          </a:bodyPr>
          <a:lstStyle/>
          <a:p>
            <a:pPr algn="ctr"/>
            <a:r>
              <a:rPr lang="en-US" dirty="0"/>
              <a:t>Note: </a:t>
            </a:r>
            <a:r>
              <a:rPr lang="en-US" b="0" dirty="0"/>
              <a:t>Puller Rod Hooked </a:t>
            </a:r>
          </a:p>
          <a:p>
            <a:pPr algn="ctr"/>
            <a:r>
              <a:rPr lang="en-US" b="0" dirty="0"/>
              <a:t>Over Actuator</a:t>
            </a:r>
          </a:p>
        </p:txBody>
      </p:sp>
      <p:cxnSp>
        <p:nvCxnSpPr>
          <p:cNvPr id="24" name="Elbow Connector 23"/>
          <p:cNvCxnSpPr/>
          <p:nvPr/>
        </p:nvCxnSpPr>
        <p:spPr bwMode="auto">
          <a:xfrm rot="5400000" flipH="1" flipV="1">
            <a:off x="6148200" y="5662800"/>
            <a:ext cx="733800" cy="228600"/>
          </a:xfrm>
          <a:prstGeom prst="bentConnector3">
            <a:avLst>
              <a:gd name="adj1" fmla="val 155"/>
            </a:avLst>
          </a:prstGeom>
          <a:noFill/>
          <a:ln w="9525" cap="flat" cmpd="sng" algn="ctr">
            <a:solidFill>
              <a:srgbClr val="FF0000"/>
            </a:solidFill>
            <a:prstDash val="solid"/>
            <a:round/>
            <a:headEnd type="none" w="med" len="med"/>
            <a:tailEnd type="triangle"/>
          </a:ln>
          <a:effectLst/>
        </p:spPr>
      </p:cxnSp>
      <p:sp>
        <p:nvSpPr>
          <p:cNvPr id="27" name="TextBox 26"/>
          <p:cNvSpPr txBox="1"/>
          <p:nvPr/>
        </p:nvSpPr>
        <p:spPr>
          <a:xfrm>
            <a:off x="6858000" y="5971400"/>
            <a:ext cx="1752600" cy="400110"/>
          </a:xfrm>
          <a:prstGeom prst="rect">
            <a:avLst/>
          </a:prstGeom>
          <a:solidFill>
            <a:schemeClr val="bg1"/>
          </a:solidFill>
        </p:spPr>
        <p:txBody>
          <a:bodyPr wrap="square" rtlCol="0">
            <a:spAutoFit/>
          </a:bodyPr>
          <a:lstStyle/>
          <a:p>
            <a:pPr algn="ctr"/>
            <a:r>
              <a:rPr lang="en-US" dirty="0"/>
              <a:t>Note: </a:t>
            </a:r>
            <a:r>
              <a:rPr lang="en-US" b="0" dirty="0"/>
              <a:t>Plate is captured in pivot groove by slide block</a:t>
            </a:r>
          </a:p>
        </p:txBody>
      </p:sp>
      <p:cxnSp>
        <p:nvCxnSpPr>
          <p:cNvPr id="28" name="Straight Arrow Connector 27"/>
          <p:cNvCxnSpPr/>
          <p:nvPr/>
        </p:nvCxnSpPr>
        <p:spPr bwMode="auto">
          <a:xfrm flipH="1" flipV="1">
            <a:off x="8077200" y="4953001"/>
            <a:ext cx="609600" cy="1142999"/>
          </a:xfrm>
          <a:prstGeom prst="straightConnector1">
            <a:avLst/>
          </a:prstGeom>
          <a:noFill/>
          <a:ln w="9525" cap="flat" cmpd="sng" algn="ctr">
            <a:solidFill>
              <a:srgbClr val="FF0000"/>
            </a:solidFill>
            <a:prstDash val="solid"/>
            <a:round/>
            <a:headEnd type="none" w="med" len="med"/>
            <a:tailEnd type="triangle"/>
          </a:ln>
          <a:effectLst/>
        </p:spPr>
      </p:cxnSp>
      <p:cxnSp>
        <p:nvCxnSpPr>
          <p:cNvPr id="32" name="Straight Connector 31"/>
          <p:cNvCxnSpPr/>
          <p:nvPr/>
        </p:nvCxnSpPr>
        <p:spPr bwMode="auto">
          <a:xfrm>
            <a:off x="8534400" y="6096000"/>
            <a:ext cx="152400" cy="0"/>
          </a:xfrm>
          <a:prstGeom prst="line">
            <a:avLst/>
          </a:prstGeom>
          <a:noFill/>
          <a:ln w="9525" cap="flat" cmpd="sng" algn="ctr">
            <a:solidFill>
              <a:srgbClr val="FF0000"/>
            </a:solidFill>
            <a:prstDash val="solid"/>
            <a:round/>
            <a:headEnd type="none" w="med" len="med"/>
            <a:tailEnd type="none" w="med" len="med"/>
          </a:ln>
          <a:effec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95240" name="Rectangle 12"/>
          <p:cNvSpPr>
            <a:spLocks noChangeArrowheads="1"/>
          </p:cNvSpPr>
          <p:nvPr/>
        </p:nvSpPr>
        <p:spPr bwMode="auto">
          <a:xfrm>
            <a:off x="-4614863" y="22225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dirty="0"/>
          </a:p>
        </p:txBody>
      </p:sp>
      <p:sp>
        <p:nvSpPr>
          <p:cNvPr id="95241" name="Rectangle 13"/>
          <p:cNvSpPr>
            <a:spLocks noChangeArrowheads="1"/>
          </p:cNvSpPr>
          <p:nvPr/>
        </p:nvSpPr>
        <p:spPr bwMode="auto">
          <a:xfrm>
            <a:off x="304800" y="1293674"/>
            <a:ext cx="3657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ct val="50000"/>
              </a:spcBef>
              <a:buFont typeface="+mj-lt"/>
              <a:buAutoNum type="arabicPeriod" startAt="5"/>
            </a:pPr>
            <a:r>
              <a:rPr lang="en-US" altLang="en-US" sz="1200" dirty="0">
                <a:latin typeface="+mn-lt"/>
                <a:ea typeface="Times New Roman" panose="02020603050405020304" pitchFamily="18" charset="0"/>
                <a:cs typeface="Arial" panose="020B0604020202020204" pitchFamily="34" charset="0"/>
              </a:rPr>
              <a:t>Install the two Plate Springs in the mechanism. Hook the leg of the spring that is closest to the center of the mechanism under the lip of the Pull Plate. Hook the other spring (for Push Plate) over the Pull Plate side of the mechanism web. Test the operation of the Pull Plate by opening and closing. Check cylinder or turn piece operation, if applicable.</a:t>
            </a:r>
          </a:p>
        </p:txBody>
      </p:sp>
      <p:sp>
        <p:nvSpPr>
          <p:cNvPr id="95242" name="Rectangle 14"/>
          <p:cNvSpPr>
            <a:spLocks noChangeArrowheads="1"/>
          </p:cNvSpPr>
          <p:nvPr/>
        </p:nvSpPr>
        <p:spPr bwMode="auto">
          <a:xfrm>
            <a:off x="304800" y="4928800"/>
            <a:ext cx="3504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6"/>
            </a:pPr>
            <a:r>
              <a:rPr lang="en-US" altLang="en-US" sz="1200" dirty="0">
                <a:latin typeface="+mn-lt"/>
                <a:ea typeface="Times New Roman" panose="02020603050405020304" pitchFamily="18" charset="0"/>
                <a:cs typeface="Arial" panose="020B0604020202020204" pitchFamily="34" charset="0"/>
              </a:rPr>
              <a:t>Place Push Plate in mechanism as shown.</a:t>
            </a:r>
          </a:p>
        </p:txBody>
      </p:sp>
      <p:sp>
        <p:nvSpPr>
          <p:cNvPr id="95243"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524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8887D6A-0DD4-448B-891E-A0A08B162C7E}" type="slidenum">
              <a:rPr lang="en-US" altLang="en-US" sz="1400" b="0" smtClean="0"/>
              <a:pPr/>
              <a:t>43</a:t>
            </a:fld>
            <a:endParaRPr lang="en-US" altLang="en-US" sz="1400" b="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954" t="51282" r="2112" b="3846"/>
          <a:stretch/>
        </p:blipFill>
        <p:spPr>
          <a:xfrm>
            <a:off x="4572000" y="3733800"/>
            <a:ext cx="4038600" cy="26670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9954" t="3846" r="2112" b="61538"/>
          <a:stretch/>
        </p:blipFill>
        <p:spPr>
          <a:xfrm>
            <a:off x="4572000" y="937856"/>
            <a:ext cx="4038600" cy="2057400"/>
          </a:xfrm>
          <a:prstGeom prst="rect">
            <a:avLst/>
          </a:prstGeom>
        </p:spPr>
      </p:pic>
      <p:sp>
        <p:nvSpPr>
          <p:cNvPr id="12" name="TextBox 11"/>
          <p:cNvSpPr txBox="1"/>
          <p:nvPr/>
        </p:nvSpPr>
        <p:spPr>
          <a:xfrm>
            <a:off x="4621075" y="1324689"/>
            <a:ext cx="1165771" cy="246221"/>
          </a:xfrm>
          <a:prstGeom prst="rect">
            <a:avLst/>
          </a:prstGeom>
          <a:solidFill>
            <a:schemeClr val="bg1"/>
          </a:solidFill>
        </p:spPr>
        <p:txBody>
          <a:bodyPr wrap="square" rtlCol="0">
            <a:spAutoFit/>
          </a:bodyPr>
          <a:lstStyle/>
          <a:p>
            <a:pPr algn="ctr"/>
            <a:r>
              <a:rPr lang="en-US" b="0" dirty="0"/>
              <a:t>“Lip” of Pull Plate</a:t>
            </a:r>
          </a:p>
        </p:txBody>
      </p:sp>
      <p:sp>
        <p:nvSpPr>
          <p:cNvPr id="13" name="TextBox 12"/>
          <p:cNvSpPr txBox="1"/>
          <p:nvPr/>
        </p:nvSpPr>
        <p:spPr>
          <a:xfrm>
            <a:off x="7119937" y="1324688"/>
            <a:ext cx="1643063" cy="246221"/>
          </a:xfrm>
          <a:prstGeom prst="rect">
            <a:avLst/>
          </a:prstGeom>
          <a:solidFill>
            <a:schemeClr val="bg1"/>
          </a:solidFill>
        </p:spPr>
        <p:txBody>
          <a:bodyPr wrap="square" rtlCol="0">
            <a:spAutoFit/>
          </a:bodyPr>
          <a:lstStyle/>
          <a:p>
            <a:pPr algn="ctr"/>
            <a:r>
              <a:rPr lang="en-US" b="0" dirty="0"/>
              <a:t>“Leg” of Pull Plate Spring</a:t>
            </a:r>
          </a:p>
        </p:txBody>
      </p:sp>
      <p:cxnSp>
        <p:nvCxnSpPr>
          <p:cNvPr id="14" name="Straight Arrow Connector 13"/>
          <p:cNvCxnSpPr/>
          <p:nvPr/>
        </p:nvCxnSpPr>
        <p:spPr bwMode="auto">
          <a:xfrm>
            <a:off x="5943600" y="1447800"/>
            <a:ext cx="529225" cy="571916"/>
          </a:xfrm>
          <a:prstGeom prst="straightConnector1">
            <a:avLst/>
          </a:prstGeom>
          <a:noFill/>
          <a:ln w="9525" cap="flat" cmpd="sng" algn="ctr">
            <a:solidFill>
              <a:srgbClr val="FF0000"/>
            </a:solidFill>
            <a:prstDash val="solid"/>
            <a:round/>
            <a:headEnd type="none" w="med" len="med"/>
            <a:tailEnd type="triangle"/>
          </a:ln>
          <a:effectLst/>
        </p:spPr>
      </p:cxnSp>
      <p:cxnSp>
        <p:nvCxnSpPr>
          <p:cNvPr id="15" name="Straight Connector 14"/>
          <p:cNvCxnSpPr/>
          <p:nvPr/>
        </p:nvCxnSpPr>
        <p:spPr bwMode="auto">
          <a:xfrm>
            <a:off x="5791200" y="1447800"/>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flipH="1">
            <a:off x="6590713" y="1447799"/>
            <a:ext cx="434428" cy="509948"/>
          </a:xfrm>
          <a:prstGeom prst="straightConnector1">
            <a:avLst/>
          </a:prstGeom>
          <a:noFill/>
          <a:ln w="9525" cap="flat" cmpd="sng" algn="ctr">
            <a:solidFill>
              <a:srgbClr val="FF0000"/>
            </a:solidFill>
            <a:prstDash val="solid"/>
            <a:round/>
            <a:headEnd type="none" w="med" len="med"/>
            <a:tailEnd type="triangle"/>
          </a:ln>
          <a:effectLst/>
        </p:spPr>
      </p:cxnSp>
      <p:cxnSp>
        <p:nvCxnSpPr>
          <p:cNvPr id="18" name="Straight Connector 17"/>
          <p:cNvCxnSpPr/>
          <p:nvPr/>
        </p:nvCxnSpPr>
        <p:spPr bwMode="auto">
          <a:xfrm>
            <a:off x="7025141" y="1447801"/>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21" name="Elbow Connector 20"/>
          <p:cNvCxnSpPr/>
          <p:nvPr/>
        </p:nvCxnSpPr>
        <p:spPr bwMode="auto">
          <a:xfrm rot="5400000" flipH="1" flipV="1">
            <a:off x="5885135" y="2509565"/>
            <a:ext cx="825500" cy="251371"/>
          </a:xfrm>
          <a:prstGeom prst="bentConnector3">
            <a:avLst>
              <a:gd name="adj1" fmla="val -638"/>
            </a:avLst>
          </a:prstGeom>
          <a:noFill/>
          <a:ln w="9525" cap="flat" cmpd="sng" algn="ctr">
            <a:solidFill>
              <a:srgbClr val="FF0000"/>
            </a:solidFill>
            <a:prstDash val="solid"/>
            <a:round/>
            <a:headEnd type="none" w="med" len="med"/>
            <a:tailEnd type="triangle"/>
          </a:ln>
          <a:effectLst/>
        </p:spPr>
      </p:cxnSp>
      <p:sp>
        <p:nvSpPr>
          <p:cNvPr id="22" name="TextBox 21"/>
          <p:cNvSpPr txBox="1"/>
          <p:nvPr/>
        </p:nvSpPr>
        <p:spPr>
          <a:xfrm>
            <a:off x="4468497" y="2915664"/>
            <a:ext cx="1715088" cy="246221"/>
          </a:xfrm>
          <a:prstGeom prst="rect">
            <a:avLst/>
          </a:prstGeom>
          <a:solidFill>
            <a:schemeClr val="bg1"/>
          </a:solidFill>
        </p:spPr>
        <p:txBody>
          <a:bodyPr wrap="square" rtlCol="0">
            <a:spAutoFit/>
          </a:bodyPr>
          <a:lstStyle/>
          <a:p>
            <a:pPr algn="ctr"/>
            <a:r>
              <a:rPr lang="en-US" b="0" dirty="0"/>
              <a:t>“Leg” of Push Plate Spring</a:t>
            </a:r>
          </a:p>
        </p:txBody>
      </p:sp>
      <p:cxnSp>
        <p:nvCxnSpPr>
          <p:cNvPr id="26" name="Straight Arrow Connector 25"/>
          <p:cNvCxnSpPr>
            <a:stCxn id="27" idx="3"/>
          </p:cNvCxnSpPr>
          <p:nvPr/>
        </p:nvCxnSpPr>
        <p:spPr bwMode="auto">
          <a:xfrm>
            <a:off x="5652951" y="4161711"/>
            <a:ext cx="701496" cy="119062"/>
          </a:xfrm>
          <a:prstGeom prst="straightConnector1">
            <a:avLst/>
          </a:prstGeom>
          <a:noFill/>
          <a:ln w="9525" cap="flat" cmpd="sng" algn="ctr">
            <a:solidFill>
              <a:srgbClr val="FF0000"/>
            </a:solidFill>
            <a:prstDash val="solid"/>
            <a:round/>
            <a:headEnd type="none" w="med" len="med"/>
            <a:tailEnd type="triangle"/>
          </a:ln>
          <a:effectLst/>
        </p:spPr>
      </p:cxnSp>
      <p:sp>
        <p:nvSpPr>
          <p:cNvPr id="27" name="TextBox 26"/>
          <p:cNvSpPr txBox="1"/>
          <p:nvPr/>
        </p:nvSpPr>
        <p:spPr>
          <a:xfrm>
            <a:off x="4876800" y="4038600"/>
            <a:ext cx="776151" cy="246221"/>
          </a:xfrm>
          <a:prstGeom prst="rect">
            <a:avLst/>
          </a:prstGeom>
          <a:solidFill>
            <a:schemeClr val="bg1"/>
          </a:solidFill>
        </p:spPr>
        <p:txBody>
          <a:bodyPr wrap="square" rtlCol="0">
            <a:spAutoFit/>
          </a:bodyPr>
          <a:lstStyle/>
          <a:p>
            <a:pPr algn="ctr"/>
            <a:r>
              <a:rPr lang="en-US" b="0" dirty="0"/>
              <a:t>Pull Plate</a:t>
            </a:r>
          </a:p>
        </p:txBody>
      </p:sp>
      <p:cxnSp>
        <p:nvCxnSpPr>
          <p:cNvPr id="28" name="Straight Arrow Connector 27"/>
          <p:cNvCxnSpPr>
            <a:stCxn id="29" idx="3"/>
          </p:cNvCxnSpPr>
          <p:nvPr/>
        </p:nvCxnSpPr>
        <p:spPr bwMode="auto">
          <a:xfrm flipV="1">
            <a:off x="5652951" y="5867400"/>
            <a:ext cx="701496" cy="181690"/>
          </a:xfrm>
          <a:prstGeom prst="straightConnector1">
            <a:avLst/>
          </a:prstGeom>
          <a:noFill/>
          <a:ln w="9525" cap="flat" cmpd="sng" algn="ctr">
            <a:solidFill>
              <a:srgbClr val="FF0000"/>
            </a:solidFill>
            <a:prstDash val="solid"/>
            <a:round/>
            <a:headEnd type="none" w="med" len="med"/>
            <a:tailEnd type="triangle"/>
          </a:ln>
          <a:effectLst/>
        </p:spPr>
      </p:cxnSp>
      <p:sp>
        <p:nvSpPr>
          <p:cNvPr id="29" name="TextBox 28"/>
          <p:cNvSpPr txBox="1"/>
          <p:nvPr/>
        </p:nvSpPr>
        <p:spPr>
          <a:xfrm>
            <a:off x="4800600" y="5925979"/>
            <a:ext cx="852351" cy="246221"/>
          </a:xfrm>
          <a:prstGeom prst="rect">
            <a:avLst/>
          </a:prstGeom>
          <a:solidFill>
            <a:schemeClr val="bg1"/>
          </a:solidFill>
        </p:spPr>
        <p:txBody>
          <a:bodyPr wrap="square" rtlCol="0">
            <a:spAutoFit/>
          </a:bodyPr>
          <a:lstStyle/>
          <a:p>
            <a:pPr algn="ctr"/>
            <a:r>
              <a:rPr lang="en-US" b="0" dirty="0"/>
              <a:t>Push Plate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96262" name="Rectangle 11"/>
          <p:cNvSpPr>
            <a:spLocks noChangeArrowheads="1"/>
          </p:cNvSpPr>
          <p:nvPr/>
        </p:nvSpPr>
        <p:spPr bwMode="auto">
          <a:xfrm>
            <a:off x="325016" y="1785798"/>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7"/>
            </a:pPr>
            <a:r>
              <a:rPr lang="en-US" altLang="en-US" sz="1200" dirty="0">
                <a:latin typeface="+mn-lt"/>
                <a:ea typeface="Times New Roman" panose="02020603050405020304" pitchFamily="18" charset="0"/>
                <a:cs typeface="Arial" panose="020B0604020202020204" pitchFamily="34" charset="0"/>
              </a:rPr>
              <a:t>Slide Push Plate from hinge side and seat Push Plate in pivot groove.</a:t>
            </a:r>
          </a:p>
        </p:txBody>
      </p:sp>
      <p:sp>
        <p:nvSpPr>
          <p:cNvPr id="96264" name="Rectangle 12"/>
          <p:cNvSpPr>
            <a:spLocks noChangeArrowheads="1"/>
          </p:cNvSpPr>
          <p:nvPr/>
        </p:nvSpPr>
        <p:spPr bwMode="auto">
          <a:xfrm>
            <a:off x="325016" y="4562679"/>
            <a:ext cx="3505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8"/>
            </a:pPr>
            <a:r>
              <a:rPr lang="en-US" altLang="en-US" sz="1200" dirty="0">
                <a:latin typeface="+mn-lt"/>
                <a:ea typeface="Times New Roman" panose="02020603050405020304" pitchFamily="18" charset="0"/>
                <a:cs typeface="Arial" panose="020B0604020202020204" pitchFamily="34" charset="0"/>
              </a:rPr>
              <a:t>Wiggle both Pull and Push Plates until Slide Block returns, capturing both plates.</a:t>
            </a:r>
          </a:p>
        </p:txBody>
      </p:sp>
      <p:sp>
        <p:nvSpPr>
          <p:cNvPr id="96266"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626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334500E-DFFC-4900-83B8-9216A2D0CDE2}" type="slidenum">
              <a:rPr lang="en-US" altLang="en-US" sz="1400" b="0" smtClean="0"/>
              <a:pPr/>
              <a:t>44</a:t>
            </a:fld>
            <a:endParaRPr lang="en-US" altLang="en-US" sz="1400" b="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955" t="4354" r="1206" b="53338"/>
          <a:stretch/>
        </p:blipFill>
        <p:spPr>
          <a:xfrm>
            <a:off x="4606636" y="908309"/>
            <a:ext cx="4080164" cy="25146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9577" t="51014" r="2488" b="5396"/>
          <a:stretch/>
        </p:blipFill>
        <p:spPr>
          <a:xfrm>
            <a:off x="4646645" y="3720063"/>
            <a:ext cx="4038600" cy="2590801"/>
          </a:xfrm>
          <a:prstGeom prst="rect">
            <a:avLst/>
          </a:prstGeom>
        </p:spPr>
      </p:pic>
      <p:sp>
        <p:nvSpPr>
          <p:cNvPr id="13" name="TextBox 12"/>
          <p:cNvSpPr txBox="1"/>
          <p:nvPr/>
        </p:nvSpPr>
        <p:spPr>
          <a:xfrm>
            <a:off x="7543800" y="2847199"/>
            <a:ext cx="838200" cy="246221"/>
          </a:xfrm>
          <a:prstGeom prst="rect">
            <a:avLst/>
          </a:prstGeom>
          <a:solidFill>
            <a:schemeClr val="bg1"/>
          </a:solidFill>
        </p:spPr>
        <p:txBody>
          <a:bodyPr wrap="square" rtlCol="0">
            <a:spAutoFit/>
          </a:bodyPr>
          <a:lstStyle/>
          <a:p>
            <a:pPr algn="ctr"/>
            <a:r>
              <a:rPr lang="en-US" b="0" dirty="0"/>
              <a:t>Slide Block</a:t>
            </a:r>
          </a:p>
        </p:txBody>
      </p:sp>
      <p:cxnSp>
        <p:nvCxnSpPr>
          <p:cNvPr id="14" name="Straight Arrow Connector 13"/>
          <p:cNvCxnSpPr/>
          <p:nvPr/>
        </p:nvCxnSpPr>
        <p:spPr bwMode="auto">
          <a:xfrm flipH="1" flipV="1">
            <a:off x="8229600" y="2438400"/>
            <a:ext cx="304800" cy="533400"/>
          </a:xfrm>
          <a:prstGeom prst="straightConnector1">
            <a:avLst/>
          </a:prstGeom>
          <a:noFill/>
          <a:ln w="9525" cap="flat" cmpd="sng" algn="ctr">
            <a:solidFill>
              <a:srgbClr val="FF0000"/>
            </a:solidFill>
            <a:prstDash val="solid"/>
            <a:round/>
            <a:headEnd type="none" w="med" len="med"/>
            <a:tailEnd type="triangle"/>
          </a:ln>
          <a:effectLst/>
        </p:spPr>
      </p:cxnSp>
      <p:cxnSp>
        <p:nvCxnSpPr>
          <p:cNvPr id="15" name="Straight Connector 14"/>
          <p:cNvCxnSpPr/>
          <p:nvPr/>
        </p:nvCxnSpPr>
        <p:spPr bwMode="auto">
          <a:xfrm>
            <a:off x="8382000" y="2971799"/>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17" name="Elbow Connector 16"/>
          <p:cNvCxnSpPr/>
          <p:nvPr/>
        </p:nvCxnSpPr>
        <p:spPr bwMode="auto">
          <a:xfrm rot="5400000" flipH="1" flipV="1">
            <a:off x="6057898" y="2628900"/>
            <a:ext cx="609601" cy="228603"/>
          </a:xfrm>
          <a:prstGeom prst="bentConnector3">
            <a:avLst>
              <a:gd name="adj1" fmla="val 0"/>
            </a:avLst>
          </a:prstGeom>
          <a:noFill/>
          <a:ln w="9525" cap="flat" cmpd="sng" algn="ctr">
            <a:solidFill>
              <a:srgbClr val="FF0000"/>
            </a:solidFill>
            <a:prstDash val="solid"/>
            <a:round/>
            <a:headEnd type="none" w="med" len="med"/>
            <a:tailEnd type="triangle"/>
          </a:ln>
          <a:effectLst/>
        </p:spPr>
      </p:cxnSp>
      <p:sp>
        <p:nvSpPr>
          <p:cNvPr id="18" name="TextBox 17"/>
          <p:cNvSpPr txBox="1"/>
          <p:nvPr/>
        </p:nvSpPr>
        <p:spPr>
          <a:xfrm>
            <a:off x="5029199" y="2915664"/>
            <a:ext cx="1230583" cy="246221"/>
          </a:xfrm>
          <a:prstGeom prst="rect">
            <a:avLst/>
          </a:prstGeom>
          <a:solidFill>
            <a:schemeClr val="bg1"/>
          </a:solidFill>
        </p:spPr>
        <p:txBody>
          <a:bodyPr wrap="square" rtlCol="0">
            <a:spAutoFit/>
          </a:bodyPr>
          <a:lstStyle/>
          <a:p>
            <a:pPr algn="ctr"/>
            <a:r>
              <a:rPr lang="en-US" b="0" dirty="0"/>
              <a:t>“Lip” of Push Plate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47468" name="Rectangle 12"/>
          <p:cNvSpPr>
            <a:spLocks noChangeArrowheads="1"/>
          </p:cNvSpPr>
          <p:nvPr/>
        </p:nvSpPr>
        <p:spPr bwMode="auto">
          <a:xfrm>
            <a:off x="631825" y="805449"/>
            <a:ext cx="67818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spcBef>
                <a:spcPct val="50000"/>
              </a:spcBef>
              <a:defRPr/>
            </a:pPr>
            <a:r>
              <a:rPr lang="en-US" altLang="en-US" sz="1400" dirty="0">
                <a:effectLst>
                  <a:outerShdw blurRad="38100" dist="38100" dir="2700000" algn="tl">
                    <a:srgbClr val="C0C0C0"/>
                  </a:outerShdw>
                </a:effectLst>
                <a:latin typeface="+mn-lt"/>
                <a:ea typeface="Times New Roman" panose="02020603050405020304" pitchFamily="18" charset="0"/>
                <a:cs typeface="Arial" panose="020B0604020202020204" pitchFamily="34" charset="0"/>
              </a:rPr>
              <a:t>Push-Pull Grips/Cylinders</a:t>
            </a:r>
            <a:r>
              <a:rPr lang="en-US" altLang="en-US" sz="1400" dirty="0">
                <a:latin typeface="+mn-lt"/>
                <a:ea typeface="Times New Roman" panose="02020603050405020304" pitchFamily="18" charset="0"/>
                <a:cs typeface="Arial" panose="020B0604020202020204" pitchFamily="34" charset="0"/>
              </a:rPr>
              <a:t> (May be Factory Installed)</a:t>
            </a:r>
            <a:endParaRPr lang="en-US" altLang="en-US" sz="900" dirty="0">
              <a:latin typeface="+mn-lt"/>
              <a:ea typeface="Times New Roman" panose="02020603050405020304" pitchFamily="18" charset="0"/>
              <a:cs typeface="Arial" panose="020B0604020202020204" pitchFamily="34" charset="0"/>
            </a:endParaRPr>
          </a:p>
          <a:p>
            <a:pPr>
              <a:defRPr/>
            </a:pPr>
            <a:endParaRPr lang="en-US" altLang="en-US" sz="800" dirty="0">
              <a:latin typeface="+mn-lt"/>
              <a:ea typeface="Times New Roman" panose="02020603050405020304" pitchFamily="18" charset="0"/>
              <a:cs typeface="Arial" panose="020B0604020202020204" pitchFamily="34" charset="0"/>
            </a:endParaRPr>
          </a:p>
          <a:p>
            <a:pPr>
              <a:defRPr/>
            </a:pPr>
            <a:r>
              <a:rPr lang="en-US" altLang="en-US" dirty="0">
                <a:latin typeface="+mn-lt"/>
                <a:ea typeface="Times New Roman" panose="02020603050405020304" pitchFamily="18" charset="0"/>
                <a:cs typeface="Arial" panose="020B0604020202020204" pitchFamily="34" charset="0"/>
              </a:rPr>
              <a:t>When cylinders are not factory installed, TOTAL DOOR SYSTEMS</a:t>
            </a:r>
            <a:r>
              <a:rPr lang="en-US" altLang="en-US" baseline="30000" dirty="0">
                <a:latin typeface="+mn-lt"/>
                <a:ea typeface="Times New Roman" panose="02020603050405020304" pitchFamily="18" charset="0"/>
                <a:cs typeface="Arial" panose="020B0604020202020204" pitchFamily="34" charset="0"/>
              </a:rPr>
              <a:t>® </a:t>
            </a:r>
            <a:r>
              <a:rPr lang="en-US" altLang="en-US" dirty="0">
                <a:latin typeface="+mn-lt"/>
                <a:ea typeface="Times New Roman" panose="02020603050405020304" pitchFamily="18" charset="0"/>
                <a:cs typeface="Arial" panose="020B0604020202020204" pitchFamily="34" charset="0"/>
              </a:rPr>
              <a:t>provides one each knurled cylinder nut and one each blocking ring for each cylinder type grip.</a:t>
            </a:r>
            <a:endParaRPr lang="en-US" altLang="en-US" sz="900" dirty="0">
              <a:latin typeface="+mn-lt"/>
              <a:ea typeface="Times New Roman" panose="02020603050405020304" pitchFamily="18" charset="0"/>
              <a:cs typeface="Arial" panose="020B0604020202020204" pitchFamily="34" charset="0"/>
            </a:endParaRPr>
          </a:p>
        </p:txBody>
      </p:sp>
      <p:sp>
        <p:nvSpPr>
          <p:cNvPr id="91146" name="Rectangle 14"/>
          <p:cNvSpPr>
            <a:spLocks noChangeArrowheads="1"/>
          </p:cNvSpPr>
          <p:nvPr/>
        </p:nvSpPr>
        <p:spPr bwMode="auto">
          <a:xfrm>
            <a:off x="631825" y="4450378"/>
            <a:ext cx="39401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100" dirty="0">
                <a:latin typeface="+mn-lt"/>
              </a:rPr>
              <a:t>Cylinder Installed with Blocking Ring Under Knurled Nut </a:t>
            </a:r>
          </a:p>
          <a:p>
            <a:pPr>
              <a:spcBef>
                <a:spcPts val="0"/>
              </a:spcBef>
              <a:buFontTx/>
              <a:buNone/>
            </a:pPr>
            <a:endParaRPr lang="en-US" altLang="en-US" sz="1100" b="0" dirty="0">
              <a:latin typeface="+mn-lt"/>
            </a:endParaRPr>
          </a:p>
          <a:p>
            <a:pPr>
              <a:spcBef>
                <a:spcPts val="0"/>
              </a:spcBef>
              <a:buFontTx/>
              <a:buNone/>
            </a:pPr>
            <a:r>
              <a:rPr lang="en-US" altLang="en-US" sz="1000" b="0" dirty="0">
                <a:latin typeface="+mn-lt"/>
                <a:cs typeface="Times New Roman" panose="02020603050405020304" pitchFamily="18" charset="0"/>
              </a:rPr>
              <a:t>If the cylinder is not sufficiently threaded, </a:t>
            </a:r>
            <a:r>
              <a:rPr lang="en-US" altLang="en-US" sz="1000" b="0" dirty="0">
                <a:cs typeface="Times New Roman" panose="02020603050405020304" pitchFamily="18" charset="0"/>
              </a:rPr>
              <a:t>use blocking rings </a:t>
            </a:r>
            <a:r>
              <a:rPr lang="en-US" altLang="en-US" sz="1000" b="0" dirty="0">
                <a:latin typeface="+mn-lt"/>
                <a:cs typeface="Times New Roman" panose="02020603050405020304" pitchFamily="18" charset="0"/>
              </a:rPr>
              <a:t>under the knurled cylinder locking nut.</a:t>
            </a:r>
          </a:p>
        </p:txBody>
      </p:sp>
      <p:sp>
        <p:nvSpPr>
          <p:cNvPr id="91147"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114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53A85A7-13CE-4D2D-8F30-9266129A6BC4}" type="slidenum">
              <a:rPr lang="en-US" altLang="en-US" sz="1400" b="0" smtClean="0"/>
              <a:pPr/>
              <a:t>45</a:t>
            </a:fld>
            <a:endParaRPr lang="en-US" altLang="en-US" sz="1400" b="0" dirty="0"/>
          </a:p>
        </p:txBody>
      </p:sp>
      <p:sp>
        <p:nvSpPr>
          <p:cNvPr id="10" name="Rectangle 14"/>
          <p:cNvSpPr>
            <a:spLocks noChangeArrowheads="1"/>
          </p:cNvSpPr>
          <p:nvPr/>
        </p:nvSpPr>
        <p:spPr bwMode="auto">
          <a:xfrm>
            <a:off x="631825" y="2293523"/>
            <a:ext cx="3761649"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100" dirty="0">
                <a:latin typeface="+mn-lt"/>
              </a:rPr>
              <a:t>Preferred Installation</a:t>
            </a:r>
          </a:p>
          <a:p>
            <a:pPr>
              <a:spcBef>
                <a:spcPts val="0"/>
              </a:spcBef>
              <a:buFontTx/>
              <a:buNone/>
            </a:pPr>
            <a:endParaRPr lang="en-US" altLang="en-US" sz="1000" dirty="0">
              <a:latin typeface="+mn-lt"/>
            </a:endParaRPr>
          </a:p>
          <a:p>
            <a:pPr>
              <a:spcBef>
                <a:spcPts val="0"/>
              </a:spcBef>
              <a:buFontTx/>
              <a:buNone/>
            </a:pPr>
            <a:r>
              <a:rPr lang="en-US" altLang="en-US" sz="1000" b="0" dirty="0">
                <a:latin typeface="+mn-lt"/>
                <a:cs typeface="Times New Roman" panose="02020603050405020304" pitchFamily="18" charset="0"/>
              </a:rPr>
              <a:t>The TOTAL DOOR</a:t>
            </a:r>
            <a:r>
              <a:rPr lang="en-US" altLang="en-US" sz="1000" b="0" baseline="30000" dirty="0">
                <a:ea typeface="Times New Roman" panose="02020603050405020304" pitchFamily="18" charset="0"/>
                <a:cs typeface="Arial" panose="020B0604020202020204" pitchFamily="34" charset="0"/>
              </a:rPr>
              <a:t>®</a:t>
            </a:r>
            <a:r>
              <a:rPr lang="en-US" altLang="en-US" sz="1000" b="0" dirty="0">
                <a:latin typeface="+mn-lt"/>
                <a:cs typeface="Times New Roman" panose="02020603050405020304" pitchFamily="18" charset="0"/>
              </a:rPr>
              <a:t> is designed to work with all cylinder up to 1-3/8” long, without collars or blocking rings under the head.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41" t="3333" r="19804" b="34444"/>
          <a:stretch/>
        </p:blipFill>
        <p:spPr>
          <a:xfrm>
            <a:off x="5257800" y="1752600"/>
            <a:ext cx="3124200" cy="4267200"/>
          </a:xfrm>
          <a:prstGeom prst="rect">
            <a:avLst/>
          </a:prstGeom>
        </p:spPr>
      </p:pic>
      <p:sp>
        <p:nvSpPr>
          <p:cNvPr id="12" name="TextBox 11"/>
          <p:cNvSpPr txBox="1"/>
          <p:nvPr/>
        </p:nvSpPr>
        <p:spPr>
          <a:xfrm>
            <a:off x="4724400" y="3420533"/>
            <a:ext cx="1371600" cy="246221"/>
          </a:xfrm>
          <a:prstGeom prst="rect">
            <a:avLst/>
          </a:prstGeom>
          <a:solidFill>
            <a:schemeClr val="bg1"/>
          </a:solidFill>
        </p:spPr>
        <p:txBody>
          <a:bodyPr wrap="square" rtlCol="0">
            <a:spAutoFit/>
          </a:bodyPr>
          <a:lstStyle/>
          <a:p>
            <a:pPr algn="ctr"/>
            <a:r>
              <a:rPr lang="en-US" b="0" dirty="0"/>
              <a:t>Knurled Cylinder Nut</a:t>
            </a:r>
          </a:p>
        </p:txBody>
      </p:sp>
      <p:sp>
        <p:nvSpPr>
          <p:cNvPr id="11" name="TextBox 10"/>
          <p:cNvSpPr txBox="1"/>
          <p:nvPr/>
        </p:nvSpPr>
        <p:spPr>
          <a:xfrm>
            <a:off x="4724400" y="5849779"/>
            <a:ext cx="1918758" cy="246221"/>
          </a:xfrm>
          <a:prstGeom prst="rect">
            <a:avLst/>
          </a:prstGeom>
          <a:solidFill>
            <a:schemeClr val="bg1"/>
          </a:solidFill>
        </p:spPr>
        <p:txBody>
          <a:bodyPr wrap="square" rtlCol="0">
            <a:spAutoFit/>
          </a:bodyPr>
          <a:lstStyle/>
          <a:p>
            <a:pPr algn="ctr"/>
            <a:r>
              <a:rPr lang="en-US" b="0" dirty="0"/>
              <a:t>1-1/4” Max. Dia. Blocking Ring</a:t>
            </a:r>
          </a:p>
        </p:txBody>
      </p:sp>
      <p:sp>
        <p:nvSpPr>
          <p:cNvPr id="13" name="TextBox 12"/>
          <p:cNvSpPr txBox="1"/>
          <p:nvPr/>
        </p:nvSpPr>
        <p:spPr>
          <a:xfrm>
            <a:off x="4724400" y="5544979"/>
            <a:ext cx="1371600" cy="246221"/>
          </a:xfrm>
          <a:prstGeom prst="rect">
            <a:avLst/>
          </a:prstGeom>
          <a:solidFill>
            <a:schemeClr val="bg1"/>
          </a:solidFill>
        </p:spPr>
        <p:txBody>
          <a:bodyPr wrap="square" rtlCol="0">
            <a:spAutoFit/>
          </a:bodyPr>
          <a:lstStyle/>
          <a:p>
            <a:pPr algn="ctr"/>
            <a:r>
              <a:rPr lang="en-US" b="0" dirty="0"/>
              <a:t>Knurled Cylinder Nut</a:t>
            </a:r>
          </a:p>
        </p:txBody>
      </p:sp>
      <p:cxnSp>
        <p:nvCxnSpPr>
          <p:cNvPr id="4" name="Straight Arrow Connector 3"/>
          <p:cNvCxnSpPr>
            <a:stCxn id="12" idx="3"/>
          </p:cNvCxnSpPr>
          <p:nvPr/>
        </p:nvCxnSpPr>
        <p:spPr bwMode="auto">
          <a:xfrm flipV="1">
            <a:off x="6096000" y="3210811"/>
            <a:ext cx="457200" cy="332833"/>
          </a:xfrm>
          <a:prstGeom prst="straightConnector1">
            <a:avLst/>
          </a:prstGeom>
          <a:noFill/>
          <a:ln w="9525"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V="1">
            <a:off x="6096000" y="5458368"/>
            <a:ext cx="457200" cy="209721"/>
          </a:xfrm>
          <a:prstGeom prst="straightConnector1">
            <a:avLst/>
          </a:prstGeom>
          <a:noFill/>
          <a:ln w="9525"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flipV="1">
            <a:off x="6629400" y="5334000"/>
            <a:ext cx="547158" cy="637634"/>
          </a:xfrm>
          <a:prstGeom prst="straightConnector1">
            <a:avLst/>
          </a:prstGeom>
          <a:noFill/>
          <a:ln w="9525" cap="flat" cmpd="sng" algn="ctr">
            <a:solidFill>
              <a:srgbClr val="FF0000"/>
            </a:solidFill>
            <a:prstDash val="solid"/>
            <a:round/>
            <a:headEnd type="none" w="med" len="med"/>
            <a:tailEnd type="triangle"/>
          </a:ln>
          <a:effectLst/>
        </p:spPr>
      </p:cxnSp>
      <p:sp>
        <p:nvSpPr>
          <p:cNvPr id="23" name="TextBox 22"/>
          <p:cNvSpPr txBox="1"/>
          <p:nvPr/>
        </p:nvSpPr>
        <p:spPr>
          <a:xfrm rot="16200000">
            <a:off x="7784386" y="3012563"/>
            <a:ext cx="838200" cy="246221"/>
          </a:xfrm>
          <a:prstGeom prst="rect">
            <a:avLst/>
          </a:prstGeom>
          <a:solidFill>
            <a:schemeClr val="bg1"/>
          </a:solidFill>
        </p:spPr>
        <p:txBody>
          <a:bodyPr wrap="square" rtlCol="0">
            <a:spAutoFit/>
          </a:bodyPr>
          <a:lstStyle/>
          <a:p>
            <a:r>
              <a:rPr lang="en-US" b="0" dirty="0"/>
              <a:t>1-3/8” Max</a:t>
            </a:r>
          </a:p>
        </p:txBody>
      </p:sp>
      <p:sp>
        <p:nvSpPr>
          <p:cNvPr id="25" name="TextBox 24"/>
          <p:cNvSpPr txBox="1"/>
          <p:nvPr/>
        </p:nvSpPr>
        <p:spPr>
          <a:xfrm rot="16200000">
            <a:off x="7781211" y="5172789"/>
            <a:ext cx="838200" cy="246221"/>
          </a:xfrm>
          <a:prstGeom prst="rect">
            <a:avLst/>
          </a:prstGeom>
          <a:solidFill>
            <a:schemeClr val="bg1"/>
          </a:solidFill>
        </p:spPr>
        <p:txBody>
          <a:bodyPr wrap="square" rtlCol="0">
            <a:spAutoFit/>
          </a:bodyPr>
          <a:lstStyle/>
          <a:p>
            <a:r>
              <a:rPr lang="en-US" b="0" dirty="0"/>
              <a:t>1-3/8” Max</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92168" name="Rectangle 12"/>
          <p:cNvSpPr>
            <a:spLocks noChangeArrowheads="1"/>
          </p:cNvSpPr>
          <p:nvPr/>
        </p:nvSpPr>
        <p:spPr bwMode="auto">
          <a:xfrm>
            <a:off x="609600" y="1524000"/>
            <a:ext cx="39624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100" dirty="0">
                <a:latin typeface="+mn-lt"/>
                <a:ea typeface="Times New Roman" panose="02020603050405020304" pitchFamily="18" charset="0"/>
                <a:cs typeface="Arial" panose="020B0604020202020204" pitchFamily="34" charset="0"/>
              </a:rPr>
              <a:t>Cylinder Installed with Blocking Ring Under Head</a:t>
            </a:r>
          </a:p>
          <a:p>
            <a:pPr>
              <a:spcBef>
                <a:spcPts val="0"/>
              </a:spcBef>
              <a:buFontTx/>
              <a:buNone/>
            </a:pPr>
            <a:endParaRPr lang="en-US" altLang="en-US" sz="1000" dirty="0">
              <a:latin typeface="+mn-lt"/>
              <a:ea typeface="Times New Roman" panose="02020603050405020304" pitchFamily="18" charset="0"/>
              <a:cs typeface="Arial" panose="020B0604020202020204" pitchFamily="34" charset="0"/>
            </a:endParaRPr>
          </a:p>
          <a:p>
            <a:pPr>
              <a:spcBef>
                <a:spcPts val="0"/>
              </a:spcBef>
              <a:buFontTx/>
              <a:buNone/>
            </a:pPr>
            <a:r>
              <a:rPr lang="en-US" altLang="en-US" sz="1000" b="0" dirty="0"/>
              <a:t>I</a:t>
            </a:r>
            <a:r>
              <a:rPr lang="en-US" altLang="en-US" sz="1000" b="0" dirty="0">
                <a:cs typeface="Times New Roman" panose="02020603050405020304" pitchFamily="18" charset="0"/>
              </a:rPr>
              <a:t>f the cylinder is more than 1-3/8” long, use blocking rings under the head. </a:t>
            </a:r>
            <a:r>
              <a:rPr lang="en-US" altLang="en-US" sz="1000" b="0" dirty="0">
                <a:latin typeface="+mn-lt"/>
                <a:ea typeface="Times New Roman" panose="02020603050405020304" pitchFamily="18" charset="0"/>
                <a:cs typeface="Arial" panose="020B0604020202020204" pitchFamily="34" charset="0"/>
              </a:rPr>
              <a:t>Never use cylinder collars on TOTAL DOOR SYSTEMS</a:t>
            </a:r>
            <a:r>
              <a:rPr lang="en-US" altLang="en-US" sz="1000" b="0" baseline="30000" dirty="0">
                <a:latin typeface="+mn-lt"/>
                <a:ea typeface="Times New Roman" panose="02020603050405020304" pitchFamily="18" charset="0"/>
                <a:cs typeface="Arial" panose="020B0604020202020204" pitchFamily="34" charset="0"/>
              </a:rPr>
              <a:t>®</a:t>
            </a:r>
            <a:r>
              <a:rPr lang="en-US" altLang="en-US" sz="1000" b="0" dirty="0">
                <a:latin typeface="+mn-lt"/>
                <a:ea typeface="Times New Roman" panose="02020603050405020304" pitchFamily="18" charset="0"/>
                <a:cs typeface="Arial" panose="020B0604020202020204" pitchFamily="34" charset="0"/>
              </a:rPr>
              <a:t> grips. Installation of the grips in the mechanism will be very difficult or impossible.</a:t>
            </a:r>
          </a:p>
        </p:txBody>
      </p:sp>
      <p:sp>
        <p:nvSpPr>
          <p:cNvPr id="92169" name="Rectangle 14"/>
          <p:cNvSpPr>
            <a:spLocks noChangeArrowheads="1"/>
          </p:cNvSpPr>
          <p:nvPr/>
        </p:nvSpPr>
        <p:spPr bwMode="auto">
          <a:xfrm>
            <a:off x="0" y="177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2742336"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92171" name="Rectangle 15"/>
          <p:cNvSpPr>
            <a:spLocks noChangeArrowheads="1"/>
          </p:cNvSpPr>
          <p:nvPr/>
        </p:nvSpPr>
        <p:spPr bwMode="auto">
          <a:xfrm>
            <a:off x="609600" y="4108103"/>
            <a:ext cx="281940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100" dirty="0">
                <a:latin typeface="+mn-lt"/>
                <a:cs typeface="Arial" panose="020B0604020202020204" pitchFamily="34" charset="0"/>
              </a:rPr>
              <a:t>Proper Cylinder Cam and Orientation </a:t>
            </a:r>
            <a:br>
              <a:rPr lang="en-US" altLang="en-US" sz="1100" dirty="0">
                <a:latin typeface="+mn-lt"/>
                <a:cs typeface="Arial" panose="020B0604020202020204" pitchFamily="34" charset="0"/>
              </a:rPr>
            </a:br>
            <a:r>
              <a:rPr lang="en-US" altLang="en-US" sz="800" dirty="0">
                <a:solidFill>
                  <a:srgbClr val="FFFFFF"/>
                </a:solidFill>
                <a:latin typeface="+mn-lt"/>
                <a:cs typeface="Arial" panose="020B0604020202020204" pitchFamily="34" charset="0"/>
              </a:rPr>
              <a:t>a</a:t>
            </a:r>
            <a:endParaRPr lang="en-US" altLang="en-US" sz="1200" dirty="0">
              <a:latin typeface="+mn-lt"/>
              <a:cs typeface="Arial" panose="020B0604020202020204" pitchFamily="34" charset="0"/>
            </a:endParaRPr>
          </a:p>
          <a:p>
            <a:pPr>
              <a:spcBef>
                <a:spcPct val="0"/>
              </a:spcBef>
              <a:buFontTx/>
              <a:buNone/>
            </a:pPr>
            <a:r>
              <a:rPr lang="en-US" altLang="en-US" sz="1000" b="0" dirty="0">
                <a:latin typeface="+mn-lt"/>
                <a:cs typeface="Times New Roman" panose="02020603050405020304" pitchFamily="18" charset="0"/>
              </a:rPr>
              <a:t>Cylinder cam must be A/R cam. </a:t>
            </a:r>
          </a:p>
          <a:p>
            <a:pPr>
              <a:spcBef>
                <a:spcPct val="0"/>
              </a:spcBef>
              <a:buFontTx/>
              <a:buNone/>
            </a:pPr>
            <a:r>
              <a:rPr lang="en-US" altLang="en-US" sz="1000" b="0" i="1" dirty="0">
                <a:latin typeface="+mn-lt"/>
                <a:cs typeface="Times New Roman" panose="02020603050405020304" pitchFamily="18" charset="0"/>
              </a:rPr>
              <a:t>(See Tech Data #25 REV05)</a:t>
            </a:r>
            <a:endParaRPr lang="en-US" altLang="en-US" sz="1000" b="0" dirty="0">
              <a:latin typeface="+mn-lt"/>
            </a:endParaRPr>
          </a:p>
        </p:txBody>
      </p:sp>
      <p:sp>
        <p:nvSpPr>
          <p:cNvPr id="92172" name="Rectangle 16"/>
          <p:cNvSpPr>
            <a:spLocks noChangeArrowheads="1"/>
          </p:cNvSpPr>
          <p:nvPr/>
        </p:nvSpPr>
        <p:spPr bwMode="auto">
          <a:xfrm>
            <a:off x="607423" y="5715000"/>
            <a:ext cx="25929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Orientation: Cam of cylinder must be closest to center of mechanism.</a:t>
            </a:r>
          </a:p>
        </p:txBody>
      </p:sp>
      <p:sp>
        <p:nvSpPr>
          <p:cNvPr id="92173"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Mechanism Installation</a:t>
            </a:r>
          </a:p>
        </p:txBody>
      </p:sp>
      <p:sp>
        <p:nvSpPr>
          <p:cNvPr id="9217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02EE963-53D8-49A5-B978-2CB4228039C4}" type="slidenum">
              <a:rPr lang="en-US" altLang="en-US" sz="1400" b="0" smtClean="0"/>
              <a:pPr/>
              <a:t>46</a:t>
            </a:fld>
            <a:endParaRPr lang="en-US" altLang="en-US" sz="1400" b="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7542" b="27868"/>
          <a:stretch/>
        </p:blipFill>
        <p:spPr>
          <a:xfrm>
            <a:off x="3886200" y="3483479"/>
            <a:ext cx="4816545" cy="2779384"/>
          </a:xfrm>
          <a:prstGeom prst="rect">
            <a:avLst/>
          </a:prstGeom>
        </p:spPr>
      </p:pic>
      <p:sp>
        <p:nvSpPr>
          <p:cNvPr id="14" name="TextBox 13"/>
          <p:cNvSpPr txBox="1"/>
          <p:nvPr/>
        </p:nvSpPr>
        <p:spPr>
          <a:xfrm>
            <a:off x="4267200" y="6226679"/>
            <a:ext cx="1763983" cy="246221"/>
          </a:xfrm>
          <a:prstGeom prst="rect">
            <a:avLst/>
          </a:prstGeom>
          <a:solidFill>
            <a:schemeClr val="bg1"/>
          </a:solidFill>
        </p:spPr>
        <p:txBody>
          <a:bodyPr wrap="square" rtlCol="0">
            <a:spAutoFit/>
          </a:bodyPr>
          <a:lstStyle/>
          <a:p>
            <a:pPr algn="ctr"/>
            <a:r>
              <a:rPr lang="en-US" b="0" dirty="0"/>
              <a:t>Cylinder on one side of door</a:t>
            </a:r>
          </a:p>
        </p:txBody>
      </p:sp>
      <p:sp>
        <p:nvSpPr>
          <p:cNvPr id="15" name="TextBox 14"/>
          <p:cNvSpPr txBox="1"/>
          <p:nvPr/>
        </p:nvSpPr>
        <p:spPr>
          <a:xfrm>
            <a:off x="6477000" y="6229290"/>
            <a:ext cx="1932214" cy="400110"/>
          </a:xfrm>
          <a:prstGeom prst="rect">
            <a:avLst/>
          </a:prstGeom>
          <a:solidFill>
            <a:schemeClr val="bg1"/>
          </a:solidFill>
        </p:spPr>
        <p:txBody>
          <a:bodyPr wrap="square" rtlCol="0">
            <a:spAutoFit/>
          </a:bodyPr>
          <a:lstStyle/>
          <a:p>
            <a:pPr algn="ctr"/>
            <a:r>
              <a:rPr lang="en-US" b="0" dirty="0"/>
              <a:t>Cylinder on bottom of one side if both sides have cylinders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804" t="64444" r="25555" b="4445"/>
          <a:stretch/>
        </p:blipFill>
        <p:spPr>
          <a:xfrm>
            <a:off x="5181600" y="762000"/>
            <a:ext cx="2895600" cy="2133600"/>
          </a:xfrm>
          <a:prstGeom prst="rect">
            <a:avLst/>
          </a:prstGeom>
        </p:spPr>
      </p:pic>
      <p:sp>
        <p:nvSpPr>
          <p:cNvPr id="16" name="TextBox 15"/>
          <p:cNvSpPr txBox="1"/>
          <p:nvPr/>
        </p:nvSpPr>
        <p:spPr>
          <a:xfrm>
            <a:off x="4724400" y="2573179"/>
            <a:ext cx="1371600" cy="246221"/>
          </a:xfrm>
          <a:prstGeom prst="rect">
            <a:avLst/>
          </a:prstGeom>
          <a:solidFill>
            <a:schemeClr val="bg1"/>
          </a:solidFill>
        </p:spPr>
        <p:txBody>
          <a:bodyPr wrap="square" rtlCol="0">
            <a:spAutoFit/>
          </a:bodyPr>
          <a:lstStyle/>
          <a:p>
            <a:pPr algn="ctr"/>
            <a:r>
              <a:rPr lang="en-US" b="0" dirty="0"/>
              <a:t>Knurled Cylinder Nut</a:t>
            </a:r>
          </a:p>
        </p:txBody>
      </p:sp>
      <p:cxnSp>
        <p:nvCxnSpPr>
          <p:cNvPr id="17" name="Straight Arrow Connector 16"/>
          <p:cNvCxnSpPr>
            <a:stCxn id="16" idx="3"/>
          </p:cNvCxnSpPr>
          <p:nvPr/>
        </p:nvCxnSpPr>
        <p:spPr bwMode="auto">
          <a:xfrm flipV="1">
            <a:off x="6096000" y="2363457"/>
            <a:ext cx="457200" cy="332833"/>
          </a:xfrm>
          <a:prstGeom prst="straightConnector1">
            <a:avLst/>
          </a:prstGeom>
          <a:noFill/>
          <a:ln w="9525" cap="flat" cmpd="sng" algn="ctr">
            <a:solidFill>
              <a:srgbClr val="FF0000"/>
            </a:solidFill>
            <a:prstDash val="solid"/>
            <a:round/>
            <a:headEnd type="none" w="med" len="med"/>
            <a:tailEnd type="triangle"/>
          </a:ln>
          <a:effectLst/>
        </p:spPr>
      </p:cxnSp>
      <p:sp>
        <p:nvSpPr>
          <p:cNvPr id="13" name="TextBox 12"/>
          <p:cNvSpPr txBox="1"/>
          <p:nvPr/>
        </p:nvSpPr>
        <p:spPr>
          <a:xfrm>
            <a:off x="7757584" y="1658779"/>
            <a:ext cx="1024467" cy="246221"/>
          </a:xfrm>
          <a:prstGeom prst="rect">
            <a:avLst/>
          </a:prstGeom>
          <a:solidFill>
            <a:schemeClr val="bg1"/>
          </a:solidFill>
        </p:spPr>
        <p:txBody>
          <a:bodyPr wrap="square" rtlCol="0">
            <a:spAutoFit/>
          </a:bodyPr>
          <a:lstStyle/>
          <a:p>
            <a:r>
              <a:rPr lang="en-US" b="0" dirty="0"/>
              <a:t>Cylinder Collar</a:t>
            </a:r>
          </a:p>
        </p:txBody>
      </p:sp>
      <p:cxnSp>
        <p:nvCxnSpPr>
          <p:cNvPr id="18" name="Straight Arrow Connector 17"/>
          <p:cNvCxnSpPr/>
          <p:nvPr/>
        </p:nvCxnSpPr>
        <p:spPr bwMode="auto">
          <a:xfrm flipH="1">
            <a:off x="7543800" y="1778000"/>
            <a:ext cx="213784" cy="127000"/>
          </a:xfrm>
          <a:prstGeom prst="straightConnector1">
            <a:avLst/>
          </a:prstGeom>
          <a:noFill/>
          <a:ln w="9525" cap="flat" cmpd="sng" algn="ctr">
            <a:solidFill>
              <a:srgbClr val="FF0000"/>
            </a:solidFill>
            <a:prstDash val="solid"/>
            <a:round/>
            <a:headEnd type="none" w="med" len="med"/>
            <a:tailEnd type="triangle"/>
          </a:ln>
          <a:effectLst/>
        </p:spPr>
      </p:cxnSp>
      <p:sp>
        <p:nvSpPr>
          <p:cNvPr id="21" name="TextBox 20"/>
          <p:cNvSpPr txBox="1"/>
          <p:nvPr/>
        </p:nvSpPr>
        <p:spPr>
          <a:xfrm rot="16200000">
            <a:off x="7781211" y="2200990"/>
            <a:ext cx="838200" cy="246221"/>
          </a:xfrm>
          <a:prstGeom prst="rect">
            <a:avLst/>
          </a:prstGeom>
          <a:solidFill>
            <a:schemeClr val="bg1"/>
          </a:solidFill>
        </p:spPr>
        <p:txBody>
          <a:bodyPr wrap="square" rtlCol="0">
            <a:spAutoFit/>
          </a:bodyPr>
          <a:lstStyle/>
          <a:p>
            <a:r>
              <a:rPr lang="en-US" b="0" dirty="0"/>
              <a:t>1-3/8” Max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49155"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Panics</a:t>
            </a:r>
          </a:p>
        </p:txBody>
      </p:sp>
      <p:sp>
        <p:nvSpPr>
          <p:cNvPr id="49156" name="Text Box 6"/>
          <p:cNvSpPr txBox="1">
            <a:spLocks noChangeArrowheads="1"/>
          </p:cNvSpPr>
          <p:nvPr/>
        </p:nvSpPr>
        <p:spPr bwMode="auto">
          <a:xfrm>
            <a:off x="152400" y="467112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Standard Panic</a:t>
            </a:r>
          </a:p>
        </p:txBody>
      </p:sp>
      <p:pic>
        <p:nvPicPr>
          <p:cNvPr id="49157" name="Picture 17" descr="Thea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762000"/>
            <a:ext cx="4348163" cy="345281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8" descr="Edge pro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4419600" cy="3429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20"/>
          <p:cNvSpPr txBox="1">
            <a:spLocks noChangeArrowheads="1"/>
          </p:cNvSpPr>
          <p:nvPr/>
        </p:nvSpPr>
        <p:spPr bwMode="auto">
          <a:xfrm>
            <a:off x="152400" y="5094982"/>
            <a:ext cx="449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1-5/16” projection allows a 32” clear width in a 36” opening. Comes in a standard 24” width. A smaller version (SP14) of our surface exit device is available for non-egress applications.</a:t>
            </a:r>
          </a:p>
        </p:txBody>
      </p:sp>
      <p:pic>
        <p:nvPicPr>
          <p:cNvPr id="49161" name="Picture 11" descr="100_1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4298950"/>
            <a:ext cx="3308350" cy="24828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A67C70C-5C88-4646-B401-51AC8565C903}" type="slidenum">
              <a:rPr lang="en-US" altLang="en-US" sz="1400" b="0" smtClean="0"/>
              <a:pPr/>
              <a:t>47</a:t>
            </a:fld>
            <a:endParaRPr lang="en-US" altLang="en-US" sz="1400" b="0" dirty="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Standard Panic</a:t>
            </a:r>
            <a:endParaRPr lang="en-US" altLang="en-US" sz="2000" b="0" kern="0" dirty="0"/>
          </a:p>
        </p:txBody>
      </p:sp>
      <p:sp>
        <p:nvSpPr>
          <p:cNvPr id="5120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51203"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Panics</a:t>
            </a:r>
          </a:p>
        </p:txBody>
      </p:sp>
      <p:pic>
        <p:nvPicPr>
          <p:cNvPr id="51206" name="Picture 3"/>
          <p:cNvPicPr>
            <a:picLocks noChangeAspect="1"/>
          </p:cNvPicPr>
          <p:nvPr/>
        </p:nvPicPr>
        <p:blipFill rotWithShape="1">
          <a:blip r:embed="rId2">
            <a:extLst>
              <a:ext uri="{28A0092B-C50C-407E-A947-70E740481C1C}">
                <a14:useLocalDpi xmlns:a14="http://schemas.microsoft.com/office/drawing/2010/main" val="0"/>
              </a:ext>
            </a:extLst>
          </a:blip>
          <a:srcRect r="15789"/>
          <a:stretch/>
        </p:blipFill>
        <p:spPr bwMode="auto">
          <a:xfrm>
            <a:off x="228600" y="1356792"/>
            <a:ext cx="4267200" cy="489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BB98291-BFCF-40F0-B0C8-F1506181876C}" type="slidenum">
              <a:rPr lang="en-US" altLang="en-US" sz="1400" b="0" smtClean="0"/>
              <a:pPr/>
              <a:t>48</a:t>
            </a:fld>
            <a:endParaRPr lang="en-US" altLang="en-US" sz="1400" b="0" dirty="0"/>
          </a:p>
        </p:txBody>
      </p:sp>
      <p:graphicFrame>
        <p:nvGraphicFramePr>
          <p:cNvPr id="8" name="Table 7"/>
          <p:cNvGraphicFramePr>
            <a:graphicFrameLocks noGrp="1"/>
          </p:cNvGraphicFramePr>
          <p:nvPr>
            <p:extLst>
              <p:ext uri="{D42A27DB-BD31-4B8C-83A1-F6EECF244321}">
                <p14:modId xmlns:p14="http://schemas.microsoft.com/office/powerpoint/2010/main" val="1342316525"/>
              </p:ext>
            </p:extLst>
          </p:nvPr>
        </p:nvGraphicFramePr>
        <p:xfrm>
          <a:off x="5029200" y="1452880"/>
          <a:ext cx="3733800" cy="3931920"/>
        </p:xfrm>
        <a:graphic>
          <a:graphicData uri="http://schemas.openxmlformats.org/drawingml/2006/table">
            <a:tbl>
              <a:tblPr firstRow="1" bandRow="1">
                <a:tableStyleId>{5C22544A-7EE6-4342-B048-85BDC9FD1C3A}</a:tableStyleId>
              </a:tblPr>
              <a:tblGrid>
                <a:gridCol w="2406227">
                  <a:extLst>
                    <a:ext uri="{9D8B030D-6E8A-4147-A177-3AD203B41FA5}">
                      <a16:colId xmlns:a16="http://schemas.microsoft.com/office/drawing/2014/main" val="20000"/>
                    </a:ext>
                  </a:extLst>
                </a:gridCol>
                <a:gridCol w="1327573">
                  <a:extLst>
                    <a:ext uri="{9D8B030D-6E8A-4147-A177-3AD203B41FA5}">
                      <a16:colId xmlns:a16="http://schemas.microsoft.com/office/drawing/2014/main" val="20001"/>
                    </a:ext>
                  </a:extLst>
                </a:gridCol>
              </a:tblGrid>
              <a:tr h="370840">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9EC6A8">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9EC6A8">
                        <a:alpha val="11000"/>
                      </a:srgbClr>
                    </a:solidFill>
                  </a:tcPr>
                </a:tc>
                <a:extLst>
                  <a:ext uri="{0D108BD9-81ED-4DB2-BD59-A6C34878D82A}">
                    <a16:rowId xmlns:a16="http://schemas.microsoft.com/office/drawing/2014/main" val="10000"/>
                  </a:ext>
                </a:extLst>
              </a:tr>
              <a:tr h="370840">
                <a:tc>
                  <a:txBody>
                    <a:bodyPr/>
                    <a:lstStyle/>
                    <a:p>
                      <a:r>
                        <a:rPr lang="en-US" sz="1100" dirty="0"/>
                        <a:t>Panic Bar Assembly</a:t>
                      </a:r>
                    </a:p>
                  </a:txBody>
                  <a:tcPr anchor="ctr">
                    <a:solidFill>
                      <a:srgbClr val="9EC6A8">
                        <a:alpha val="11000"/>
                      </a:srgbClr>
                    </a:solidFill>
                  </a:tcPr>
                </a:tc>
                <a:tc>
                  <a:txBody>
                    <a:bodyPr/>
                    <a:lstStyle/>
                    <a:p>
                      <a:r>
                        <a:rPr lang="en-US" sz="1100" dirty="0"/>
                        <a:t>P14SA</a:t>
                      </a:r>
                    </a:p>
                  </a:txBody>
                  <a:tcPr anchor="ctr">
                    <a:solidFill>
                      <a:srgbClr val="9EC6A8">
                        <a:alpha val="11000"/>
                      </a:srgbClr>
                    </a:solidFill>
                  </a:tcPr>
                </a:tc>
                <a:extLst>
                  <a:ext uri="{0D108BD9-81ED-4DB2-BD59-A6C34878D82A}">
                    <a16:rowId xmlns:a16="http://schemas.microsoft.com/office/drawing/2014/main" val="10001"/>
                  </a:ext>
                </a:extLst>
              </a:tr>
              <a:tr h="370840">
                <a:tc>
                  <a:txBody>
                    <a:bodyPr/>
                    <a:lstStyle/>
                    <a:p>
                      <a:r>
                        <a:rPr lang="en-US" sz="1100" dirty="0"/>
                        <a:t>Panic Base</a:t>
                      </a:r>
                    </a:p>
                  </a:txBody>
                  <a:tcPr anchor="ctr">
                    <a:solidFill>
                      <a:srgbClr val="9EC6A8">
                        <a:alpha val="11000"/>
                      </a:srgbClr>
                    </a:solidFill>
                  </a:tcPr>
                </a:tc>
                <a:tc>
                  <a:txBody>
                    <a:bodyPr/>
                    <a:lstStyle/>
                    <a:p>
                      <a:r>
                        <a:rPr lang="en-US" sz="1100" dirty="0"/>
                        <a:t>P11SA</a:t>
                      </a:r>
                    </a:p>
                  </a:txBody>
                  <a:tcPr anchor="ctr">
                    <a:solidFill>
                      <a:srgbClr val="9EC6A8">
                        <a:alpha val="11000"/>
                      </a:srgbClr>
                    </a:solidFill>
                  </a:tcPr>
                </a:tc>
                <a:extLst>
                  <a:ext uri="{0D108BD9-81ED-4DB2-BD59-A6C34878D82A}">
                    <a16:rowId xmlns:a16="http://schemas.microsoft.com/office/drawing/2014/main" val="10002"/>
                  </a:ext>
                </a:extLst>
              </a:tr>
              <a:tr h="370840">
                <a:tc>
                  <a:txBody>
                    <a:bodyPr/>
                    <a:lstStyle/>
                    <a:p>
                      <a:r>
                        <a:rPr lang="en-US" sz="1100" dirty="0"/>
                        <a:t>Panic Button</a:t>
                      </a:r>
                      <a:r>
                        <a:rPr lang="en-US" sz="1100" baseline="0" dirty="0"/>
                        <a:t> Assembly</a:t>
                      </a:r>
                      <a:endParaRPr lang="en-US" sz="1100" dirty="0"/>
                    </a:p>
                  </a:txBody>
                  <a:tcPr anchor="ctr">
                    <a:solidFill>
                      <a:srgbClr val="9EC6A8">
                        <a:alpha val="11000"/>
                      </a:srgbClr>
                    </a:solidFill>
                  </a:tcPr>
                </a:tc>
                <a:tc>
                  <a:txBody>
                    <a:bodyPr/>
                    <a:lstStyle/>
                    <a:p>
                      <a:r>
                        <a:rPr lang="en-US" sz="1100" dirty="0"/>
                        <a:t>P16SA</a:t>
                      </a:r>
                    </a:p>
                  </a:txBody>
                  <a:tcPr anchor="ctr">
                    <a:solidFill>
                      <a:srgbClr val="9EC6A8">
                        <a:alpha val="11000"/>
                      </a:srgbClr>
                    </a:solidFill>
                  </a:tcPr>
                </a:tc>
                <a:extLst>
                  <a:ext uri="{0D108BD9-81ED-4DB2-BD59-A6C34878D82A}">
                    <a16:rowId xmlns:a16="http://schemas.microsoft.com/office/drawing/2014/main" val="10003"/>
                  </a:ext>
                </a:extLst>
              </a:tr>
              <a:tr h="370840">
                <a:tc>
                  <a:txBody>
                    <a:bodyPr/>
                    <a:lstStyle/>
                    <a:p>
                      <a:r>
                        <a:rPr lang="en-US" sz="1100" dirty="0"/>
                        <a:t>Base</a:t>
                      </a:r>
                      <a:r>
                        <a:rPr lang="en-US" sz="1100" baseline="0" dirty="0"/>
                        <a:t> End Plate</a:t>
                      </a:r>
                    </a:p>
                    <a:p>
                      <a:r>
                        <a:rPr lang="en-US" sz="1100" baseline="0" dirty="0"/>
                        <a:t>includes screws</a:t>
                      </a:r>
                      <a:endParaRPr lang="en-US" sz="1100" dirty="0"/>
                    </a:p>
                  </a:txBody>
                  <a:tcPr anchor="ctr">
                    <a:solidFill>
                      <a:srgbClr val="9EC6A8">
                        <a:alpha val="11000"/>
                      </a:srgbClr>
                    </a:solidFill>
                  </a:tcPr>
                </a:tc>
                <a:tc>
                  <a:txBody>
                    <a:bodyPr/>
                    <a:lstStyle/>
                    <a:p>
                      <a:r>
                        <a:rPr lang="en-US" sz="1100" dirty="0"/>
                        <a:t>P13</a:t>
                      </a:r>
                    </a:p>
                  </a:txBody>
                  <a:tcPr anchor="ctr">
                    <a:solidFill>
                      <a:srgbClr val="9EC6A8">
                        <a:alpha val="11000"/>
                      </a:srgbClr>
                    </a:solidFill>
                  </a:tcPr>
                </a:tc>
                <a:extLst>
                  <a:ext uri="{0D108BD9-81ED-4DB2-BD59-A6C34878D82A}">
                    <a16:rowId xmlns:a16="http://schemas.microsoft.com/office/drawing/2014/main" val="10004"/>
                  </a:ext>
                </a:extLst>
              </a:tr>
              <a:tr h="370840">
                <a:tc>
                  <a:txBody>
                    <a:bodyPr/>
                    <a:lstStyle/>
                    <a:p>
                      <a:r>
                        <a:rPr lang="en-US" sz="1100" dirty="0"/>
                        <a:t>Base End Plate</a:t>
                      </a:r>
                      <a:r>
                        <a:rPr lang="en-US" sz="1100" baseline="0" dirty="0"/>
                        <a:t> – Dogging</a:t>
                      </a:r>
                    </a:p>
                    <a:p>
                      <a:r>
                        <a:rPr lang="en-US" sz="1100" baseline="0" dirty="0"/>
                        <a:t>includes screws</a:t>
                      </a:r>
                      <a:endParaRPr lang="en-US" sz="1100" dirty="0"/>
                    </a:p>
                  </a:txBody>
                  <a:tcPr anchor="ctr">
                    <a:solidFill>
                      <a:srgbClr val="9EC6A8">
                        <a:alpha val="11000"/>
                      </a:srgbClr>
                    </a:solidFill>
                  </a:tcPr>
                </a:tc>
                <a:tc>
                  <a:txBody>
                    <a:bodyPr/>
                    <a:lstStyle/>
                    <a:p>
                      <a:r>
                        <a:rPr lang="en-US" sz="1100" dirty="0"/>
                        <a:t>P18</a:t>
                      </a:r>
                    </a:p>
                  </a:txBody>
                  <a:tcPr anchor="ctr">
                    <a:solidFill>
                      <a:srgbClr val="9EC6A8">
                        <a:alpha val="11000"/>
                      </a:srgbClr>
                    </a:solidFill>
                  </a:tcPr>
                </a:tc>
                <a:extLst>
                  <a:ext uri="{0D108BD9-81ED-4DB2-BD59-A6C34878D82A}">
                    <a16:rowId xmlns:a16="http://schemas.microsoft.com/office/drawing/2014/main" val="10005"/>
                  </a:ext>
                </a:extLst>
              </a:tr>
              <a:tr h="370840">
                <a:tc>
                  <a:txBody>
                    <a:bodyPr/>
                    <a:lstStyle/>
                    <a:p>
                      <a:r>
                        <a:rPr lang="en-US" sz="1100" dirty="0"/>
                        <a:t>Screws for base end</a:t>
                      </a:r>
                      <a:r>
                        <a:rPr lang="en-US" sz="1100" baseline="0" dirty="0"/>
                        <a:t> plate</a:t>
                      </a:r>
                      <a:endParaRPr lang="en-US" sz="1100" dirty="0"/>
                    </a:p>
                  </a:txBody>
                  <a:tcPr anchor="ctr">
                    <a:solidFill>
                      <a:srgbClr val="9EC6A8">
                        <a:alpha val="11000"/>
                      </a:srgbClr>
                    </a:solidFill>
                  </a:tcPr>
                </a:tc>
                <a:tc>
                  <a:txBody>
                    <a:bodyPr/>
                    <a:lstStyle/>
                    <a:p>
                      <a:r>
                        <a:rPr lang="en-US" sz="1100" dirty="0"/>
                        <a:t>X15-1</a:t>
                      </a:r>
                    </a:p>
                  </a:txBody>
                  <a:tcPr anchor="ctr">
                    <a:solidFill>
                      <a:srgbClr val="9EC6A8">
                        <a:alpha val="11000"/>
                      </a:srgbClr>
                    </a:solidFill>
                  </a:tcPr>
                </a:tc>
                <a:extLst>
                  <a:ext uri="{0D108BD9-81ED-4DB2-BD59-A6C34878D82A}">
                    <a16:rowId xmlns:a16="http://schemas.microsoft.com/office/drawing/2014/main" val="10006"/>
                  </a:ext>
                </a:extLst>
              </a:tr>
              <a:tr h="370840">
                <a:tc>
                  <a:txBody>
                    <a:bodyPr/>
                    <a:lstStyle/>
                    <a:p>
                      <a:r>
                        <a:rPr lang="en-US" sz="1100" dirty="0"/>
                        <a:t>Screws for Panic Base</a:t>
                      </a:r>
                    </a:p>
                    <a:p>
                      <a:r>
                        <a:rPr lang="en-US" sz="1100" dirty="0"/>
                        <a:t>latch</a:t>
                      </a:r>
                      <a:r>
                        <a:rPr lang="en-US" sz="1100" baseline="0" dirty="0"/>
                        <a:t> side (2 ea.)</a:t>
                      </a:r>
                      <a:endParaRPr lang="en-US" sz="1100" dirty="0"/>
                    </a:p>
                  </a:txBody>
                  <a:tcPr anchor="ctr">
                    <a:solidFill>
                      <a:srgbClr val="9EC6A8">
                        <a:alpha val="11000"/>
                      </a:srgbClr>
                    </a:solidFill>
                  </a:tcPr>
                </a:tc>
                <a:tc>
                  <a:txBody>
                    <a:bodyPr/>
                    <a:lstStyle/>
                    <a:p>
                      <a:r>
                        <a:rPr lang="en-US" sz="1100" dirty="0"/>
                        <a:t>X14</a:t>
                      </a:r>
                    </a:p>
                  </a:txBody>
                  <a:tcPr anchor="ctr">
                    <a:solidFill>
                      <a:srgbClr val="9EC6A8">
                        <a:alpha val="11000"/>
                      </a:srgbClr>
                    </a:solidFill>
                  </a:tcPr>
                </a:tc>
                <a:extLst>
                  <a:ext uri="{0D108BD9-81ED-4DB2-BD59-A6C34878D82A}">
                    <a16:rowId xmlns:a16="http://schemas.microsoft.com/office/drawing/2014/main" val="10007"/>
                  </a:ext>
                </a:extLst>
              </a:tr>
              <a:tr h="370840">
                <a:tc>
                  <a:txBody>
                    <a:bodyPr/>
                    <a:lstStyle/>
                    <a:p>
                      <a:r>
                        <a:rPr lang="en-US" sz="1100" dirty="0"/>
                        <a:t>Screws for Panic Base</a:t>
                      </a:r>
                    </a:p>
                    <a:p>
                      <a:r>
                        <a:rPr lang="en-US" sz="1100" dirty="0"/>
                        <a:t>mid</a:t>
                      </a:r>
                      <a:r>
                        <a:rPr lang="en-US" sz="1100" baseline="0" dirty="0"/>
                        <a:t> &amp; hinge side (4 ea.)</a:t>
                      </a:r>
                      <a:endParaRPr lang="en-US" sz="1100" dirty="0"/>
                    </a:p>
                  </a:txBody>
                  <a:tcPr anchor="ctr">
                    <a:solidFill>
                      <a:srgbClr val="9EC6A8">
                        <a:alpha val="11000"/>
                      </a:srgbClr>
                    </a:solidFill>
                  </a:tcPr>
                </a:tc>
                <a:tc>
                  <a:txBody>
                    <a:bodyPr/>
                    <a:lstStyle/>
                    <a:p>
                      <a:r>
                        <a:rPr lang="en-US" sz="1100" dirty="0"/>
                        <a:t>X18</a:t>
                      </a:r>
                    </a:p>
                  </a:txBody>
                  <a:tcPr anchor="ctr">
                    <a:solidFill>
                      <a:srgbClr val="9EC6A8">
                        <a:alpha val="11000"/>
                      </a:srgbClr>
                    </a:solidFill>
                  </a:tcPr>
                </a:tc>
                <a:extLst>
                  <a:ext uri="{0D108BD9-81ED-4DB2-BD59-A6C34878D82A}">
                    <a16:rowId xmlns:a16="http://schemas.microsoft.com/office/drawing/2014/main" val="10008"/>
                  </a:ext>
                </a:extLst>
              </a:tr>
              <a:tr h="370840">
                <a:tc>
                  <a:txBody>
                    <a:bodyPr/>
                    <a:lstStyle/>
                    <a:p>
                      <a:r>
                        <a:rPr lang="en-US" sz="1100" dirty="0"/>
                        <a:t>Panic</a:t>
                      </a:r>
                      <a:r>
                        <a:rPr lang="en-US" sz="1100" baseline="0" dirty="0"/>
                        <a:t> Foam</a:t>
                      </a:r>
                      <a:endParaRPr lang="en-US" sz="1100" dirty="0"/>
                    </a:p>
                  </a:txBody>
                  <a:tcPr anchor="ctr">
                    <a:solidFill>
                      <a:srgbClr val="9EC6A8">
                        <a:alpha val="11000"/>
                      </a:srgbClr>
                    </a:solidFill>
                  </a:tcPr>
                </a:tc>
                <a:tc>
                  <a:txBody>
                    <a:bodyPr/>
                    <a:lstStyle/>
                    <a:p>
                      <a:r>
                        <a:rPr lang="en-US" sz="1100" dirty="0"/>
                        <a:t>W41A</a:t>
                      </a:r>
                    </a:p>
                  </a:txBody>
                  <a:tcPr anchor="ctr">
                    <a:solidFill>
                      <a:srgbClr val="9EC6A8">
                        <a:alpha val="11000"/>
                      </a:srgbClr>
                    </a:solidFill>
                  </a:tcPr>
                </a:tc>
                <a:extLst>
                  <a:ext uri="{0D108BD9-81ED-4DB2-BD59-A6C34878D82A}">
                    <a16:rowId xmlns:a16="http://schemas.microsoft.com/office/drawing/2014/main" val="10009"/>
                  </a:ext>
                </a:extLst>
              </a:tr>
            </a:tbl>
          </a:graphicData>
        </a:graphic>
      </p:graphicFrame>
      <p:sp>
        <p:nvSpPr>
          <p:cNvPr id="9" name="Text Box 9"/>
          <p:cNvSpPr txBox="1">
            <a:spLocks noChangeArrowheads="1"/>
          </p:cNvSpPr>
          <p:nvPr/>
        </p:nvSpPr>
        <p:spPr bwMode="auto">
          <a:xfrm>
            <a:off x="990600" y="1905000"/>
            <a:ext cx="13716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50" dirty="0"/>
              <a:t>P11SA Panic Base</a:t>
            </a:r>
          </a:p>
        </p:txBody>
      </p:sp>
      <p:sp>
        <p:nvSpPr>
          <p:cNvPr id="10" name="Text Box 9"/>
          <p:cNvSpPr txBox="1">
            <a:spLocks noChangeArrowheads="1"/>
          </p:cNvSpPr>
          <p:nvPr/>
        </p:nvSpPr>
        <p:spPr bwMode="auto">
          <a:xfrm>
            <a:off x="2946400" y="5486400"/>
            <a:ext cx="1854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50" dirty="0"/>
              <a:t>P14SA Panic Bar Assembly</a:t>
            </a:r>
          </a:p>
        </p:txBody>
      </p:sp>
      <p:sp>
        <p:nvSpPr>
          <p:cNvPr id="11" name="Text Box 9"/>
          <p:cNvSpPr txBox="1">
            <a:spLocks noChangeArrowheads="1"/>
          </p:cNvSpPr>
          <p:nvPr/>
        </p:nvSpPr>
        <p:spPr bwMode="auto">
          <a:xfrm>
            <a:off x="228600" y="5117068"/>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P18 -Dogged</a:t>
            </a:r>
            <a:br>
              <a:rPr lang="en-US" altLang="en-US" sz="900" b="0" dirty="0"/>
            </a:br>
            <a:r>
              <a:rPr lang="en-US" altLang="en-US" sz="900" b="0" dirty="0"/>
              <a:t>P13 -No Dogging</a:t>
            </a:r>
          </a:p>
        </p:txBody>
      </p:sp>
      <p:sp>
        <p:nvSpPr>
          <p:cNvPr id="12" name="Line 22"/>
          <p:cNvSpPr>
            <a:spLocks noChangeShapeType="1"/>
          </p:cNvSpPr>
          <p:nvPr/>
        </p:nvSpPr>
        <p:spPr bwMode="auto">
          <a:xfrm flipH="1" flipV="1">
            <a:off x="914400" y="4495800"/>
            <a:ext cx="2286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 name="Text Box 9"/>
          <p:cNvSpPr txBox="1">
            <a:spLocks noChangeArrowheads="1"/>
          </p:cNvSpPr>
          <p:nvPr/>
        </p:nvSpPr>
        <p:spPr bwMode="auto">
          <a:xfrm>
            <a:off x="2819400" y="2740968"/>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W41A</a:t>
            </a:r>
          </a:p>
        </p:txBody>
      </p:sp>
      <p:sp>
        <p:nvSpPr>
          <p:cNvPr id="14" name="Text Box 9"/>
          <p:cNvSpPr txBox="1">
            <a:spLocks noChangeArrowheads="1"/>
          </p:cNvSpPr>
          <p:nvPr/>
        </p:nvSpPr>
        <p:spPr bwMode="auto">
          <a:xfrm>
            <a:off x="3754967" y="1356792"/>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15" name="Text Box 9"/>
          <p:cNvSpPr txBox="1">
            <a:spLocks noChangeArrowheads="1"/>
          </p:cNvSpPr>
          <p:nvPr/>
        </p:nvSpPr>
        <p:spPr bwMode="auto">
          <a:xfrm>
            <a:off x="3733800" y="2895600"/>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16" name="Text Box 9"/>
          <p:cNvSpPr txBox="1">
            <a:spLocks noChangeArrowheads="1"/>
          </p:cNvSpPr>
          <p:nvPr/>
        </p:nvSpPr>
        <p:spPr bwMode="auto">
          <a:xfrm>
            <a:off x="2785533" y="2133600"/>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X18</a:t>
            </a:r>
          </a:p>
        </p:txBody>
      </p:sp>
      <p:sp>
        <p:nvSpPr>
          <p:cNvPr id="17" name="Text Box 9"/>
          <p:cNvSpPr txBox="1">
            <a:spLocks noChangeArrowheads="1"/>
          </p:cNvSpPr>
          <p:nvPr/>
        </p:nvSpPr>
        <p:spPr bwMode="auto">
          <a:xfrm>
            <a:off x="3166533" y="3361975"/>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X18</a:t>
            </a:r>
          </a:p>
        </p:txBody>
      </p:sp>
      <p:sp>
        <p:nvSpPr>
          <p:cNvPr id="18" name="Text Box 9"/>
          <p:cNvSpPr txBox="1">
            <a:spLocks noChangeArrowheads="1"/>
          </p:cNvSpPr>
          <p:nvPr/>
        </p:nvSpPr>
        <p:spPr bwMode="auto">
          <a:xfrm>
            <a:off x="1524000" y="309652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X14</a:t>
            </a:r>
          </a:p>
        </p:txBody>
      </p:sp>
      <p:sp>
        <p:nvSpPr>
          <p:cNvPr id="19" name="Text Box 9"/>
          <p:cNvSpPr txBox="1">
            <a:spLocks noChangeArrowheads="1"/>
          </p:cNvSpPr>
          <p:nvPr/>
        </p:nvSpPr>
        <p:spPr bwMode="auto">
          <a:xfrm>
            <a:off x="1524000" y="428035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X14</a:t>
            </a:r>
          </a:p>
        </p:txBody>
      </p:sp>
      <p:sp>
        <p:nvSpPr>
          <p:cNvPr id="20" name="Text Box 9"/>
          <p:cNvSpPr txBox="1">
            <a:spLocks noChangeArrowheads="1"/>
          </p:cNvSpPr>
          <p:nvPr/>
        </p:nvSpPr>
        <p:spPr bwMode="auto">
          <a:xfrm>
            <a:off x="1447800" y="3657600"/>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P16SA</a:t>
            </a:r>
          </a:p>
        </p:txBody>
      </p:sp>
      <p:sp>
        <p:nvSpPr>
          <p:cNvPr id="21" name="Text Box 9"/>
          <p:cNvSpPr txBox="1">
            <a:spLocks noChangeArrowheads="1"/>
          </p:cNvSpPr>
          <p:nvPr/>
        </p:nvSpPr>
        <p:spPr bwMode="auto">
          <a:xfrm>
            <a:off x="25400" y="298495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22" name="Text Box 9"/>
          <p:cNvSpPr txBox="1">
            <a:spLocks noChangeArrowheads="1"/>
          </p:cNvSpPr>
          <p:nvPr/>
        </p:nvSpPr>
        <p:spPr bwMode="auto">
          <a:xfrm>
            <a:off x="25399" y="450895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23" name="Text Box 9"/>
          <p:cNvSpPr txBox="1">
            <a:spLocks noChangeArrowheads="1"/>
          </p:cNvSpPr>
          <p:nvPr/>
        </p:nvSpPr>
        <p:spPr bwMode="auto">
          <a:xfrm>
            <a:off x="3865034" y="2088596"/>
            <a:ext cx="457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P13</a:t>
            </a:r>
          </a:p>
        </p:txBody>
      </p:sp>
      <p:sp>
        <p:nvSpPr>
          <p:cNvPr id="25" name="Line 22"/>
          <p:cNvSpPr>
            <a:spLocks noChangeShapeType="1"/>
          </p:cNvSpPr>
          <p:nvPr/>
        </p:nvSpPr>
        <p:spPr bwMode="auto">
          <a:xfrm flipH="1">
            <a:off x="3505200" y="2209800"/>
            <a:ext cx="406400" cy="3087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52227" name="Rectangle 3"/>
          <p:cNvSpPr>
            <a:spLocks noGrp="1" noChangeArrowheads="1"/>
          </p:cNvSpPr>
          <p:nvPr>
            <p:ph type="title"/>
          </p:nvPr>
        </p:nvSpPr>
        <p:spPr>
          <a:xfrm>
            <a:off x="152400" y="46038"/>
            <a:ext cx="8229600" cy="563562"/>
          </a:xfrm>
          <a:noFill/>
        </p:spPr>
        <p:txBody>
          <a:bodyPr/>
          <a:lstStyle/>
          <a:p>
            <a:pPr algn="l" eaLnBrk="1" hangingPunct="1"/>
            <a:r>
              <a:rPr lang="en-US" altLang="en-US" sz="2400" b="1" dirty="0"/>
              <a:t>Panics</a:t>
            </a:r>
          </a:p>
        </p:txBody>
      </p:sp>
      <p:sp>
        <p:nvSpPr>
          <p:cNvPr id="52229" name="Text Box 5"/>
          <p:cNvSpPr txBox="1">
            <a:spLocks noChangeArrowheads="1"/>
          </p:cNvSpPr>
          <p:nvPr/>
        </p:nvSpPr>
        <p:spPr bwMode="auto">
          <a:xfrm>
            <a:off x="152400" y="1266825"/>
            <a:ext cx="342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Adjusting the panic button P-16</a:t>
            </a:r>
          </a:p>
        </p:txBody>
      </p:sp>
      <p:sp>
        <p:nvSpPr>
          <p:cNvPr id="52230" name="Text Box 6"/>
          <p:cNvSpPr txBox="1">
            <a:spLocks noChangeArrowheads="1"/>
          </p:cNvSpPr>
          <p:nvPr/>
        </p:nvSpPr>
        <p:spPr bwMode="auto">
          <a:xfrm>
            <a:off x="152400" y="1571625"/>
            <a:ext cx="4343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The panic button is able to be adjusted for proper door function. If the panic button is adjusted too long, the door will not latch. If the panic button is adjusted too short, the door will have difficulty opening.</a:t>
            </a:r>
            <a:endParaRPr lang="en-US" altLang="en-US" sz="1000" b="0" dirty="0"/>
          </a:p>
        </p:txBody>
      </p:sp>
      <p:sp>
        <p:nvSpPr>
          <p:cNvPr id="52231" name="Text Box 7"/>
          <p:cNvSpPr txBox="1">
            <a:spLocks noChangeArrowheads="1"/>
          </p:cNvSpPr>
          <p:nvPr/>
        </p:nvSpPr>
        <p:spPr bwMode="auto">
          <a:xfrm>
            <a:off x="152400" y="3124200"/>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Panic Dogging, What is that?</a:t>
            </a:r>
          </a:p>
        </p:txBody>
      </p:sp>
      <p:sp>
        <p:nvSpPr>
          <p:cNvPr id="52232" name="Text Box 8"/>
          <p:cNvSpPr txBox="1">
            <a:spLocks noChangeArrowheads="1"/>
          </p:cNvSpPr>
          <p:nvPr/>
        </p:nvSpPr>
        <p:spPr bwMode="auto">
          <a:xfrm>
            <a:off x="152400" y="3505200"/>
            <a:ext cx="46609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A non-fire rated panic bar may have what is known as a dog down feature. This allows the door to be put into the unlatched position allowing the latching channel to rotate freely. This is accomplished by inserting a special key (also known as a dog down key) and turning the key to secure the panic bar in an unlatched position. This allows the door to open by either pulling on the mechanism or pushing on the door without touching the panic bar. When the door needs to be latched again, use the key to release the panic bar and the door will then latch. When the panic is in this position, it would then be necessary to use a key on the outside of the door to enter or operate the bar on the inside to egress out.</a:t>
            </a:r>
          </a:p>
        </p:txBody>
      </p:sp>
      <p:pic>
        <p:nvPicPr>
          <p:cNvPr id="52233" name="Picture 11" descr="panic do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3203575"/>
            <a:ext cx="4178300" cy="31210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3" descr="panic button1a"/>
          <p:cNvPicPr>
            <a:picLocks noChangeAspect="1" noChangeArrowheads="1"/>
          </p:cNvPicPr>
          <p:nvPr/>
        </p:nvPicPr>
        <p:blipFill>
          <a:blip r:embed="rId4">
            <a:extLst>
              <a:ext uri="{28A0092B-C50C-407E-A947-70E740481C1C}">
                <a14:useLocalDpi xmlns:a14="http://schemas.microsoft.com/office/drawing/2010/main" val="0"/>
              </a:ext>
            </a:extLst>
          </a:blip>
          <a:srcRect t="2682"/>
          <a:stretch>
            <a:fillRect/>
          </a:stretch>
        </p:blipFill>
        <p:spPr bwMode="auto">
          <a:xfrm>
            <a:off x="4876800" y="1373188"/>
            <a:ext cx="1905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4" descr="panic button2a"/>
          <p:cNvPicPr>
            <a:picLocks noChangeAspect="1" noChangeArrowheads="1"/>
          </p:cNvPicPr>
          <p:nvPr/>
        </p:nvPicPr>
        <p:blipFill>
          <a:blip r:embed="rId5">
            <a:extLst>
              <a:ext uri="{28A0092B-C50C-407E-A947-70E740481C1C}">
                <a14:useLocalDpi xmlns:a14="http://schemas.microsoft.com/office/drawing/2010/main" val="0"/>
              </a:ext>
            </a:extLst>
          </a:blip>
          <a:srcRect t="2599"/>
          <a:stretch>
            <a:fillRect/>
          </a:stretch>
        </p:blipFill>
        <p:spPr bwMode="auto">
          <a:xfrm>
            <a:off x="7239000" y="1373188"/>
            <a:ext cx="16764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4D5E35D-4E01-4B36-80DE-ED248106AD03}" type="slidenum">
              <a:rPr lang="en-US" altLang="en-US" sz="1400" b="0" smtClean="0"/>
              <a:pPr/>
              <a:t>49</a:t>
            </a:fld>
            <a:endParaRPr lang="en-US" altLang="en-US" sz="1400" b="0" dirty="0"/>
          </a:p>
        </p:txBody>
      </p:sp>
      <p:sp>
        <p:nvSpPr>
          <p:cNvPr id="13"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Standard Panic</a:t>
            </a:r>
            <a:endParaRPr lang="en-US" altLang="en-US" sz="2000" b="0" kern="0"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0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11438"/>
            <a:ext cx="25146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2" descr="frame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68775"/>
            <a:ext cx="2994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9221" name="Rectangle 2"/>
          <p:cNvSpPr>
            <a:spLocks noGrp="1" noChangeArrowheads="1"/>
          </p:cNvSpPr>
          <p:nvPr>
            <p:ph type="title"/>
          </p:nvPr>
        </p:nvSpPr>
        <p:spPr>
          <a:xfrm>
            <a:off x="152400" y="0"/>
            <a:ext cx="8229600" cy="563563"/>
          </a:xfrm>
        </p:spPr>
        <p:txBody>
          <a:bodyPr/>
          <a:lstStyle/>
          <a:p>
            <a:pPr algn="l" eaLnBrk="1" hangingPunct="1"/>
            <a:r>
              <a:rPr lang="en-US" altLang="en-US" sz="2400" b="1" dirty="0"/>
              <a:t>Frames</a:t>
            </a:r>
          </a:p>
        </p:txBody>
      </p:sp>
      <p:sp>
        <p:nvSpPr>
          <p:cNvPr id="9222" name="Rectangle 5"/>
          <p:cNvSpPr>
            <a:spLocks noChangeArrowheads="1"/>
          </p:cNvSpPr>
          <p:nvPr/>
        </p:nvSpPr>
        <p:spPr bwMode="auto">
          <a:xfrm>
            <a:off x="152400" y="838200"/>
            <a:ext cx="8915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Rabbet</a:t>
            </a:r>
            <a:endParaRPr lang="en-US" altLang="en-US" sz="600" dirty="0"/>
          </a:p>
          <a:p>
            <a:pPr eaLnBrk="1" hangingPunct="1">
              <a:spcBef>
                <a:spcPct val="0"/>
              </a:spcBef>
              <a:buFontTx/>
              <a:buNone/>
            </a:pPr>
            <a:r>
              <a:rPr lang="en-US" altLang="en-US" sz="1600" b="0" dirty="0"/>
              <a:t>The </a:t>
            </a:r>
            <a:r>
              <a:rPr lang="en-US" altLang="en-US" sz="1600" dirty="0"/>
              <a:t>“rabbet”</a:t>
            </a:r>
            <a:r>
              <a:rPr lang="en-US" altLang="en-US" sz="1600" b="0" dirty="0"/>
              <a:t> is the part of the frame that is recessed to receive the door. The rabbet dimension will vary according to the thickness of the door used with the frame. Ceco produces double rabbet frames that are formed so one rabbet can be prepared to a 1-3/4” thick door of the opposite rabbet prepared to a 1-3/8” thick door. Small jamb depths are available as single rabbet frames and formed so the rabbet dimension will be correct for the door thickness to be used.</a:t>
            </a:r>
          </a:p>
        </p:txBody>
      </p:sp>
      <p:pic>
        <p:nvPicPr>
          <p:cNvPr id="9223" name="Picture 8" descr="03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44958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7"/>
          <p:cNvSpPr txBox="1">
            <a:spLocks noChangeArrowheads="1"/>
          </p:cNvSpPr>
          <p:nvPr/>
        </p:nvSpPr>
        <p:spPr bwMode="auto">
          <a:xfrm>
            <a:off x="1219200" y="2840038"/>
            <a:ext cx="1758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cs typeface="Times New Roman" panose="02020603050405020304" pitchFamily="18" charset="0"/>
              </a:rPr>
              <a:t>Double Rabbet Frame</a:t>
            </a:r>
          </a:p>
        </p:txBody>
      </p:sp>
      <p:sp>
        <p:nvSpPr>
          <p:cNvPr id="9225" name="Text Box 9"/>
          <p:cNvSpPr txBox="1">
            <a:spLocks noChangeArrowheads="1"/>
          </p:cNvSpPr>
          <p:nvPr/>
        </p:nvSpPr>
        <p:spPr bwMode="auto">
          <a:xfrm>
            <a:off x="1881188" y="6126163"/>
            <a:ext cx="1700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cs typeface="Times New Roman" panose="02020603050405020304" pitchFamily="18" charset="0"/>
              </a:rPr>
              <a:t>Single Rabbet Frame</a:t>
            </a:r>
          </a:p>
        </p:txBody>
      </p:sp>
      <p:sp>
        <p:nvSpPr>
          <p:cNvPr id="9226" name="Text Box 10"/>
          <p:cNvSpPr txBox="1">
            <a:spLocks noChangeArrowheads="1"/>
          </p:cNvSpPr>
          <p:nvPr/>
        </p:nvSpPr>
        <p:spPr bwMode="auto">
          <a:xfrm>
            <a:off x="4953000" y="3167063"/>
            <a:ext cx="3733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Times New Roman" panose="02020603050405020304" pitchFamily="18" charset="0"/>
              </a:rPr>
              <a:t>Face</a:t>
            </a:r>
            <a:endParaRPr lang="en-US" altLang="en-US" sz="600" dirty="0">
              <a:cs typeface="Times New Roman" panose="02020603050405020304" pitchFamily="18" charset="0"/>
            </a:endParaRPr>
          </a:p>
          <a:p>
            <a:pPr eaLnBrk="1" hangingPunct="1">
              <a:spcBef>
                <a:spcPct val="0"/>
              </a:spcBef>
              <a:buFontTx/>
              <a:buNone/>
            </a:pPr>
            <a:r>
              <a:rPr lang="en-US" altLang="en-US" sz="1600" b="0" dirty="0">
                <a:cs typeface="Times New Roman" panose="02020603050405020304" pitchFamily="18" charset="0"/>
              </a:rPr>
              <a:t>The “face” is the surface of the frame parallel to the face of the wall and is normally considered the trim.</a:t>
            </a:r>
          </a:p>
        </p:txBody>
      </p:sp>
      <p:sp>
        <p:nvSpPr>
          <p:cNvPr id="922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552F2F0-8EEB-4D7A-8D09-92AC56504ED3}" type="slidenum">
              <a:rPr lang="en-US" altLang="en-US" sz="1400" b="0" smtClean="0"/>
              <a:pPr/>
              <a:t>5</a:t>
            </a:fld>
            <a:endParaRPr lang="en-US" altLang="en-US" sz="1400" b="0" dirty="0"/>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54275" name="Rectangle 5"/>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Panics</a:t>
            </a:r>
          </a:p>
        </p:txBody>
      </p:sp>
      <p:pic>
        <p:nvPicPr>
          <p:cNvPr id="54277" name="Picture 8" descr="flush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60475"/>
            <a:ext cx="4637088" cy="34639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9"/>
          <p:cNvSpPr txBox="1">
            <a:spLocks noChangeArrowheads="1"/>
          </p:cNvSpPr>
          <p:nvPr/>
        </p:nvSpPr>
        <p:spPr bwMode="auto">
          <a:xfrm>
            <a:off x="4419600" y="5227638"/>
            <a:ext cx="4572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700" b="0" dirty="0"/>
              <a:t>Our Flush Panic fire exit device offers the smallest projection in the industry at a mere 1/8”, with the door in the open position.</a:t>
            </a:r>
          </a:p>
        </p:txBody>
      </p:sp>
      <p:pic>
        <p:nvPicPr>
          <p:cNvPr id="54279" name="Picture 10" descr="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47808"/>
            <a:ext cx="3505199" cy="538159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0A994E7F-5A4D-405B-BB53-93345E203331}" type="slidenum">
              <a:rPr lang="en-US" altLang="en-US" sz="1400" b="0" smtClean="0"/>
              <a:pPr/>
              <a:t>50</a:t>
            </a:fld>
            <a:endParaRPr lang="en-US" altLang="en-US" sz="1400" b="0" dirty="0"/>
          </a:p>
        </p:txBody>
      </p:sp>
      <p:sp>
        <p:nvSpPr>
          <p:cNvPr id="9"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Flush Panic</a:t>
            </a:r>
            <a:endParaRPr lang="en-US" altLang="en-US" sz="2000" b="0" kern="0" dirty="0"/>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072" t="32222" r="3636" b="33334"/>
          <a:stretch/>
        </p:blipFill>
        <p:spPr>
          <a:xfrm>
            <a:off x="5410201" y="5428489"/>
            <a:ext cx="2819399" cy="840398"/>
          </a:xfrm>
          <a:prstGeom prst="rect">
            <a:avLst/>
          </a:prstGeom>
        </p:spPr>
      </p:pic>
      <p:sp>
        <p:nvSpPr>
          <p:cNvPr id="20"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Flush Panic</a:t>
            </a:r>
            <a:endParaRPr lang="en-US" altLang="en-US" sz="2000" b="0" kern="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495" t="32222" r="2778" b="32222"/>
          <a:stretch/>
        </p:blipFill>
        <p:spPr>
          <a:xfrm>
            <a:off x="427706" y="5715000"/>
            <a:ext cx="3763294" cy="111505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6400"/>
          <a:stretch/>
        </p:blipFill>
        <p:spPr>
          <a:xfrm>
            <a:off x="1997934" y="1066800"/>
            <a:ext cx="3107466" cy="48103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90335363"/>
              </p:ext>
            </p:extLst>
          </p:nvPr>
        </p:nvGraphicFramePr>
        <p:xfrm>
          <a:off x="5029200" y="914400"/>
          <a:ext cx="3733800" cy="4414520"/>
        </p:xfrm>
        <a:graphic>
          <a:graphicData uri="http://schemas.openxmlformats.org/drawingml/2006/table">
            <a:tbl>
              <a:tblPr firstRow="1" bandRow="1">
                <a:tableStyleId>{5C22544A-7EE6-4342-B048-85BDC9FD1C3A}</a:tableStyleId>
              </a:tblPr>
              <a:tblGrid>
                <a:gridCol w="2406227">
                  <a:extLst>
                    <a:ext uri="{9D8B030D-6E8A-4147-A177-3AD203B41FA5}">
                      <a16:colId xmlns:a16="http://schemas.microsoft.com/office/drawing/2014/main" val="20000"/>
                    </a:ext>
                  </a:extLst>
                </a:gridCol>
                <a:gridCol w="1327573">
                  <a:extLst>
                    <a:ext uri="{9D8B030D-6E8A-4147-A177-3AD203B41FA5}">
                      <a16:colId xmlns:a16="http://schemas.microsoft.com/office/drawing/2014/main" val="20001"/>
                    </a:ext>
                  </a:extLst>
                </a:gridCol>
              </a:tblGrid>
              <a:tr h="370840">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A4C0A7">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A4C0A7">
                        <a:alpha val="11000"/>
                      </a:srgbClr>
                    </a:solidFill>
                  </a:tcPr>
                </a:tc>
                <a:extLst>
                  <a:ext uri="{0D108BD9-81ED-4DB2-BD59-A6C34878D82A}">
                    <a16:rowId xmlns:a16="http://schemas.microsoft.com/office/drawing/2014/main" val="10000"/>
                  </a:ext>
                </a:extLst>
              </a:tr>
              <a:tr h="370840">
                <a:tc>
                  <a:txBody>
                    <a:bodyPr/>
                    <a:lstStyle/>
                    <a:p>
                      <a:r>
                        <a:rPr lang="en-US" sz="1100" dirty="0"/>
                        <a:t>End</a:t>
                      </a:r>
                      <a:r>
                        <a:rPr lang="en-US" sz="1100" baseline="0" dirty="0"/>
                        <a:t> Cap w/ actuator Latch Side</a:t>
                      </a:r>
                    </a:p>
                    <a:p>
                      <a:r>
                        <a:rPr lang="en-US" sz="1100" baseline="0" dirty="0"/>
                        <a:t>-Includes Screws</a:t>
                      </a:r>
                      <a:endParaRPr lang="en-US" sz="1100" dirty="0"/>
                    </a:p>
                  </a:txBody>
                  <a:tcPr anchor="ctr">
                    <a:solidFill>
                      <a:srgbClr val="A4C0A7">
                        <a:alpha val="11000"/>
                      </a:srgbClr>
                    </a:solidFill>
                  </a:tcPr>
                </a:tc>
                <a:tc>
                  <a:txBody>
                    <a:bodyPr/>
                    <a:lstStyle/>
                    <a:p>
                      <a:r>
                        <a:rPr lang="en-US" sz="1100" dirty="0"/>
                        <a:t>PF201SA=L</a:t>
                      </a:r>
                    </a:p>
                  </a:txBody>
                  <a:tcPr anchor="ctr">
                    <a:solidFill>
                      <a:srgbClr val="A4C0A7">
                        <a:alpha val="11000"/>
                      </a:srgbClr>
                    </a:solidFill>
                  </a:tcPr>
                </a:tc>
                <a:extLst>
                  <a:ext uri="{0D108BD9-81ED-4DB2-BD59-A6C34878D82A}">
                    <a16:rowId xmlns:a16="http://schemas.microsoft.com/office/drawing/2014/main" val="10001"/>
                  </a:ext>
                </a:extLst>
              </a:tr>
              <a:tr h="370840">
                <a:tc>
                  <a:txBody>
                    <a:bodyPr/>
                    <a:lstStyle/>
                    <a:p>
                      <a:r>
                        <a:rPr lang="en-US" sz="1100" dirty="0"/>
                        <a:t>End Cap Hinge Side</a:t>
                      </a:r>
                    </a:p>
                    <a:p>
                      <a:r>
                        <a:rPr lang="en-US" sz="1100" dirty="0"/>
                        <a:t>-Includes Screws</a:t>
                      </a:r>
                    </a:p>
                  </a:txBody>
                  <a:tcPr anchor="ctr">
                    <a:solidFill>
                      <a:srgbClr val="A4C0A7">
                        <a:alpha val="11000"/>
                      </a:srgbClr>
                    </a:solidFill>
                  </a:tcPr>
                </a:tc>
                <a:tc>
                  <a:txBody>
                    <a:bodyPr/>
                    <a:lstStyle/>
                    <a:p>
                      <a:r>
                        <a:rPr lang="en-US" sz="1100" dirty="0"/>
                        <a:t>PF201SA=H</a:t>
                      </a:r>
                    </a:p>
                  </a:txBody>
                  <a:tcPr anchor="ctr">
                    <a:solidFill>
                      <a:srgbClr val="A4C0A7">
                        <a:alpha val="11000"/>
                      </a:srgbClr>
                    </a:solidFill>
                  </a:tcPr>
                </a:tc>
                <a:extLst>
                  <a:ext uri="{0D108BD9-81ED-4DB2-BD59-A6C34878D82A}">
                    <a16:rowId xmlns:a16="http://schemas.microsoft.com/office/drawing/2014/main" val="10002"/>
                  </a:ext>
                </a:extLst>
              </a:tr>
              <a:tr h="370840">
                <a:tc>
                  <a:txBody>
                    <a:bodyPr/>
                    <a:lstStyle/>
                    <a:p>
                      <a:r>
                        <a:rPr lang="en-US" sz="1100" dirty="0"/>
                        <a:t>Panic Par – PEO</a:t>
                      </a:r>
                    </a:p>
                  </a:txBody>
                  <a:tcPr anchor="ctr">
                    <a:solidFill>
                      <a:srgbClr val="A4C0A7">
                        <a:alpha val="11000"/>
                      </a:srgbClr>
                    </a:solidFill>
                  </a:tcPr>
                </a:tc>
                <a:tc>
                  <a:txBody>
                    <a:bodyPr/>
                    <a:lstStyle/>
                    <a:p>
                      <a:r>
                        <a:rPr lang="en-US" sz="1100" dirty="0"/>
                        <a:t>PF204SA-PEO</a:t>
                      </a:r>
                    </a:p>
                  </a:txBody>
                  <a:tcPr anchor="ctr">
                    <a:solidFill>
                      <a:srgbClr val="A4C0A7">
                        <a:alpha val="11000"/>
                      </a:srgbClr>
                    </a:solidFill>
                  </a:tcPr>
                </a:tc>
                <a:extLst>
                  <a:ext uri="{0D108BD9-81ED-4DB2-BD59-A6C34878D82A}">
                    <a16:rowId xmlns:a16="http://schemas.microsoft.com/office/drawing/2014/main" val="10003"/>
                  </a:ext>
                </a:extLst>
              </a:tr>
              <a:tr h="370840">
                <a:tc>
                  <a:txBody>
                    <a:bodyPr/>
                    <a:lstStyle/>
                    <a:p>
                      <a:r>
                        <a:rPr lang="en-US" sz="1100" dirty="0"/>
                        <a:t>Panic Bar – Grip</a:t>
                      </a:r>
                    </a:p>
                  </a:txBody>
                  <a:tcPr anchor="ctr">
                    <a:solidFill>
                      <a:srgbClr val="A4C0A7">
                        <a:alpha val="11000"/>
                      </a:srgbClr>
                    </a:solidFill>
                  </a:tcPr>
                </a:tc>
                <a:tc>
                  <a:txBody>
                    <a:bodyPr/>
                    <a:lstStyle/>
                    <a:p>
                      <a:r>
                        <a:rPr lang="en-US" sz="1100" dirty="0"/>
                        <a:t>PF204SA-Grip</a:t>
                      </a:r>
                    </a:p>
                  </a:txBody>
                  <a:tcPr anchor="ctr">
                    <a:solidFill>
                      <a:srgbClr val="A4C0A7">
                        <a:alpha val="11000"/>
                      </a:srgbClr>
                    </a:solidFill>
                  </a:tcPr>
                </a:tc>
                <a:extLst>
                  <a:ext uri="{0D108BD9-81ED-4DB2-BD59-A6C34878D82A}">
                    <a16:rowId xmlns:a16="http://schemas.microsoft.com/office/drawing/2014/main" val="10004"/>
                  </a:ext>
                </a:extLst>
              </a:tr>
              <a:tr h="370840">
                <a:tc>
                  <a:txBody>
                    <a:bodyPr/>
                    <a:lstStyle/>
                    <a:p>
                      <a:r>
                        <a:rPr lang="en-US" sz="1100" dirty="0"/>
                        <a:t>Panic Bar</a:t>
                      </a:r>
                      <a:r>
                        <a:rPr lang="en-US" sz="1100" baseline="0" dirty="0"/>
                        <a:t> – Lever</a:t>
                      </a:r>
                      <a:endParaRPr lang="en-US" sz="1100" dirty="0"/>
                    </a:p>
                  </a:txBody>
                  <a:tcPr anchor="ctr">
                    <a:solidFill>
                      <a:srgbClr val="A4C0A7">
                        <a:alpha val="11000"/>
                      </a:srgbClr>
                    </a:solidFill>
                  </a:tcPr>
                </a:tc>
                <a:tc>
                  <a:txBody>
                    <a:bodyPr/>
                    <a:lstStyle/>
                    <a:p>
                      <a:r>
                        <a:rPr lang="en-US" sz="1100" dirty="0"/>
                        <a:t>PF204SA-Lev</a:t>
                      </a:r>
                    </a:p>
                  </a:txBody>
                  <a:tcPr anchor="ctr">
                    <a:solidFill>
                      <a:srgbClr val="A4C0A7">
                        <a:alpha val="11000"/>
                      </a:srgbClr>
                    </a:solidFill>
                  </a:tcPr>
                </a:tc>
                <a:extLst>
                  <a:ext uri="{0D108BD9-81ED-4DB2-BD59-A6C34878D82A}">
                    <a16:rowId xmlns:a16="http://schemas.microsoft.com/office/drawing/2014/main" val="10005"/>
                  </a:ext>
                </a:extLst>
              </a:tr>
              <a:tr h="370840">
                <a:tc>
                  <a:txBody>
                    <a:bodyPr/>
                    <a:lstStyle/>
                    <a:p>
                      <a:r>
                        <a:rPr lang="en-US" sz="1100" dirty="0"/>
                        <a:t>Actuator for Grip</a:t>
                      </a:r>
                    </a:p>
                    <a:p>
                      <a:r>
                        <a:rPr lang="en-US" sz="1100" dirty="0"/>
                        <a:t>-Includes Screws</a:t>
                      </a:r>
                    </a:p>
                  </a:txBody>
                  <a:tcPr anchor="ctr">
                    <a:solidFill>
                      <a:srgbClr val="A4C0A7">
                        <a:alpha val="11000"/>
                      </a:srgbClr>
                    </a:solidFill>
                  </a:tcPr>
                </a:tc>
                <a:tc>
                  <a:txBody>
                    <a:bodyPr/>
                    <a:lstStyle/>
                    <a:p>
                      <a:r>
                        <a:rPr lang="en-US" sz="1100" dirty="0"/>
                        <a:t>PF221BSA</a:t>
                      </a:r>
                    </a:p>
                  </a:txBody>
                  <a:tcPr anchor="ctr">
                    <a:solidFill>
                      <a:srgbClr val="A4C0A7">
                        <a:alpha val="11000"/>
                      </a:srgbClr>
                    </a:solidFill>
                  </a:tcPr>
                </a:tc>
                <a:extLst>
                  <a:ext uri="{0D108BD9-81ED-4DB2-BD59-A6C34878D82A}">
                    <a16:rowId xmlns:a16="http://schemas.microsoft.com/office/drawing/2014/main" val="10006"/>
                  </a:ext>
                </a:extLst>
              </a:tr>
              <a:tr h="370840">
                <a:tc>
                  <a:txBody>
                    <a:bodyPr/>
                    <a:lstStyle/>
                    <a:p>
                      <a:r>
                        <a:rPr lang="en-US" sz="1100" dirty="0"/>
                        <a:t>Actuator for Lever</a:t>
                      </a:r>
                    </a:p>
                    <a:p>
                      <a:r>
                        <a:rPr lang="en-US" sz="1100" dirty="0"/>
                        <a:t>-Includes Screws</a:t>
                      </a:r>
                    </a:p>
                  </a:txBody>
                  <a:tcPr anchor="ctr">
                    <a:solidFill>
                      <a:srgbClr val="A4C0A7">
                        <a:alpha val="11000"/>
                      </a:srgbClr>
                    </a:solidFill>
                  </a:tcPr>
                </a:tc>
                <a:tc>
                  <a:txBody>
                    <a:bodyPr/>
                    <a:lstStyle/>
                    <a:p>
                      <a:r>
                        <a:rPr lang="en-US" sz="1100" dirty="0"/>
                        <a:t>PF221B-1SA</a:t>
                      </a:r>
                    </a:p>
                  </a:txBody>
                  <a:tcPr anchor="ctr">
                    <a:solidFill>
                      <a:srgbClr val="A4C0A7">
                        <a:alpha val="11000"/>
                      </a:srgbClr>
                    </a:solidFill>
                  </a:tcPr>
                </a:tc>
                <a:extLst>
                  <a:ext uri="{0D108BD9-81ED-4DB2-BD59-A6C34878D82A}">
                    <a16:rowId xmlns:a16="http://schemas.microsoft.com/office/drawing/2014/main" val="10007"/>
                  </a:ext>
                </a:extLst>
              </a:tr>
              <a:tr h="370840">
                <a:tc>
                  <a:txBody>
                    <a:bodyPr/>
                    <a:lstStyle/>
                    <a:p>
                      <a:r>
                        <a:rPr lang="en-US" sz="1100" dirty="0"/>
                        <a:t>Puller Rod</a:t>
                      </a:r>
                    </a:p>
                    <a:p>
                      <a:r>
                        <a:rPr lang="en-US" sz="1100" dirty="0"/>
                        <a:t>-Grip Only</a:t>
                      </a:r>
                    </a:p>
                  </a:txBody>
                  <a:tcPr anchor="ctr">
                    <a:solidFill>
                      <a:srgbClr val="A4C0A7">
                        <a:alpha val="11000"/>
                      </a:srgbClr>
                    </a:solidFill>
                  </a:tcPr>
                </a:tc>
                <a:tc>
                  <a:txBody>
                    <a:bodyPr/>
                    <a:lstStyle/>
                    <a:p>
                      <a:r>
                        <a:rPr lang="en-US" sz="1100" dirty="0"/>
                        <a:t>PF225</a:t>
                      </a:r>
                    </a:p>
                  </a:txBody>
                  <a:tcPr anchor="ctr">
                    <a:solidFill>
                      <a:srgbClr val="A4C0A7">
                        <a:alpha val="11000"/>
                      </a:srgbClr>
                    </a:solidFill>
                  </a:tcPr>
                </a:tc>
                <a:extLst>
                  <a:ext uri="{0D108BD9-81ED-4DB2-BD59-A6C34878D82A}">
                    <a16:rowId xmlns:a16="http://schemas.microsoft.com/office/drawing/2014/main" val="10008"/>
                  </a:ext>
                </a:extLst>
              </a:tr>
              <a:tr h="370840">
                <a:tc>
                  <a:txBody>
                    <a:bodyPr/>
                    <a:lstStyle/>
                    <a:p>
                      <a:r>
                        <a:rPr lang="en-US" sz="1100" dirty="0"/>
                        <a:t>Face Spring</a:t>
                      </a:r>
                    </a:p>
                    <a:p>
                      <a:r>
                        <a:rPr lang="en-US" sz="1100" dirty="0"/>
                        <a:t>-Grip Only</a:t>
                      </a:r>
                    </a:p>
                  </a:txBody>
                  <a:tcPr anchor="ctr">
                    <a:solidFill>
                      <a:srgbClr val="A4C0A7">
                        <a:alpha val="11000"/>
                      </a:srgbClr>
                    </a:solidFill>
                  </a:tcPr>
                </a:tc>
                <a:tc>
                  <a:txBody>
                    <a:bodyPr/>
                    <a:lstStyle/>
                    <a:p>
                      <a:r>
                        <a:rPr lang="en-US" sz="1100" dirty="0"/>
                        <a:t>PFY24</a:t>
                      </a:r>
                    </a:p>
                  </a:txBody>
                  <a:tcPr anchor="ctr">
                    <a:solidFill>
                      <a:srgbClr val="A4C0A7">
                        <a:alpha val="11000"/>
                      </a:srgbClr>
                    </a:solidFill>
                  </a:tcPr>
                </a:tc>
                <a:extLst>
                  <a:ext uri="{0D108BD9-81ED-4DB2-BD59-A6C34878D82A}">
                    <a16:rowId xmlns:a16="http://schemas.microsoft.com/office/drawing/2014/main" val="10009"/>
                  </a:ext>
                </a:extLst>
              </a:tr>
              <a:tr h="370840">
                <a:tc>
                  <a:txBody>
                    <a:bodyPr/>
                    <a:lstStyle/>
                    <a:p>
                      <a:r>
                        <a:rPr lang="en-US" sz="1100" dirty="0"/>
                        <a:t>End Cap</a:t>
                      </a:r>
                      <a:r>
                        <a:rPr lang="en-US" sz="1100" baseline="0" dirty="0"/>
                        <a:t> Button</a:t>
                      </a:r>
                      <a:endParaRPr lang="en-US" sz="1100" dirty="0"/>
                    </a:p>
                  </a:txBody>
                  <a:tcPr anchor="ctr">
                    <a:solidFill>
                      <a:srgbClr val="A4C0A7">
                        <a:alpha val="11000"/>
                      </a:srgbClr>
                    </a:solidFill>
                  </a:tcPr>
                </a:tc>
                <a:tc>
                  <a:txBody>
                    <a:bodyPr/>
                    <a:lstStyle/>
                    <a:p>
                      <a:r>
                        <a:rPr lang="en-US" sz="1100" dirty="0"/>
                        <a:t>Y96</a:t>
                      </a:r>
                    </a:p>
                  </a:txBody>
                  <a:tcPr anchor="ctr">
                    <a:solidFill>
                      <a:srgbClr val="A4C0A7">
                        <a:alpha val="11000"/>
                      </a:srgbClr>
                    </a:solidFill>
                  </a:tcPr>
                </a:tc>
                <a:extLst>
                  <a:ext uri="{0D108BD9-81ED-4DB2-BD59-A6C34878D82A}">
                    <a16:rowId xmlns:a16="http://schemas.microsoft.com/office/drawing/2014/main" val="10010"/>
                  </a:ext>
                </a:extLst>
              </a:tr>
            </a:tbl>
          </a:graphicData>
        </a:graphic>
      </p:graphicFrame>
      <p:sp>
        <p:nvSpPr>
          <p:cNvPr id="55298" name="Rectangle 5"/>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55299" name="Rectangle 6"/>
          <p:cNvSpPr>
            <a:spLocks noGrp="1" noChangeArrowheads="1"/>
          </p:cNvSpPr>
          <p:nvPr>
            <p:ph type="title"/>
          </p:nvPr>
        </p:nvSpPr>
        <p:spPr>
          <a:xfrm>
            <a:off x="152400" y="46038"/>
            <a:ext cx="1600200" cy="563562"/>
          </a:xfrm>
          <a:noFill/>
        </p:spPr>
        <p:txBody>
          <a:bodyPr/>
          <a:lstStyle/>
          <a:p>
            <a:pPr algn="l" eaLnBrk="1" hangingPunct="1"/>
            <a:r>
              <a:rPr lang="en-US" altLang="en-US" sz="2400" b="1" dirty="0"/>
              <a:t>Panics</a:t>
            </a:r>
          </a:p>
        </p:txBody>
      </p:sp>
      <p:sp>
        <p:nvSpPr>
          <p:cNvPr id="55306" name="Rectangle 158"/>
          <p:cNvSpPr>
            <a:spLocks noChangeArrowheads="1"/>
          </p:cNvSpPr>
          <p:nvPr/>
        </p:nvSpPr>
        <p:spPr bwMode="auto">
          <a:xfrm>
            <a:off x="0" y="719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457200" algn="l"/>
                <a:tab pos="4343400" algn="r"/>
                <a:tab pos="5029200" algn="l"/>
              </a:tabLst>
              <a:defRPr sz="3200">
                <a:solidFill>
                  <a:schemeClr val="tx1"/>
                </a:solidFill>
                <a:latin typeface="Arial" panose="020B0604020202020204" pitchFamily="34" charset="0"/>
              </a:defRPr>
            </a:lvl1pPr>
            <a:lvl2pPr marL="742950" indent="-285750">
              <a:spcBef>
                <a:spcPct val="20000"/>
              </a:spcBef>
              <a:buChar char="–"/>
              <a:tabLst>
                <a:tab pos="457200" algn="l"/>
                <a:tab pos="4343400" algn="r"/>
                <a:tab pos="5029200" algn="l"/>
              </a:tabLst>
              <a:defRPr sz="2800">
                <a:solidFill>
                  <a:schemeClr val="tx1"/>
                </a:solidFill>
                <a:latin typeface="Arial" panose="020B0604020202020204" pitchFamily="34" charset="0"/>
              </a:defRPr>
            </a:lvl2pPr>
            <a:lvl3pPr marL="1143000" indent="-228600">
              <a:spcBef>
                <a:spcPct val="20000"/>
              </a:spcBef>
              <a:buChar char="•"/>
              <a:tabLst>
                <a:tab pos="457200" algn="l"/>
                <a:tab pos="4343400" algn="r"/>
                <a:tab pos="5029200" algn="l"/>
              </a:tabLst>
              <a:defRPr sz="2400">
                <a:solidFill>
                  <a:schemeClr val="tx1"/>
                </a:solidFill>
                <a:latin typeface="Arial" panose="020B0604020202020204" pitchFamily="34" charset="0"/>
              </a:defRPr>
            </a:lvl3pPr>
            <a:lvl4pPr marL="1600200" indent="-228600">
              <a:spcBef>
                <a:spcPct val="20000"/>
              </a:spcBef>
              <a:buChar char="–"/>
              <a:tabLst>
                <a:tab pos="457200" algn="l"/>
                <a:tab pos="4343400" algn="r"/>
                <a:tab pos="5029200" algn="l"/>
              </a:tabLst>
              <a:defRPr sz="2000">
                <a:solidFill>
                  <a:schemeClr val="tx1"/>
                </a:solidFill>
                <a:latin typeface="Arial" panose="020B0604020202020204" pitchFamily="34" charset="0"/>
              </a:defRPr>
            </a:lvl4pPr>
            <a:lvl5pPr marL="2057400" indent="-228600">
              <a:spcBef>
                <a:spcPct val="20000"/>
              </a:spcBef>
              <a:buChar char="»"/>
              <a:tabLst>
                <a:tab pos="457200" algn="l"/>
                <a:tab pos="4343400" algn="r"/>
                <a:tab pos="5029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9pPr>
          </a:lstStyle>
          <a:p>
            <a:pPr>
              <a:spcBef>
                <a:spcPct val="50000"/>
              </a:spcBef>
              <a:buFontTx/>
              <a:buNone/>
            </a:pPr>
            <a:endParaRPr lang="en-US" altLang="en-US" sz="1000" dirty="0"/>
          </a:p>
        </p:txBody>
      </p:sp>
      <p:sp>
        <p:nvSpPr>
          <p:cNvPr id="5530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07E63D5-F78A-4FB6-941D-87C9C07CD07F}" type="slidenum">
              <a:rPr lang="en-US" altLang="en-US" sz="1400" b="0" smtClean="0"/>
              <a:pPr/>
              <a:t>51</a:t>
            </a:fld>
            <a:endParaRPr lang="en-US" altLang="en-US" sz="1400" b="0" dirty="0"/>
          </a:p>
        </p:txBody>
      </p:sp>
      <p:sp>
        <p:nvSpPr>
          <p:cNvPr id="10" name="Text Box 9"/>
          <p:cNvSpPr txBox="1">
            <a:spLocks noChangeArrowheads="1"/>
          </p:cNvSpPr>
          <p:nvPr/>
        </p:nvSpPr>
        <p:spPr bwMode="auto">
          <a:xfrm>
            <a:off x="199106" y="1404064"/>
            <a:ext cx="2508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end cap with actuator</a:t>
            </a:r>
            <a:br>
              <a:rPr lang="en-US" altLang="en-US" sz="900" b="0" dirty="0"/>
            </a:br>
            <a:r>
              <a:rPr lang="en-US" altLang="en-US" sz="900" b="0" dirty="0"/>
              <a:t>PF201SA-L-GR/PEO</a:t>
            </a:r>
          </a:p>
        </p:txBody>
      </p:sp>
      <p:sp>
        <p:nvSpPr>
          <p:cNvPr id="11" name="Line 22"/>
          <p:cNvSpPr>
            <a:spLocks noChangeShapeType="1"/>
          </p:cNvSpPr>
          <p:nvPr/>
        </p:nvSpPr>
        <p:spPr bwMode="auto">
          <a:xfrm>
            <a:off x="1049050" y="5943600"/>
            <a:ext cx="322550" cy="444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 name="Text Box 9"/>
          <p:cNvSpPr txBox="1">
            <a:spLocks noChangeArrowheads="1"/>
          </p:cNvSpPr>
          <p:nvPr/>
        </p:nvSpPr>
        <p:spPr bwMode="auto">
          <a:xfrm>
            <a:off x="258904" y="5705935"/>
            <a:ext cx="11726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PF225 Puller Rod</a:t>
            </a:r>
          </a:p>
        </p:txBody>
      </p:sp>
      <p:sp>
        <p:nvSpPr>
          <p:cNvPr id="13" name="Text Box 9"/>
          <p:cNvSpPr txBox="1">
            <a:spLocks noChangeArrowheads="1"/>
          </p:cNvSpPr>
          <p:nvPr/>
        </p:nvSpPr>
        <p:spPr bwMode="auto">
          <a:xfrm>
            <a:off x="2256730" y="2441376"/>
            <a:ext cx="2377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bar with Grip - PF204SA-GR</a:t>
            </a:r>
          </a:p>
        </p:txBody>
      </p:sp>
      <p:sp>
        <p:nvSpPr>
          <p:cNvPr id="15" name="Text Box 9"/>
          <p:cNvSpPr txBox="1">
            <a:spLocks noChangeArrowheads="1"/>
          </p:cNvSpPr>
          <p:nvPr/>
        </p:nvSpPr>
        <p:spPr bwMode="auto">
          <a:xfrm>
            <a:off x="2256367" y="5671880"/>
            <a:ext cx="26966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bar exit only - PF204SA-PEO</a:t>
            </a:r>
          </a:p>
        </p:txBody>
      </p:sp>
      <p:sp>
        <p:nvSpPr>
          <p:cNvPr id="16" name="Text Box 9"/>
          <p:cNvSpPr txBox="1">
            <a:spLocks noChangeArrowheads="1"/>
          </p:cNvSpPr>
          <p:nvPr/>
        </p:nvSpPr>
        <p:spPr bwMode="auto">
          <a:xfrm>
            <a:off x="2256367" y="4072008"/>
            <a:ext cx="26966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bar with Lever - PF204SA-LEV</a:t>
            </a:r>
          </a:p>
        </p:txBody>
      </p:sp>
      <p:sp>
        <p:nvSpPr>
          <p:cNvPr id="18" name="Text Box 9"/>
          <p:cNvSpPr txBox="1">
            <a:spLocks noChangeArrowheads="1"/>
          </p:cNvSpPr>
          <p:nvPr/>
        </p:nvSpPr>
        <p:spPr bwMode="auto">
          <a:xfrm>
            <a:off x="7010400" y="6268887"/>
            <a:ext cx="12953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0" dirty="0"/>
              <a:t>Flush Panic Actuator</a:t>
            </a:r>
            <a:br>
              <a:rPr lang="en-US" altLang="en-US" sz="900" b="0" dirty="0"/>
            </a:br>
            <a:r>
              <a:rPr lang="en-US" altLang="en-US" sz="900" b="0" dirty="0"/>
              <a:t>Grip/PEO</a:t>
            </a:r>
            <a:br>
              <a:rPr lang="en-US" altLang="en-US" sz="900" b="0" dirty="0"/>
            </a:br>
            <a:r>
              <a:rPr lang="en-US" altLang="en-US" sz="900" b="0" dirty="0"/>
              <a:t>PF221BSA</a:t>
            </a:r>
          </a:p>
        </p:txBody>
      </p:sp>
      <p:sp>
        <p:nvSpPr>
          <p:cNvPr id="23" name="Text Box 9"/>
          <p:cNvSpPr txBox="1">
            <a:spLocks noChangeArrowheads="1"/>
          </p:cNvSpPr>
          <p:nvPr/>
        </p:nvSpPr>
        <p:spPr bwMode="auto">
          <a:xfrm>
            <a:off x="199106" y="4625683"/>
            <a:ext cx="239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end cap with actuator</a:t>
            </a:r>
            <a:br>
              <a:rPr lang="en-US" altLang="en-US" sz="900" b="0" dirty="0"/>
            </a:br>
            <a:r>
              <a:rPr lang="en-US" altLang="en-US" sz="900" b="0" dirty="0"/>
              <a:t>PF201SA-L-GR/PEO</a:t>
            </a:r>
          </a:p>
        </p:txBody>
      </p:sp>
      <p:sp>
        <p:nvSpPr>
          <p:cNvPr id="22" name="Text Box 9"/>
          <p:cNvSpPr txBox="1">
            <a:spLocks noChangeArrowheads="1"/>
          </p:cNvSpPr>
          <p:nvPr/>
        </p:nvSpPr>
        <p:spPr bwMode="auto">
          <a:xfrm>
            <a:off x="199106" y="3008172"/>
            <a:ext cx="239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end cap with actuator</a:t>
            </a:r>
            <a:br>
              <a:rPr lang="en-US" altLang="en-US" sz="900" b="0" dirty="0"/>
            </a:br>
            <a:r>
              <a:rPr lang="en-US" altLang="en-US" sz="900" b="0" dirty="0"/>
              <a:t>PF201SA-L-LEV</a:t>
            </a: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8145" t="-15474" r="53987" b="103333"/>
          <a:stretch/>
        </p:blipFill>
        <p:spPr>
          <a:xfrm>
            <a:off x="6444505" y="1681955"/>
            <a:ext cx="946895" cy="832645"/>
          </a:xfrm>
          <a:prstGeom prst="rect">
            <a:avLst/>
          </a:prstGeom>
        </p:spPr>
      </p:pic>
      <p:sp>
        <p:nvSpPr>
          <p:cNvPr id="21" name="Text Box 9"/>
          <p:cNvSpPr txBox="1">
            <a:spLocks noChangeArrowheads="1"/>
          </p:cNvSpPr>
          <p:nvPr/>
        </p:nvSpPr>
        <p:spPr bwMode="auto">
          <a:xfrm>
            <a:off x="5172815" y="6268888"/>
            <a:ext cx="12953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0" dirty="0"/>
              <a:t>Flush Panic Actuator</a:t>
            </a:r>
            <a:br>
              <a:rPr lang="en-US" altLang="en-US" sz="900" b="0" dirty="0"/>
            </a:br>
            <a:r>
              <a:rPr lang="en-US" altLang="en-US" sz="900" b="0" dirty="0"/>
              <a:t>Lever</a:t>
            </a:r>
            <a:br>
              <a:rPr lang="en-US" altLang="en-US" sz="900" b="0" dirty="0"/>
            </a:br>
            <a:r>
              <a:rPr lang="en-US" altLang="en-US" sz="900" b="0" dirty="0"/>
              <a:t>PF221B-1SA</a:t>
            </a:r>
          </a:p>
        </p:txBody>
      </p:sp>
    </p:spTree>
    <p:extLst>
      <p:ext uri="{BB962C8B-B14F-4D97-AF65-F5344CB8AC3E}">
        <p14:creationId xmlns:p14="http://schemas.microsoft.com/office/powerpoint/2010/main" val="233276250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1905506"/>
            <a:ext cx="520779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Closers &amp; Mags</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52</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10855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57347" name="Rectangle 3"/>
          <p:cNvSpPr>
            <a:spLocks noGrp="1" noChangeArrowheads="1"/>
          </p:cNvSpPr>
          <p:nvPr>
            <p:ph type="title"/>
          </p:nvPr>
        </p:nvSpPr>
        <p:spPr>
          <a:xfrm>
            <a:off x="152400" y="76200"/>
            <a:ext cx="8229600" cy="457200"/>
          </a:xfrm>
          <a:noFill/>
        </p:spPr>
        <p:txBody>
          <a:bodyPr/>
          <a:lstStyle/>
          <a:p>
            <a:pPr algn="l" eaLnBrk="1" hangingPunct="1"/>
            <a:r>
              <a:rPr lang="en-US" altLang="en-US" sz="2400" b="1" dirty="0"/>
              <a:t>Closers</a:t>
            </a:r>
          </a:p>
        </p:txBody>
      </p:sp>
      <p:sp>
        <p:nvSpPr>
          <p:cNvPr id="57348" name="Rectangle 4"/>
          <p:cNvSpPr>
            <a:spLocks noGrp="1" noChangeArrowheads="1"/>
          </p:cNvSpPr>
          <p:nvPr>
            <p:ph type="body" idx="1"/>
          </p:nvPr>
        </p:nvSpPr>
        <p:spPr>
          <a:xfrm>
            <a:off x="228600" y="762000"/>
            <a:ext cx="2133600" cy="381000"/>
          </a:xfrm>
          <a:noFill/>
        </p:spPr>
        <p:txBody>
          <a:bodyPr/>
          <a:lstStyle/>
          <a:p>
            <a:pPr eaLnBrk="1" hangingPunct="1">
              <a:buFontTx/>
              <a:buNone/>
            </a:pPr>
            <a:r>
              <a:rPr lang="en-US" altLang="en-US" sz="2000" b="1" dirty="0"/>
              <a:t>TDC 96</a:t>
            </a:r>
          </a:p>
        </p:txBody>
      </p:sp>
      <p:pic>
        <p:nvPicPr>
          <p:cNvPr id="57349" name="Picture 7" descr="Cam Action Concealed Closertif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4495800" cy="230187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8"/>
          <p:cNvSpPr txBox="1">
            <a:spLocks noChangeArrowheads="1"/>
          </p:cNvSpPr>
          <p:nvPr/>
        </p:nvSpPr>
        <p:spPr bwMode="auto">
          <a:xfrm>
            <a:off x="228600" y="1183249"/>
            <a:ext cx="36576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The TDC96 is a concealed closer that utilizes a track instead of a compound arm which results in high latching pressure and at the same time allows for easing opening.</a:t>
            </a:r>
          </a:p>
          <a:p>
            <a:pPr eaLnBrk="1" hangingPunct="1">
              <a:spcBef>
                <a:spcPct val="50000"/>
              </a:spcBef>
              <a:buFontTx/>
              <a:buNone/>
            </a:pPr>
            <a:r>
              <a:rPr lang="en-US" altLang="en-US" sz="1400" b="0" dirty="0"/>
              <a:t>On this application, the closer track acts as the head stop as well.</a:t>
            </a:r>
          </a:p>
        </p:txBody>
      </p:sp>
      <p:sp>
        <p:nvSpPr>
          <p:cNvPr id="5735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3E1B12F-247A-42EB-A761-471209C0587E}" type="slidenum">
              <a:rPr lang="en-US" altLang="en-US" sz="1400" b="0" smtClean="0"/>
              <a:pPr/>
              <a:t>53</a:t>
            </a:fld>
            <a:endParaRPr lang="en-US" altLang="en-US" sz="1400" b="0" dirty="0"/>
          </a:p>
        </p:txBody>
      </p:sp>
      <p:pic>
        <p:nvPicPr>
          <p:cNvPr id="3" name="Picture 2" descr="A close-up of a manual&#10;&#10;Description automatically generated">
            <a:extLst>
              <a:ext uri="{FF2B5EF4-FFF2-40B4-BE49-F238E27FC236}">
                <a16:creationId xmlns:a16="http://schemas.microsoft.com/office/drawing/2014/main" id="{C4011F74-BB1E-8BE3-25B7-B66F36DE2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108" y="873136"/>
            <a:ext cx="4495800" cy="5817223"/>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59395" name="Rectangle 3"/>
          <p:cNvSpPr>
            <a:spLocks noGrp="1" noChangeArrowheads="1"/>
          </p:cNvSpPr>
          <p:nvPr>
            <p:ph type="title"/>
          </p:nvPr>
        </p:nvSpPr>
        <p:spPr>
          <a:xfrm>
            <a:off x="152400" y="76200"/>
            <a:ext cx="8229600" cy="457200"/>
          </a:xfrm>
          <a:noFill/>
        </p:spPr>
        <p:txBody>
          <a:bodyPr/>
          <a:lstStyle/>
          <a:p>
            <a:pPr algn="l" eaLnBrk="1" hangingPunct="1"/>
            <a:r>
              <a:rPr lang="en-US" altLang="en-US" sz="2400" b="1" dirty="0"/>
              <a:t>Closers</a:t>
            </a:r>
          </a:p>
        </p:txBody>
      </p:sp>
      <p:sp>
        <p:nvSpPr>
          <p:cNvPr id="59396" name="Rectangle 4"/>
          <p:cNvSpPr>
            <a:spLocks noGrp="1" noChangeArrowheads="1"/>
          </p:cNvSpPr>
          <p:nvPr>
            <p:ph type="body" idx="1"/>
          </p:nvPr>
        </p:nvSpPr>
        <p:spPr>
          <a:xfrm>
            <a:off x="228600" y="762000"/>
            <a:ext cx="2057400" cy="381000"/>
          </a:xfrm>
          <a:noFill/>
        </p:spPr>
        <p:txBody>
          <a:bodyPr/>
          <a:lstStyle/>
          <a:p>
            <a:pPr eaLnBrk="1" hangingPunct="1">
              <a:buFontTx/>
              <a:buNone/>
            </a:pPr>
            <a:r>
              <a:rPr lang="en-US" altLang="en-US" sz="2000" b="1" dirty="0"/>
              <a:t>TDC 96p</a:t>
            </a:r>
          </a:p>
        </p:txBody>
      </p:sp>
      <p:sp>
        <p:nvSpPr>
          <p:cNvPr id="59398" name="Text Box 10"/>
          <p:cNvSpPr txBox="1">
            <a:spLocks noChangeArrowheads="1"/>
          </p:cNvSpPr>
          <p:nvPr/>
        </p:nvSpPr>
        <p:spPr bwMode="auto">
          <a:xfrm>
            <a:off x="228600" y="1143000"/>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On a pocket application, the track is attached to the wall at the back of the pocket. This would be used in a cross corridor where the door is held open and flush with the walls of the corridor.</a:t>
            </a:r>
          </a:p>
        </p:txBody>
      </p:sp>
      <p:pic>
        <p:nvPicPr>
          <p:cNvPr id="59399" name="Picture 11" descr="Pocketed Elev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29550"/>
            <a:ext cx="3581400" cy="44665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014BC31-32A2-4695-B1B2-9F71DC8879F2}" type="slidenum">
              <a:rPr lang="en-US" altLang="en-US" sz="1400" b="0" smtClean="0"/>
              <a:pPr/>
              <a:t>54</a:t>
            </a:fld>
            <a:endParaRPr lang="en-US" altLang="en-US" sz="1400" b="0" dirty="0"/>
          </a:p>
        </p:txBody>
      </p:sp>
      <p:pic>
        <p:nvPicPr>
          <p:cNvPr id="3" name="Picture 2" descr="A close-up of a document&#10;&#10;Description automatically generated">
            <a:extLst>
              <a:ext uri="{FF2B5EF4-FFF2-40B4-BE49-F238E27FC236}">
                <a16:creationId xmlns:a16="http://schemas.microsoft.com/office/drawing/2014/main" id="{84885359-8C80-167D-0E1C-7E82C3CB0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877824"/>
            <a:ext cx="4494533" cy="5815584"/>
          </a:xfrm>
          <a:prstGeom prst="rect">
            <a:avLst/>
          </a:prstGeom>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1443"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Closers</a:t>
            </a:r>
          </a:p>
        </p:txBody>
      </p:sp>
      <p:sp>
        <p:nvSpPr>
          <p:cNvPr id="61444" name="Rectangle 4"/>
          <p:cNvSpPr>
            <a:spLocks noGrp="1" noChangeArrowheads="1"/>
          </p:cNvSpPr>
          <p:nvPr>
            <p:ph type="body" idx="4294967295"/>
          </p:nvPr>
        </p:nvSpPr>
        <p:spPr>
          <a:xfrm>
            <a:off x="228600" y="762000"/>
            <a:ext cx="2057400" cy="381000"/>
          </a:xfrm>
          <a:noFill/>
        </p:spPr>
        <p:txBody>
          <a:bodyPr/>
          <a:lstStyle/>
          <a:p>
            <a:pPr eaLnBrk="1" hangingPunct="1">
              <a:buFontTx/>
              <a:buNone/>
            </a:pPr>
            <a:r>
              <a:rPr lang="en-US" altLang="en-US" sz="2000" b="1" dirty="0"/>
              <a:t>TDC 5051</a:t>
            </a:r>
          </a:p>
        </p:txBody>
      </p:sp>
      <p:sp>
        <p:nvSpPr>
          <p:cNvPr id="61445" name="Text Box 10"/>
          <p:cNvSpPr txBox="1">
            <a:spLocks noChangeArrowheads="1"/>
          </p:cNvSpPr>
          <p:nvPr/>
        </p:nvSpPr>
        <p:spPr bwMode="auto">
          <a:xfrm>
            <a:off x="228600" y="1143000"/>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Great use on exterior doors, schools, higher traffic and abuse applications.</a:t>
            </a:r>
          </a:p>
        </p:txBody>
      </p:sp>
      <p:pic>
        <p:nvPicPr>
          <p:cNvPr id="61447" name="Picture 11" descr="5051 clo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3916363" cy="43624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CF12BCC-E75A-419B-A202-6C114737490C}" type="slidenum">
              <a:rPr lang="en-US" altLang="en-US" sz="1400" b="0" smtClean="0"/>
              <a:pPr/>
              <a:t>55</a:t>
            </a:fld>
            <a:endParaRPr lang="en-US" altLang="en-US" sz="1400" b="0" dirty="0"/>
          </a:p>
        </p:txBody>
      </p:sp>
      <p:pic>
        <p:nvPicPr>
          <p:cNvPr id="4" name="Picture 3" descr="A close-up of a manual&#10;&#10;Description automatically generated">
            <a:extLst>
              <a:ext uri="{FF2B5EF4-FFF2-40B4-BE49-F238E27FC236}">
                <a16:creationId xmlns:a16="http://schemas.microsoft.com/office/drawing/2014/main" id="{EE08C370-DA46-8A00-D346-774DC0D3A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877824"/>
            <a:ext cx="4494948" cy="5815584"/>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3491"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Closers</a:t>
            </a:r>
          </a:p>
        </p:txBody>
      </p:sp>
      <p:sp>
        <p:nvSpPr>
          <p:cNvPr id="63492" name="Rectangle 4"/>
          <p:cNvSpPr>
            <a:spLocks noGrp="1" noChangeArrowheads="1"/>
          </p:cNvSpPr>
          <p:nvPr>
            <p:ph type="body" idx="4294967295"/>
          </p:nvPr>
        </p:nvSpPr>
        <p:spPr>
          <a:xfrm>
            <a:off x="228600" y="762000"/>
            <a:ext cx="2057400" cy="381000"/>
          </a:xfrm>
          <a:noFill/>
        </p:spPr>
        <p:txBody>
          <a:bodyPr/>
          <a:lstStyle/>
          <a:p>
            <a:pPr eaLnBrk="1" hangingPunct="1">
              <a:buFontTx/>
              <a:buNone/>
            </a:pPr>
            <a:r>
              <a:rPr lang="en-US" altLang="en-US" sz="2000" b="1" dirty="0"/>
              <a:t>TDC 8907</a:t>
            </a:r>
          </a:p>
        </p:txBody>
      </p:sp>
      <p:sp>
        <p:nvSpPr>
          <p:cNvPr id="63493" name="Text Box 10"/>
          <p:cNvSpPr txBox="1">
            <a:spLocks noChangeArrowheads="1"/>
          </p:cNvSpPr>
          <p:nvPr/>
        </p:nvSpPr>
        <p:spPr bwMode="auto">
          <a:xfrm>
            <a:off x="228600" y="1143000"/>
            <a:ext cx="3048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180° hold open application. Great use on fire/smoke doors for elevator shaft protection.</a:t>
            </a:r>
          </a:p>
        </p:txBody>
      </p:sp>
      <p:pic>
        <p:nvPicPr>
          <p:cNvPr id="63494" name="Picture 10" descr="st2701 clos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267200" cy="345281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ACACCBB-5E15-4DB7-B03E-26C15B087B2D}" type="slidenum">
              <a:rPr lang="en-US" altLang="en-US" sz="1400" b="0" smtClean="0"/>
              <a:pPr/>
              <a:t>56</a:t>
            </a:fld>
            <a:endParaRPr lang="en-US" altLang="en-US" sz="1400" b="0" dirty="0"/>
          </a:p>
        </p:txBody>
      </p:sp>
      <p:pic>
        <p:nvPicPr>
          <p:cNvPr id="4" name="Picture 3" descr="A close-up of a mechanical part&#10;&#10;Description automatically generated">
            <a:extLst>
              <a:ext uri="{FF2B5EF4-FFF2-40B4-BE49-F238E27FC236}">
                <a16:creationId xmlns:a16="http://schemas.microsoft.com/office/drawing/2014/main" id="{595EA629-D1F0-810F-94F2-3B12DE12D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877824"/>
            <a:ext cx="4493861" cy="5815584"/>
          </a:xfrm>
          <a:prstGeom prst="rect">
            <a:avLst/>
          </a:prstGeom>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 y="1732198"/>
            <a:ext cx="3962400" cy="512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5539"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Mags</a:t>
            </a:r>
          </a:p>
        </p:txBody>
      </p:sp>
      <p:sp>
        <p:nvSpPr>
          <p:cNvPr id="65541" name="Text Box 10"/>
          <p:cNvSpPr txBox="1">
            <a:spLocks noChangeArrowheads="1"/>
          </p:cNvSpPr>
          <p:nvPr/>
        </p:nvSpPr>
        <p:spPr bwMode="auto">
          <a:xfrm>
            <a:off x="245533" y="11430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The TDH 100 Mag Holder moves the electronics from a potential problem area in the wall space to a completely integrated component of the door itself.</a:t>
            </a:r>
          </a:p>
        </p:txBody>
      </p:sp>
      <p:sp>
        <p:nvSpPr>
          <p:cNvPr id="6554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9736DFA-74A6-482A-ABEE-147499E075B2}" type="slidenum">
              <a:rPr lang="en-US" altLang="en-US" sz="1400" b="0" smtClean="0"/>
              <a:pPr/>
              <a:t>57</a:t>
            </a:fld>
            <a:endParaRPr lang="en-US" altLang="en-US" sz="1400" b="0" dirty="0"/>
          </a:p>
        </p:txBody>
      </p:sp>
      <p:sp>
        <p:nvSpPr>
          <p:cNvPr id="9" name="Rectangle 4"/>
          <p:cNvSpPr txBox="1">
            <a:spLocks noChangeArrowheads="1"/>
          </p:cNvSpPr>
          <p:nvPr/>
        </p:nvSpPr>
        <p:spPr bwMode="auto">
          <a:xfrm>
            <a:off x="228600" y="7620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b="1" kern="0" dirty="0"/>
              <a:t>TDH 100 Mag Holder</a:t>
            </a:r>
          </a:p>
        </p:txBody>
      </p:sp>
      <p:pic>
        <p:nvPicPr>
          <p:cNvPr id="4" name="Picture 3" descr="A close-up of a door&#10;&#10;Description automatically generated">
            <a:extLst>
              <a:ext uri="{FF2B5EF4-FFF2-40B4-BE49-F238E27FC236}">
                <a16:creationId xmlns:a16="http://schemas.microsoft.com/office/drawing/2014/main" id="{D6731058-ADB2-F61B-BF69-51DAE8E008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864" y="877824"/>
            <a:ext cx="4494235" cy="5815584"/>
          </a:xfrm>
          <a:prstGeom prst="rect">
            <a:avLst/>
          </a:prstGeom>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Text Box 10"/>
          <p:cNvSpPr txBox="1">
            <a:spLocks noChangeArrowheads="1"/>
          </p:cNvSpPr>
          <p:nvPr/>
        </p:nvSpPr>
        <p:spPr bwMode="auto">
          <a:xfrm>
            <a:off x="262467" y="1214438"/>
            <a:ext cx="396345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The TDH 200 Mag Holder is surface applied allowing for alternative mounting locations.</a:t>
            </a:r>
          </a:p>
        </p:txBody>
      </p:sp>
      <p:sp>
        <p:nvSpPr>
          <p:cNvPr id="675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7587"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Mags</a:t>
            </a:r>
          </a:p>
        </p:txBody>
      </p:sp>
      <p:pic>
        <p:nvPicPr>
          <p:cNvPr id="67590"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335" b="10333"/>
          <a:stretch/>
        </p:blipFill>
        <p:spPr bwMode="auto">
          <a:xfrm>
            <a:off x="228600" y="1905000"/>
            <a:ext cx="4495800" cy="461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A3F3D0A-B240-4FC3-8481-134E8110ACF4}" type="slidenum">
              <a:rPr lang="en-US" altLang="en-US" sz="1400" b="0" smtClean="0"/>
              <a:pPr/>
              <a:t>58</a:t>
            </a:fld>
            <a:endParaRPr lang="en-US" altLang="en-US" sz="1400" b="0" dirty="0"/>
          </a:p>
        </p:txBody>
      </p:sp>
      <p:sp>
        <p:nvSpPr>
          <p:cNvPr id="10" name="Rectangle 4"/>
          <p:cNvSpPr txBox="1">
            <a:spLocks noChangeArrowheads="1"/>
          </p:cNvSpPr>
          <p:nvPr/>
        </p:nvSpPr>
        <p:spPr bwMode="auto">
          <a:xfrm>
            <a:off x="228600" y="7620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b="1" kern="0" dirty="0"/>
              <a:t>TDH 200 Mag Holder</a:t>
            </a:r>
          </a:p>
        </p:txBody>
      </p:sp>
      <p:pic>
        <p:nvPicPr>
          <p:cNvPr id="4" name="Picture 3" descr="A diagram of a speaker&#10;&#10;Description automatically generated">
            <a:extLst>
              <a:ext uri="{FF2B5EF4-FFF2-40B4-BE49-F238E27FC236}">
                <a16:creationId xmlns:a16="http://schemas.microsoft.com/office/drawing/2014/main" id="{231F48F4-8696-44FB-B3FA-8E21CDD3A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877824"/>
            <a:ext cx="4493861" cy="5815584"/>
          </a:xfrm>
          <a:prstGeom prst="rect">
            <a:avLst/>
          </a:prstGeom>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52077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SafeFrame</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59</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9827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5377084-B1A6-C87B-889A-67F649D96D97}"/>
              </a:ext>
            </a:extLst>
          </p:cNvPr>
          <p:cNvPicPr>
            <a:picLocks noChangeAspect="1"/>
          </p:cNvPicPr>
          <p:nvPr/>
        </p:nvPicPr>
        <p:blipFill>
          <a:blip r:embed="rId3"/>
          <a:stretch>
            <a:fillRect/>
          </a:stretch>
        </p:blipFill>
        <p:spPr>
          <a:xfrm>
            <a:off x="304745" y="1187874"/>
            <a:ext cx="4476750" cy="1295400"/>
          </a:xfrm>
          <a:prstGeom prst="rect">
            <a:avLst/>
          </a:prstGeom>
        </p:spPr>
      </p:pic>
      <p:pic>
        <p:nvPicPr>
          <p:cNvPr id="16" name="Picture 15">
            <a:extLst>
              <a:ext uri="{FF2B5EF4-FFF2-40B4-BE49-F238E27FC236}">
                <a16:creationId xmlns:a16="http://schemas.microsoft.com/office/drawing/2014/main" id="{FD189FE1-B2BB-735A-D20E-5DFC09DBE623}"/>
              </a:ext>
            </a:extLst>
          </p:cNvPr>
          <p:cNvPicPr>
            <a:picLocks noChangeAspect="1"/>
          </p:cNvPicPr>
          <p:nvPr/>
        </p:nvPicPr>
        <p:blipFill>
          <a:blip r:embed="rId4"/>
          <a:stretch>
            <a:fillRect/>
          </a:stretch>
        </p:blipFill>
        <p:spPr>
          <a:xfrm>
            <a:off x="6246321" y="1328533"/>
            <a:ext cx="2314575" cy="2990850"/>
          </a:xfrm>
          <a:prstGeom prst="rect">
            <a:avLst/>
          </a:prstGeom>
        </p:spPr>
      </p:pic>
      <p:pic>
        <p:nvPicPr>
          <p:cNvPr id="7" name="Picture 6">
            <a:extLst>
              <a:ext uri="{FF2B5EF4-FFF2-40B4-BE49-F238E27FC236}">
                <a16:creationId xmlns:a16="http://schemas.microsoft.com/office/drawing/2014/main" id="{2D06FE23-C3FD-6542-D70D-80A9653B120D}"/>
              </a:ext>
            </a:extLst>
          </p:cNvPr>
          <p:cNvPicPr>
            <a:picLocks noChangeAspect="1"/>
          </p:cNvPicPr>
          <p:nvPr/>
        </p:nvPicPr>
        <p:blipFill>
          <a:blip r:embed="rId5"/>
          <a:stretch>
            <a:fillRect/>
          </a:stretch>
        </p:blipFill>
        <p:spPr>
          <a:xfrm>
            <a:off x="1171484" y="3186609"/>
            <a:ext cx="2183422" cy="3275133"/>
          </a:xfrm>
          <a:prstGeom prst="rect">
            <a:avLst/>
          </a:prstGeom>
        </p:spPr>
      </p:pic>
      <p:sp>
        <p:nvSpPr>
          <p:cNvPr id="10242" name="Rectangle 5"/>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0247" name="Rectangle 17"/>
          <p:cNvSpPr>
            <a:spLocks noGrp="1" noChangeArrowheads="1"/>
          </p:cNvSpPr>
          <p:nvPr>
            <p:ph type="title"/>
          </p:nvPr>
        </p:nvSpPr>
        <p:spPr>
          <a:xfrm>
            <a:off x="152400" y="0"/>
            <a:ext cx="1524000" cy="563563"/>
          </a:xfrm>
          <a:noFill/>
        </p:spPr>
        <p:txBody>
          <a:bodyPr/>
          <a:lstStyle/>
          <a:p>
            <a:pPr algn="l" eaLnBrk="1" hangingPunct="1"/>
            <a:r>
              <a:rPr lang="en-US" altLang="en-US" sz="2400" b="1" dirty="0"/>
              <a:t>Frames</a:t>
            </a:r>
          </a:p>
        </p:txBody>
      </p:sp>
      <p:sp>
        <p:nvSpPr>
          <p:cNvPr id="10248" name="Text Box 18"/>
          <p:cNvSpPr txBox="1">
            <a:spLocks noChangeArrowheads="1"/>
          </p:cNvSpPr>
          <p:nvPr/>
        </p:nvSpPr>
        <p:spPr bwMode="auto">
          <a:xfrm>
            <a:off x="6477000" y="757811"/>
            <a:ext cx="1828800"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Out of Square</a:t>
            </a:r>
          </a:p>
        </p:txBody>
      </p:sp>
      <p:sp>
        <p:nvSpPr>
          <p:cNvPr id="10249" name="Text Box 19"/>
          <p:cNvSpPr txBox="1">
            <a:spLocks noChangeArrowheads="1"/>
          </p:cNvSpPr>
          <p:nvPr/>
        </p:nvSpPr>
        <p:spPr bwMode="auto">
          <a:xfrm>
            <a:off x="1424469" y="766616"/>
            <a:ext cx="1905000"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Out of Square</a:t>
            </a:r>
          </a:p>
        </p:txBody>
      </p:sp>
      <p:sp>
        <p:nvSpPr>
          <p:cNvPr id="10250" name="Text Box 21"/>
          <p:cNvSpPr txBox="1">
            <a:spLocks noChangeArrowheads="1"/>
          </p:cNvSpPr>
          <p:nvPr/>
        </p:nvSpPr>
        <p:spPr bwMode="auto">
          <a:xfrm>
            <a:off x="3329469" y="4795187"/>
            <a:ext cx="47509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t>This measurement is set by the Door &amp; Hardware Industry.</a:t>
            </a:r>
          </a:p>
          <a:p>
            <a:pPr algn="ctr" eaLnBrk="1" hangingPunct="1">
              <a:spcBef>
                <a:spcPct val="50000"/>
              </a:spcBef>
              <a:buFontTx/>
              <a:buNone/>
            </a:pPr>
            <a:r>
              <a:rPr lang="en-US" altLang="en-US" sz="1600" dirty="0"/>
              <a:t>*It the frames are out more than this, you should ask to have them fixed before installing Total Doors.</a:t>
            </a:r>
          </a:p>
        </p:txBody>
      </p:sp>
      <p:sp>
        <p:nvSpPr>
          <p:cNvPr id="1025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B923329-A3E5-402A-9611-D94DA274853B}" type="slidenum">
              <a:rPr lang="en-US" altLang="en-US" sz="1400" b="0" smtClean="0"/>
              <a:pPr/>
              <a:t>6</a:t>
            </a:fld>
            <a:endParaRPr lang="en-US" altLang="en-US" sz="1400" b="0" dirty="0"/>
          </a:p>
        </p:txBody>
      </p:sp>
      <p:sp>
        <p:nvSpPr>
          <p:cNvPr id="8" name="Text Box 19">
            <a:extLst>
              <a:ext uri="{FF2B5EF4-FFF2-40B4-BE49-F238E27FC236}">
                <a16:creationId xmlns:a16="http://schemas.microsoft.com/office/drawing/2014/main" id="{51A20E2F-11EA-7D1F-E4DD-0A34D7DE5CD0}"/>
              </a:ext>
            </a:extLst>
          </p:cNvPr>
          <p:cNvSpPr txBox="1">
            <a:spLocks noChangeArrowheads="1"/>
          </p:cNvSpPr>
          <p:nvPr/>
        </p:nvSpPr>
        <p:spPr bwMode="auto">
          <a:xfrm>
            <a:off x="658880" y="2769084"/>
            <a:ext cx="3011660"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Frame Opening Tolerance </a:t>
            </a:r>
          </a:p>
        </p:txBody>
      </p:sp>
      <p:sp>
        <p:nvSpPr>
          <p:cNvPr id="5" name="TextBox 4">
            <a:extLst>
              <a:ext uri="{FF2B5EF4-FFF2-40B4-BE49-F238E27FC236}">
                <a16:creationId xmlns:a16="http://schemas.microsoft.com/office/drawing/2014/main" id="{E2146760-8337-5E7B-37E5-02E2C30F5EA5}"/>
              </a:ext>
            </a:extLst>
          </p:cNvPr>
          <p:cNvSpPr txBox="1"/>
          <p:nvPr/>
        </p:nvSpPr>
        <p:spPr>
          <a:xfrm>
            <a:off x="1460912" y="4256600"/>
            <a:ext cx="1600200" cy="400110"/>
          </a:xfrm>
          <a:prstGeom prst="rect">
            <a:avLst/>
          </a:prstGeom>
          <a:noFill/>
        </p:spPr>
        <p:txBody>
          <a:bodyPr wrap="square" rtlCol="0">
            <a:spAutoFit/>
          </a:bodyPr>
          <a:lstStyle/>
          <a:p>
            <a:r>
              <a:rPr lang="en-US" dirty="0"/>
              <a:t>Jamb Opening Height +1/16” to -1/32” overall</a:t>
            </a:r>
          </a:p>
        </p:txBody>
      </p:sp>
      <p:sp>
        <p:nvSpPr>
          <p:cNvPr id="9" name="TextBox 8">
            <a:extLst>
              <a:ext uri="{FF2B5EF4-FFF2-40B4-BE49-F238E27FC236}">
                <a16:creationId xmlns:a16="http://schemas.microsoft.com/office/drawing/2014/main" id="{686CC1F1-AB87-39F0-E5DD-47061851695D}"/>
              </a:ext>
            </a:extLst>
          </p:cNvPr>
          <p:cNvSpPr txBox="1"/>
          <p:nvPr/>
        </p:nvSpPr>
        <p:spPr>
          <a:xfrm>
            <a:off x="6824662" y="1328533"/>
            <a:ext cx="533400" cy="246221"/>
          </a:xfrm>
          <a:prstGeom prst="rect">
            <a:avLst/>
          </a:prstGeom>
          <a:noFill/>
        </p:spPr>
        <p:txBody>
          <a:bodyPr wrap="square" rtlCol="0">
            <a:spAutoFit/>
          </a:bodyPr>
          <a:lstStyle/>
          <a:p>
            <a:r>
              <a:rPr lang="en-US" dirty="0"/>
              <a:t>1/16”</a:t>
            </a:r>
          </a:p>
        </p:txBody>
      </p:sp>
      <p:sp>
        <p:nvSpPr>
          <p:cNvPr id="11" name="TextBox 10">
            <a:extLst>
              <a:ext uri="{FF2B5EF4-FFF2-40B4-BE49-F238E27FC236}">
                <a16:creationId xmlns:a16="http://schemas.microsoft.com/office/drawing/2014/main" id="{FB7A9DFF-173E-FA20-6577-EBFA4770AE45}"/>
              </a:ext>
            </a:extLst>
          </p:cNvPr>
          <p:cNvSpPr txBox="1"/>
          <p:nvPr/>
        </p:nvSpPr>
        <p:spPr>
          <a:xfrm>
            <a:off x="1463095" y="6309880"/>
            <a:ext cx="1600200" cy="400110"/>
          </a:xfrm>
          <a:prstGeom prst="rect">
            <a:avLst/>
          </a:prstGeom>
          <a:noFill/>
        </p:spPr>
        <p:txBody>
          <a:bodyPr wrap="square" rtlCol="0">
            <a:spAutoFit/>
          </a:bodyPr>
          <a:lstStyle/>
          <a:p>
            <a:r>
              <a:rPr lang="en-US" dirty="0"/>
              <a:t>Jamb Opening Width +1/16” to -1/32” overall</a:t>
            </a:r>
          </a:p>
        </p:txBody>
      </p:sp>
      <p:sp>
        <p:nvSpPr>
          <p:cNvPr id="19" name="TextBox 18">
            <a:extLst>
              <a:ext uri="{FF2B5EF4-FFF2-40B4-BE49-F238E27FC236}">
                <a16:creationId xmlns:a16="http://schemas.microsoft.com/office/drawing/2014/main" id="{5E914C08-B4D4-9690-3B58-4EE640EEAE9A}"/>
              </a:ext>
            </a:extLst>
          </p:cNvPr>
          <p:cNvSpPr txBox="1"/>
          <p:nvPr/>
        </p:nvSpPr>
        <p:spPr>
          <a:xfrm>
            <a:off x="198791" y="1915871"/>
            <a:ext cx="533400" cy="246221"/>
          </a:xfrm>
          <a:prstGeom prst="rect">
            <a:avLst/>
          </a:prstGeom>
          <a:noFill/>
        </p:spPr>
        <p:txBody>
          <a:bodyPr wrap="square" rtlCol="0">
            <a:spAutoFit/>
          </a:bodyPr>
          <a:lstStyle/>
          <a:p>
            <a:r>
              <a:rPr lang="en-US" dirty="0"/>
              <a:t>1/16”</a:t>
            </a:r>
          </a:p>
        </p:txBody>
      </p:sp>
      <p:sp>
        <p:nvSpPr>
          <p:cNvPr id="20" name="TextBox 19">
            <a:extLst>
              <a:ext uri="{FF2B5EF4-FFF2-40B4-BE49-F238E27FC236}">
                <a16:creationId xmlns:a16="http://schemas.microsoft.com/office/drawing/2014/main" id="{12F4EB18-DDFE-C585-384F-6AEA5B405E68}"/>
              </a:ext>
            </a:extLst>
          </p:cNvPr>
          <p:cNvSpPr txBox="1"/>
          <p:nvPr/>
        </p:nvSpPr>
        <p:spPr>
          <a:xfrm>
            <a:off x="4236897" y="1915870"/>
            <a:ext cx="533400" cy="246221"/>
          </a:xfrm>
          <a:prstGeom prst="rect">
            <a:avLst/>
          </a:prstGeom>
          <a:noFill/>
        </p:spPr>
        <p:txBody>
          <a:bodyPr wrap="square" rtlCol="0">
            <a:spAutoFit/>
          </a:bodyPr>
          <a:lstStyle/>
          <a:p>
            <a:r>
              <a:rPr lang="en-US" dirty="0"/>
              <a:t>1/16”</a:t>
            </a:r>
          </a:p>
        </p:txBody>
      </p:sp>
      <p:sp>
        <p:nvSpPr>
          <p:cNvPr id="21" name="TextBox 20">
            <a:extLst>
              <a:ext uri="{FF2B5EF4-FFF2-40B4-BE49-F238E27FC236}">
                <a16:creationId xmlns:a16="http://schemas.microsoft.com/office/drawing/2014/main" id="{7DACF017-DC5C-225E-C43E-A0702C7CB5E3}"/>
              </a:ext>
            </a:extLst>
          </p:cNvPr>
          <p:cNvSpPr txBox="1"/>
          <p:nvPr/>
        </p:nvSpPr>
        <p:spPr>
          <a:xfrm>
            <a:off x="765807" y="2120054"/>
            <a:ext cx="1003343" cy="246221"/>
          </a:xfrm>
          <a:prstGeom prst="rect">
            <a:avLst/>
          </a:prstGeom>
          <a:noFill/>
        </p:spPr>
        <p:txBody>
          <a:bodyPr wrap="square" rtlCol="0">
            <a:spAutoFit/>
          </a:bodyPr>
          <a:lstStyle/>
          <a:p>
            <a:r>
              <a:rPr lang="en-US" dirty="0"/>
              <a:t>Hinge Jamb</a:t>
            </a:r>
          </a:p>
        </p:txBody>
      </p:sp>
      <p:sp>
        <p:nvSpPr>
          <p:cNvPr id="22" name="TextBox 21">
            <a:extLst>
              <a:ext uri="{FF2B5EF4-FFF2-40B4-BE49-F238E27FC236}">
                <a16:creationId xmlns:a16="http://schemas.microsoft.com/office/drawing/2014/main" id="{E86F43F1-3887-B548-E81D-1A2E52DA67C2}"/>
              </a:ext>
            </a:extLst>
          </p:cNvPr>
          <p:cNvSpPr txBox="1"/>
          <p:nvPr/>
        </p:nvSpPr>
        <p:spPr>
          <a:xfrm>
            <a:off x="3180577" y="1835574"/>
            <a:ext cx="1003343" cy="246221"/>
          </a:xfrm>
          <a:prstGeom prst="rect">
            <a:avLst/>
          </a:prstGeom>
          <a:noFill/>
        </p:spPr>
        <p:txBody>
          <a:bodyPr wrap="square" rtlCol="0">
            <a:spAutoFit/>
          </a:bodyPr>
          <a:lstStyle/>
          <a:p>
            <a:r>
              <a:rPr lang="en-US" dirty="0"/>
              <a:t>Latch Jamb</a:t>
            </a:r>
          </a:p>
        </p:txBody>
      </p:sp>
      <p:sp>
        <p:nvSpPr>
          <p:cNvPr id="23" name="TextBox 22">
            <a:extLst>
              <a:ext uri="{FF2B5EF4-FFF2-40B4-BE49-F238E27FC236}">
                <a16:creationId xmlns:a16="http://schemas.microsoft.com/office/drawing/2014/main" id="{B712AC19-D672-4A1C-86AC-33BECF6E4E1F}"/>
              </a:ext>
            </a:extLst>
          </p:cNvPr>
          <p:cNvSpPr txBox="1"/>
          <p:nvPr/>
        </p:nvSpPr>
        <p:spPr>
          <a:xfrm>
            <a:off x="2645061" y="2103346"/>
            <a:ext cx="1003343" cy="246221"/>
          </a:xfrm>
          <a:prstGeom prst="rect">
            <a:avLst/>
          </a:prstGeom>
          <a:noFill/>
        </p:spPr>
        <p:txBody>
          <a:bodyPr wrap="square" rtlCol="0">
            <a:spAutoFit/>
          </a:bodyPr>
          <a:lstStyle/>
          <a:p>
            <a:r>
              <a:rPr lang="en-US" dirty="0"/>
              <a:t>Hinge Jamb</a:t>
            </a:r>
          </a:p>
        </p:txBody>
      </p:sp>
      <p:sp>
        <p:nvSpPr>
          <p:cNvPr id="24" name="TextBox 23">
            <a:extLst>
              <a:ext uri="{FF2B5EF4-FFF2-40B4-BE49-F238E27FC236}">
                <a16:creationId xmlns:a16="http://schemas.microsoft.com/office/drawing/2014/main" id="{6FC48387-C1D4-CBF1-52DE-58FC898F9491}"/>
              </a:ext>
            </a:extLst>
          </p:cNvPr>
          <p:cNvSpPr txBox="1"/>
          <p:nvPr/>
        </p:nvSpPr>
        <p:spPr>
          <a:xfrm>
            <a:off x="1347851" y="1789451"/>
            <a:ext cx="1003343" cy="246221"/>
          </a:xfrm>
          <a:prstGeom prst="rect">
            <a:avLst/>
          </a:prstGeom>
          <a:noFill/>
        </p:spPr>
        <p:txBody>
          <a:bodyPr wrap="square" rtlCol="0">
            <a:spAutoFit/>
          </a:bodyPr>
          <a:lstStyle/>
          <a:p>
            <a:r>
              <a:rPr lang="en-US" dirty="0"/>
              <a:t>Latch Jamb</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7587"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SafeFrame</a:t>
            </a:r>
          </a:p>
        </p:txBody>
      </p:sp>
      <p:sp>
        <p:nvSpPr>
          <p:cNvPr id="6759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A3F3D0A-B240-4FC3-8481-134E8110ACF4}" type="slidenum">
              <a:rPr lang="en-US" altLang="en-US" sz="1400" b="0" smtClean="0"/>
              <a:pPr/>
              <a:t>60</a:t>
            </a:fld>
            <a:endParaRPr lang="en-US" altLang="en-US" sz="1400" b="0" dirty="0"/>
          </a:p>
        </p:txBody>
      </p:sp>
      <p:pic>
        <p:nvPicPr>
          <p:cNvPr id="6" name="Picture 5">
            <a:extLst>
              <a:ext uri="{FF2B5EF4-FFF2-40B4-BE49-F238E27FC236}">
                <a16:creationId xmlns:a16="http://schemas.microsoft.com/office/drawing/2014/main" id="{68F3E5FF-CCE8-870B-8E78-30395A27C604}"/>
              </a:ext>
            </a:extLst>
          </p:cNvPr>
          <p:cNvPicPr>
            <a:picLocks noChangeAspect="1"/>
          </p:cNvPicPr>
          <p:nvPr/>
        </p:nvPicPr>
        <p:blipFill>
          <a:blip r:embed="rId3"/>
          <a:stretch>
            <a:fillRect/>
          </a:stretch>
        </p:blipFill>
        <p:spPr>
          <a:xfrm>
            <a:off x="189825" y="914400"/>
            <a:ext cx="4305975" cy="5560142"/>
          </a:xfrm>
          <a:prstGeom prst="rect">
            <a:avLst/>
          </a:prstGeom>
        </p:spPr>
      </p:pic>
      <p:pic>
        <p:nvPicPr>
          <p:cNvPr id="11" name="Picture 10">
            <a:extLst>
              <a:ext uri="{FF2B5EF4-FFF2-40B4-BE49-F238E27FC236}">
                <a16:creationId xmlns:a16="http://schemas.microsoft.com/office/drawing/2014/main" id="{C4FCBE19-E6C5-61F8-9B19-B24B93E11A23}"/>
              </a:ext>
            </a:extLst>
          </p:cNvPr>
          <p:cNvPicPr>
            <a:picLocks noChangeAspect="1"/>
          </p:cNvPicPr>
          <p:nvPr/>
        </p:nvPicPr>
        <p:blipFill>
          <a:blip r:embed="rId4"/>
          <a:stretch>
            <a:fillRect/>
          </a:stretch>
        </p:blipFill>
        <p:spPr>
          <a:xfrm>
            <a:off x="4666543" y="914400"/>
            <a:ext cx="4248857" cy="5560142"/>
          </a:xfrm>
          <a:prstGeom prst="rect">
            <a:avLst/>
          </a:prstGeom>
        </p:spPr>
      </p:pic>
    </p:spTree>
    <p:extLst>
      <p:ext uri="{BB962C8B-B14F-4D97-AF65-F5344CB8AC3E}">
        <p14:creationId xmlns:p14="http://schemas.microsoft.com/office/powerpoint/2010/main" val="207438146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7587"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SafeFrame</a:t>
            </a:r>
          </a:p>
        </p:txBody>
      </p:sp>
      <p:sp>
        <p:nvSpPr>
          <p:cNvPr id="6759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A3F3D0A-B240-4FC3-8481-134E8110ACF4}" type="slidenum">
              <a:rPr lang="en-US" altLang="en-US" sz="1400" b="0" smtClean="0"/>
              <a:pPr/>
              <a:t>61</a:t>
            </a:fld>
            <a:endParaRPr lang="en-US" altLang="en-US" sz="1400" b="0" dirty="0"/>
          </a:p>
        </p:txBody>
      </p:sp>
      <p:pic>
        <p:nvPicPr>
          <p:cNvPr id="3" name="Picture 2">
            <a:extLst>
              <a:ext uri="{FF2B5EF4-FFF2-40B4-BE49-F238E27FC236}">
                <a16:creationId xmlns:a16="http://schemas.microsoft.com/office/drawing/2014/main" id="{1D3A9B22-C7CC-4132-65F2-32A94BA7BAB2}"/>
              </a:ext>
            </a:extLst>
          </p:cNvPr>
          <p:cNvPicPr>
            <a:picLocks noChangeAspect="1"/>
          </p:cNvPicPr>
          <p:nvPr/>
        </p:nvPicPr>
        <p:blipFill>
          <a:blip r:embed="rId3"/>
          <a:stretch>
            <a:fillRect/>
          </a:stretch>
        </p:blipFill>
        <p:spPr>
          <a:xfrm>
            <a:off x="387433" y="1066800"/>
            <a:ext cx="4032167" cy="5334000"/>
          </a:xfrm>
          <a:prstGeom prst="rect">
            <a:avLst/>
          </a:prstGeom>
        </p:spPr>
      </p:pic>
      <p:pic>
        <p:nvPicPr>
          <p:cNvPr id="5" name="Picture 4">
            <a:extLst>
              <a:ext uri="{FF2B5EF4-FFF2-40B4-BE49-F238E27FC236}">
                <a16:creationId xmlns:a16="http://schemas.microsoft.com/office/drawing/2014/main" id="{CA57A93A-B7F2-59A2-29E4-99BC606F86ED}"/>
              </a:ext>
            </a:extLst>
          </p:cNvPr>
          <p:cNvPicPr>
            <a:picLocks noChangeAspect="1"/>
          </p:cNvPicPr>
          <p:nvPr/>
        </p:nvPicPr>
        <p:blipFill>
          <a:blip r:embed="rId4"/>
          <a:stretch>
            <a:fillRect/>
          </a:stretch>
        </p:blipFill>
        <p:spPr>
          <a:xfrm>
            <a:off x="4730833" y="1062489"/>
            <a:ext cx="4032167" cy="5335853"/>
          </a:xfrm>
          <a:prstGeom prst="rect">
            <a:avLst/>
          </a:prstGeom>
        </p:spPr>
      </p:pic>
    </p:spTree>
    <p:extLst>
      <p:ext uri="{BB962C8B-B14F-4D97-AF65-F5344CB8AC3E}">
        <p14:creationId xmlns:p14="http://schemas.microsoft.com/office/powerpoint/2010/main" val="36275151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7587"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SafeFrame</a:t>
            </a:r>
          </a:p>
        </p:txBody>
      </p:sp>
      <p:sp>
        <p:nvSpPr>
          <p:cNvPr id="6759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A3F3D0A-B240-4FC3-8481-134E8110ACF4}" type="slidenum">
              <a:rPr lang="en-US" altLang="en-US" sz="1400" b="0" smtClean="0"/>
              <a:pPr/>
              <a:t>62</a:t>
            </a:fld>
            <a:endParaRPr lang="en-US" altLang="en-US" sz="1400" b="0" dirty="0"/>
          </a:p>
        </p:txBody>
      </p:sp>
      <p:pic>
        <p:nvPicPr>
          <p:cNvPr id="4" name="Picture 3">
            <a:extLst>
              <a:ext uri="{FF2B5EF4-FFF2-40B4-BE49-F238E27FC236}">
                <a16:creationId xmlns:a16="http://schemas.microsoft.com/office/drawing/2014/main" id="{6D2239B0-DC44-C857-AAAD-E0586E16788B}"/>
              </a:ext>
            </a:extLst>
          </p:cNvPr>
          <p:cNvPicPr>
            <a:picLocks noChangeAspect="1"/>
          </p:cNvPicPr>
          <p:nvPr/>
        </p:nvPicPr>
        <p:blipFill>
          <a:blip r:embed="rId3"/>
          <a:stretch>
            <a:fillRect/>
          </a:stretch>
        </p:blipFill>
        <p:spPr>
          <a:xfrm>
            <a:off x="609600" y="652939"/>
            <a:ext cx="8153400" cy="6207519"/>
          </a:xfrm>
          <a:prstGeom prst="rect">
            <a:avLst/>
          </a:prstGeom>
        </p:spPr>
      </p:pic>
    </p:spTree>
    <p:extLst>
      <p:ext uri="{BB962C8B-B14F-4D97-AF65-F5344CB8AC3E}">
        <p14:creationId xmlns:p14="http://schemas.microsoft.com/office/powerpoint/2010/main" val="268106956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7587"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dirty="0"/>
              <a:t>SafeFrame</a:t>
            </a:r>
          </a:p>
        </p:txBody>
      </p:sp>
      <p:sp>
        <p:nvSpPr>
          <p:cNvPr id="6759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A3F3D0A-B240-4FC3-8481-134E8110ACF4}" type="slidenum">
              <a:rPr lang="en-US" altLang="en-US" sz="1400" b="0" smtClean="0"/>
              <a:pPr/>
              <a:t>63</a:t>
            </a:fld>
            <a:endParaRPr lang="en-US" altLang="en-US" sz="1400" b="0" dirty="0"/>
          </a:p>
        </p:txBody>
      </p:sp>
      <p:pic>
        <p:nvPicPr>
          <p:cNvPr id="3" name="Picture 2">
            <a:extLst>
              <a:ext uri="{FF2B5EF4-FFF2-40B4-BE49-F238E27FC236}">
                <a16:creationId xmlns:a16="http://schemas.microsoft.com/office/drawing/2014/main" id="{49AE6F83-D70F-4030-F101-7B74E6B9D08F}"/>
              </a:ext>
            </a:extLst>
          </p:cNvPr>
          <p:cNvPicPr>
            <a:picLocks noChangeAspect="1"/>
          </p:cNvPicPr>
          <p:nvPr/>
        </p:nvPicPr>
        <p:blipFill>
          <a:blip r:embed="rId3"/>
          <a:stretch>
            <a:fillRect/>
          </a:stretch>
        </p:blipFill>
        <p:spPr>
          <a:xfrm>
            <a:off x="489898" y="666037"/>
            <a:ext cx="8196902" cy="6191963"/>
          </a:xfrm>
          <a:prstGeom prst="rect">
            <a:avLst/>
          </a:prstGeom>
        </p:spPr>
      </p:pic>
    </p:spTree>
    <p:extLst>
      <p:ext uri="{BB962C8B-B14F-4D97-AF65-F5344CB8AC3E}">
        <p14:creationId xmlns:p14="http://schemas.microsoft.com/office/powerpoint/2010/main" val="125532306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52077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Installation</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64</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47703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6963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696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1D4B447-0946-47E8-8CC9-798279A12E15}" type="slidenum">
              <a:rPr lang="en-US" altLang="en-US" sz="1400" b="0" smtClean="0"/>
              <a:pPr/>
              <a:t>65</a:t>
            </a:fld>
            <a:endParaRPr lang="en-US" altLang="en-US" sz="1400" b="0" dirty="0"/>
          </a:p>
        </p:txBody>
      </p:sp>
      <p:sp>
        <p:nvSpPr>
          <p:cNvPr id="2" name="TextBox 1"/>
          <p:cNvSpPr txBox="1"/>
          <p:nvPr/>
        </p:nvSpPr>
        <p:spPr>
          <a:xfrm>
            <a:off x="228600" y="2057400"/>
            <a:ext cx="8686800" cy="3970318"/>
          </a:xfrm>
          <a:prstGeom prst="rect">
            <a:avLst/>
          </a:prstGeom>
          <a:noFill/>
        </p:spPr>
        <p:txBody>
          <a:bodyPr wrap="square" rtlCol="0">
            <a:spAutoFit/>
          </a:bodyPr>
          <a:lstStyle/>
          <a:p>
            <a:pPr algn="ctr"/>
            <a:r>
              <a:rPr lang="en-US" sz="1800" u="sng" dirty="0">
                <a:solidFill>
                  <a:srgbClr val="FF0000"/>
                </a:solidFill>
              </a:rPr>
              <a:t>ATTENTION</a:t>
            </a:r>
          </a:p>
          <a:p>
            <a:pPr algn="ctr"/>
            <a:r>
              <a:rPr lang="en-US" sz="1800" u="sng" dirty="0">
                <a:solidFill>
                  <a:srgbClr val="FF0000"/>
                </a:solidFill>
              </a:rPr>
              <a:t>DOOR INSTALLER(S)</a:t>
            </a:r>
          </a:p>
          <a:p>
            <a:pPr algn="ctr"/>
            <a:endParaRPr lang="en-US" sz="1800" u="sng" dirty="0">
              <a:solidFill>
                <a:srgbClr val="FF0000"/>
              </a:solidFill>
            </a:endParaRPr>
          </a:p>
          <a:p>
            <a:pPr algn="ctr"/>
            <a:r>
              <a:rPr lang="en-US" sz="1800" u="sng" dirty="0">
                <a:solidFill>
                  <a:srgbClr val="FF0000"/>
                </a:solidFill>
              </a:rPr>
              <a:t>INSTALLATION MUST BE PERFORMED BY FACTORY TRAINED INSTALLER(S)</a:t>
            </a:r>
          </a:p>
          <a:p>
            <a:pPr algn="ctr"/>
            <a:r>
              <a:rPr lang="en-US" sz="1800" u="sng" dirty="0">
                <a:solidFill>
                  <a:srgbClr val="FF0000"/>
                </a:solidFill>
              </a:rPr>
              <a:t>INCORRECT INSTALLATION AND/OR NON-FACTORY TRAINED</a:t>
            </a:r>
          </a:p>
          <a:p>
            <a:pPr algn="ctr"/>
            <a:r>
              <a:rPr lang="en-US" sz="1800" u="sng" dirty="0">
                <a:solidFill>
                  <a:srgbClr val="FF0000"/>
                </a:solidFill>
              </a:rPr>
              <a:t>INSTALLER(S) WILL VOID WARRANTY</a:t>
            </a:r>
          </a:p>
          <a:p>
            <a:pPr algn="ctr"/>
            <a:endParaRPr lang="en-US" sz="1800" u="sng" dirty="0">
              <a:solidFill>
                <a:srgbClr val="FF0000"/>
              </a:solidFill>
            </a:endParaRPr>
          </a:p>
          <a:p>
            <a:pPr algn="ctr"/>
            <a:r>
              <a:rPr lang="en-US" sz="1800" u="sng" dirty="0">
                <a:solidFill>
                  <a:srgbClr val="FF0000"/>
                </a:solidFill>
              </a:rPr>
              <a:t>IF YOU HAVE ANY QUESTIONS OR CONCERNS CONTACT:</a:t>
            </a:r>
          </a:p>
          <a:p>
            <a:pPr algn="ctr"/>
            <a:r>
              <a:rPr lang="en-US" sz="1800" u="sng" dirty="0">
                <a:solidFill>
                  <a:srgbClr val="FF0000"/>
                </a:solidFill>
              </a:rPr>
              <a:t>TOTAL DOOR SYSTEMS</a:t>
            </a:r>
          </a:p>
          <a:p>
            <a:pPr algn="ctr"/>
            <a:r>
              <a:rPr lang="en-US" sz="1800" u="sng" dirty="0">
                <a:solidFill>
                  <a:srgbClr val="FF0000"/>
                </a:solidFill>
              </a:rPr>
              <a:t>6145 DELFIELD DRIVE</a:t>
            </a:r>
          </a:p>
          <a:p>
            <a:pPr algn="ctr"/>
            <a:r>
              <a:rPr lang="en-US" sz="1800" u="sng" dirty="0">
                <a:solidFill>
                  <a:srgbClr val="FF0000"/>
                </a:solidFill>
              </a:rPr>
              <a:t>WATERFORD, MI 48329</a:t>
            </a:r>
          </a:p>
          <a:p>
            <a:pPr algn="ctr"/>
            <a:r>
              <a:rPr lang="en-US" sz="1800" u="sng" dirty="0">
                <a:solidFill>
                  <a:srgbClr val="FF0000"/>
                </a:solidFill>
              </a:rPr>
              <a:t>PHONE: (248) 623-6899</a:t>
            </a:r>
          </a:p>
          <a:p>
            <a:pPr algn="ctr"/>
            <a:r>
              <a:rPr lang="en-US" sz="1800" dirty="0">
                <a:hlinkClick r:id="rId3"/>
              </a:rPr>
              <a:t>service@totaldoor.com</a:t>
            </a:r>
            <a:endParaRPr lang="en-US" sz="1800" dirty="0"/>
          </a:p>
          <a:p>
            <a:pPr algn="ctr"/>
            <a:r>
              <a:rPr lang="en-US" sz="1800" u="sng" dirty="0">
                <a:solidFill>
                  <a:srgbClr val="FF0000"/>
                </a:solidFill>
              </a:rPr>
              <a:t>FAX: (248) 623-6866</a:t>
            </a: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52" y="1219200"/>
            <a:ext cx="2916148" cy="55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28600" y="990600"/>
            <a:ext cx="8686800" cy="54102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4309133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plastic bag with a warning sign&#10;&#10;Description automatically generated">
            <a:extLst>
              <a:ext uri="{FF2B5EF4-FFF2-40B4-BE49-F238E27FC236}">
                <a16:creationId xmlns:a16="http://schemas.microsoft.com/office/drawing/2014/main" id="{F5842CE2-FAB4-33C2-0153-BAC4F4D07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115" y="4419600"/>
            <a:ext cx="1885285" cy="2277784"/>
          </a:xfrm>
          <a:prstGeom prst="rect">
            <a:avLst/>
          </a:prstGeom>
        </p:spPr>
      </p:pic>
      <p:sp>
        <p:nvSpPr>
          <p:cNvPr id="10137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01379" name="Rectangle 5"/>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101380" name="Text Box 6"/>
          <p:cNvSpPr txBox="1">
            <a:spLocks noChangeArrowheads="1"/>
          </p:cNvSpPr>
          <p:nvPr/>
        </p:nvSpPr>
        <p:spPr bwMode="auto">
          <a:xfrm>
            <a:off x="533400" y="1190923"/>
            <a:ext cx="7162800" cy="26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eaLnBrk="1" hangingPunct="1">
              <a:spcBef>
                <a:spcPts val="600"/>
              </a:spcBef>
            </a:pPr>
            <a:r>
              <a:rPr lang="en-US" altLang="en-US" sz="1600" b="0" dirty="0"/>
              <a:t>All shipments are FOB Waterford, MI.</a:t>
            </a:r>
          </a:p>
          <a:p>
            <a:pPr marL="228600" indent="-228600" eaLnBrk="1" hangingPunct="1">
              <a:spcBef>
                <a:spcPts val="600"/>
              </a:spcBef>
            </a:pPr>
            <a:r>
              <a:rPr lang="en-US" altLang="en-US" sz="1600" b="0" dirty="0"/>
              <a:t>Unload pallet with extended forks the long way on the pallet.</a:t>
            </a:r>
          </a:p>
          <a:p>
            <a:pPr marL="228600" indent="-228600" eaLnBrk="1" hangingPunct="1">
              <a:spcBef>
                <a:spcPts val="600"/>
              </a:spcBef>
            </a:pPr>
            <a:r>
              <a:rPr lang="en-US" altLang="en-US" sz="1600" b="0" dirty="0"/>
              <a:t>Inspect the pallet for any freight damage before signing the Bill of Lading.</a:t>
            </a:r>
          </a:p>
          <a:p>
            <a:pPr marL="228600" indent="-228600" eaLnBrk="1" hangingPunct="1">
              <a:spcBef>
                <a:spcPts val="600"/>
              </a:spcBef>
            </a:pPr>
            <a:r>
              <a:rPr lang="en-US" altLang="en-US" sz="1600" b="0" dirty="0"/>
              <a:t>Check plastic for tears, punctures and/or brakes.</a:t>
            </a:r>
          </a:p>
          <a:p>
            <a:pPr marL="228600" indent="-228600" eaLnBrk="1" hangingPunct="1">
              <a:spcBef>
                <a:spcPts val="600"/>
              </a:spcBef>
            </a:pPr>
            <a:r>
              <a:rPr lang="en-US" altLang="en-US" sz="1600" b="0" dirty="0"/>
              <a:t>Make sure nothing is/has been placed on the center of the doors.</a:t>
            </a:r>
          </a:p>
          <a:p>
            <a:pPr marL="228600" indent="-228600" eaLnBrk="1" hangingPunct="1">
              <a:spcBef>
                <a:spcPts val="600"/>
              </a:spcBef>
            </a:pPr>
            <a:r>
              <a:rPr lang="en-US" altLang="en-US" sz="1600" b="0" dirty="0"/>
              <a:t>Look over the packing list on the pallet.</a:t>
            </a:r>
          </a:p>
          <a:p>
            <a:pPr marL="228600" indent="-228600" eaLnBrk="1" hangingPunct="1">
              <a:spcBef>
                <a:spcPts val="600"/>
              </a:spcBef>
            </a:pPr>
            <a:r>
              <a:rPr lang="en-US" altLang="en-US" sz="1600" b="0" dirty="0"/>
              <a:t>Check that boxes/components are with the order.</a:t>
            </a:r>
          </a:p>
          <a:p>
            <a:pPr marL="228600" indent="-228600" eaLnBrk="1" hangingPunct="1">
              <a:spcBef>
                <a:spcPts val="600"/>
              </a:spcBef>
            </a:pPr>
            <a:r>
              <a:rPr lang="en-US" altLang="en-US" sz="1600" b="0" dirty="0"/>
              <a:t>Unpack pallet and inspect doors.</a:t>
            </a:r>
          </a:p>
        </p:txBody>
      </p:sp>
      <p:sp>
        <p:nvSpPr>
          <p:cNvPr id="101383" name="Text Box 7"/>
          <p:cNvSpPr txBox="1">
            <a:spLocks noChangeArrowheads="1"/>
          </p:cNvSpPr>
          <p:nvPr/>
        </p:nvSpPr>
        <p:spPr bwMode="auto">
          <a:xfrm>
            <a:off x="76200" y="4114800"/>
            <a:ext cx="5638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Report any damages and/or missing components immediately. </a:t>
            </a:r>
          </a:p>
        </p:txBody>
      </p:sp>
      <p:sp>
        <p:nvSpPr>
          <p:cNvPr id="10138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85EA4EE-ED9E-4AFD-B842-1F563B130CCE}" type="slidenum">
              <a:rPr lang="en-US" altLang="en-US" sz="1400" b="0" smtClean="0"/>
              <a:pPr/>
              <a:t>66</a:t>
            </a:fld>
            <a:endParaRPr lang="en-US" altLang="en-US" sz="1400" b="0" dirty="0"/>
          </a:p>
        </p:txBody>
      </p:sp>
      <p:sp>
        <p:nvSpPr>
          <p:cNvPr id="9"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Order arrival</a:t>
            </a:r>
            <a:endParaRPr lang="en-US" altLang="en-US" sz="2000" b="0" kern="0" dirty="0"/>
          </a:p>
        </p:txBody>
      </p:sp>
      <p:pic>
        <p:nvPicPr>
          <p:cNvPr id="3" name="Picture 2" descr="A pallet with a large box&#10;&#10;Description automatically generated">
            <a:extLst>
              <a:ext uri="{FF2B5EF4-FFF2-40B4-BE49-F238E27FC236}">
                <a16:creationId xmlns:a16="http://schemas.microsoft.com/office/drawing/2014/main" id="{55502DCF-A0D0-2D39-E9E9-27B0E7F4C9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67" t="11111" r="22500"/>
          <a:stretch/>
        </p:blipFill>
        <p:spPr>
          <a:xfrm>
            <a:off x="5638800" y="2895600"/>
            <a:ext cx="3276600" cy="3744686"/>
          </a:xfrm>
          <a:prstGeom prst="rect">
            <a:avLst/>
          </a:prstGeom>
        </p:spPr>
      </p:pic>
      <p:pic>
        <p:nvPicPr>
          <p:cNvPr id="4" name="Picture 3" descr="A black plastic wrap on a pallet&#10;&#10;Description automatically generated">
            <a:extLst>
              <a:ext uri="{FF2B5EF4-FFF2-40B4-BE49-F238E27FC236}">
                <a16:creationId xmlns:a16="http://schemas.microsoft.com/office/drawing/2014/main" id="{6394C54A-0E28-695B-156C-584236BD3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876800"/>
            <a:ext cx="3474133" cy="1515784"/>
          </a:xfrm>
          <a:prstGeom prst="rect">
            <a:avLst/>
          </a:prstGeom>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34" t="4445" r="3838" b="23334"/>
          <a:stretch/>
        </p:blipFill>
        <p:spPr>
          <a:xfrm>
            <a:off x="457199" y="685800"/>
            <a:ext cx="8229601" cy="4953000"/>
          </a:xfrm>
          <a:prstGeom prst="rect">
            <a:avLst/>
          </a:prstGeom>
        </p:spPr>
      </p:pic>
      <p:sp>
        <p:nvSpPr>
          <p:cNvPr id="72707"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72708"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Installation</a:t>
            </a:r>
          </a:p>
        </p:txBody>
      </p:sp>
      <p:sp>
        <p:nvSpPr>
          <p:cNvPr id="72709" name="Text Box 7"/>
          <p:cNvSpPr txBox="1">
            <a:spLocks noChangeArrowheads="1"/>
          </p:cNvSpPr>
          <p:nvPr/>
        </p:nvSpPr>
        <p:spPr bwMode="auto">
          <a:xfrm>
            <a:off x="1828800" y="5935414"/>
            <a:ext cx="601980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Before installing doors, check for the door number on the A100 order form.</a:t>
            </a:r>
          </a:p>
          <a:p>
            <a:pPr eaLnBrk="1" hangingPunct="1">
              <a:spcBef>
                <a:spcPct val="50000"/>
              </a:spcBef>
              <a:buFontTx/>
              <a:buNone/>
            </a:pPr>
            <a:r>
              <a:rPr lang="en-US" altLang="en-US" sz="1400" b="0" dirty="0"/>
              <a:t>Cross check that number with the sticker on the top of the door to make sure you have the correct door for each opening.</a:t>
            </a:r>
          </a:p>
        </p:txBody>
      </p:sp>
      <p:sp>
        <p:nvSpPr>
          <p:cNvPr id="72710" name="Text Box 8"/>
          <p:cNvSpPr txBox="1">
            <a:spLocks noChangeArrowheads="1"/>
          </p:cNvSpPr>
          <p:nvPr/>
        </p:nvSpPr>
        <p:spPr bwMode="auto">
          <a:xfrm>
            <a:off x="3048000" y="56388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t>Door Locations</a:t>
            </a:r>
          </a:p>
        </p:txBody>
      </p:sp>
      <p:sp>
        <p:nvSpPr>
          <p:cNvPr id="7271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4031F8A-D8ED-4751-BFC6-AC43DA3C3A38}" type="slidenum">
              <a:rPr lang="en-US" altLang="en-US" sz="1400" b="0" smtClean="0"/>
              <a:pPr/>
              <a:t>67</a:t>
            </a:fld>
            <a:endParaRPr lang="en-US" altLang="en-US" sz="1400" b="0" dirty="0"/>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588"/>
          <a:stretch/>
        </p:blipFill>
        <p:spPr bwMode="auto">
          <a:xfrm>
            <a:off x="5486400" y="762000"/>
            <a:ext cx="2634721" cy="27432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16" descr="key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3962400" cy="29591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97285"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Installation</a:t>
            </a:r>
          </a:p>
        </p:txBody>
      </p:sp>
      <p:sp>
        <p:nvSpPr>
          <p:cNvPr id="97286" name="Text Box 6"/>
          <p:cNvSpPr txBox="1">
            <a:spLocks noChangeArrowheads="1"/>
          </p:cNvSpPr>
          <p:nvPr/>
        </p:nvSpPr>
        <p:spPr bwMode="auto">
          <a:xfrm>
            <a:off x="228600" y="7762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Check correct tolerances</a:t>
            </a:r>
          </a:p>
        </p:txBody>
      </p:sp>
      <p:pic>
        <p:nvPicPr>
          <p:cNvPr id="97287"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2725" y="1217445"/>
            <a:ext cx="4130675" cy="54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8"/>
          <p:cNvSpPr txBox="1">
            <a:spLocks noChangeArrowheads="1"/>
          </p:cNvSpPr>
          <p:nvPr/>
        </p:nvSpPr>
        <p:spPr bwMode="auto">
          <a:xfrm>
            <a:off x="2209800" y="152400"/>
            <a:ext cx="647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Having the correct tolerances ensures the door will operate properly.</a:t>
            </a:r>
          </a:p>
        </p:txBody>
      </p:sp>
      <p:sp>
        <p:nvSpPr>
          <p:cNvPr id="97289" name="Text Box 11"/>
          <p:cNvSpPr txBox="1">
            <a:spLocks noChangeArrowheads="1"/>
          </p:cNvSpPr>
          <p:nvPr/>
        </p:nvSpPr>
        <p:spPr bwMode="auto">
          <a:xfrm>
            <a:off x="4572000" y="3733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5</a:t>
            </a:r>
          </a:p>
        </p:txBody>
      </p:sp>
      <p:sp>
        <p:nvSpPr>
          <p:cNvPr id="97290" name="Line 13"/>
          <p:cNvSpPr>
            <a:spLocks noChangeShapeType="1"/>
          </p:cNvSpPr>
          <p:nvPr/>
        </p:nvSpPr>
        <p:spPr bwMode="auto">
          <a:xfrm flipH="1">
            <a:off x="1562100" y="3870325"/>
            <a:ext cx="3048000" cy="990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97291" name="Line 14"/>
          <p:cNvSpPr>
            <a:spLocks noChangeShapeType="1"/>
          </p:cNvSpPr>
          <p:nvPr/>
        </p:nvSpPr>
        <p:spPr bwMode="auto">
          <a:xfrm flipH="1">
            <a:off x="3489325" y="990600"/>
            <a:ext cx="1920875" cy="12350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97292" name="Text Box 12"/>
          <p:cNvSpPr txBox="1">
            <a:spLocks noChangeArrowheads="1"/>
          </p:cNvSpPr>
          <p:nvPr/>
        </p:nvSpPr>
        <p:spPr bwMode="auto">
          <a:xfrm>
            <a:off x="54864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solidFill>
                  <a:schemeClr val="bg1"/>
                </a:solidFill>
              </a:rPr>
              <a:t>2</a:t>
            </a:r>
          </a:p>
        </p:txBody>
      </p:sp>
      <p:sp>
        <p:nvSpPr>
          <p:cNvPr id="9729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1011DA9-FB2C-4664-A27C-13790F776214}" type="slidenum">
              <a:rPr lang="en-US" altLang="en-US" sz="1400" b="0" smtClean="0"/>
              <a:pPr/>
              <a:t>68</a:t>
            </a:fld>
            <a:endParaRPr lang="en-US" altLang="en-US" sz="1400" b="0" dirty="0"/>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43373" name="Rectangle 13"/>
          <p:cNvSpPr>
            <a:spLocks noChangeArrowheads="1"/>
          </p:cNvSpPr>
          <p:nvPr/>
        </p:nvSpPr>
        <p:spPr bwMode="auto">
          <a:xfrm>
            <a:off x="104793" y="685800"/>
            <a:ext cx="8534400" cy="188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Total Door</a:t>
            </a:r>
            <a:r>
              <a:rPr lang="en-US" altLang="en-US" sz="1400" baseline="30000" dirty="0">
                <a:latin typeface="+mn-lt"/>
                <a:cs typeface="Times New Roman" panose="02020603050405020304" pitchFamily="18" charset="0"/>
              </a:rPr>
              <a:t>®</a:t>
            </a:r>
            <a:r>
              <a:rPr lang="en-US" altLang="en-US" sz="1400" dirty="0">
                <a:effectLst>
                  <a:outerShdw blurRad="38100" dist="38100" dir="2700000" algn="tl">
                    <a:srgbClr val="C0C0C0"/>
                  </a:outerShdw>
                </a:effectLst>
                <a:latin typeface="+mn-lt"/>
                <a:cs typeface="Times New Roman" panose="02020603050405020304" pitchFamily="18" charset="0"/>
              </a:rPr>
              <a:t> Pre-Installation Check List</a:t>
            </a:r>
            <a:endParaRPr lang="en-US" altLang="en-US" sz="900" dirty="0">
              <a:latin typeface="+mn-lt"/>
            </a:endParaRPr>
          </a:p>
          <a:p>
            <a:pPr>
              <a:defRPr/>
            </a:pPr>
            <a:endParaRPr lang="en-US" altLang="en-US" sz="600" dirty="0">
              <a:latin typeface="+mn-lt"/>
              <a:ea typeface="Times New Roman" panose="02020603050405020304" pitchFamily="18" charset="0"/>
              <a:cs typeface="Tahoma" panose="020B0604030504040204" pitchFamily="34" charset="0"/>
            </a:endParaRPr>
          </a:p>
          <a:p>
            <a:pPr marL="171450" indent="-171450">
              <a:lnSpc>
                <a:spcPct val="150000"/>
              </a:lnSpc>
              <a:spcBef>
                <a:spcPts val="200"/>
              </a:spcBef>
              <a:buFont typeface="Wingdings" panose="05000000000000000000" pitchFamily="2" charset="2"/>
              <a:buChar char="§"/>
              <a:defRPr/>
            </a:pPr>
            <a:r>
              <a:rPr lang="en-US" altLang="en-US" dirty="0">
                <a:latin typeface="+mn-lt"/>
                <a:ea typeface="Times New Roman" panose="02020603050405020304" pitchFamily="18" charset="0"/>
                <a:cs typeface="Tahoma" panose="020B0604030504040204" pitchFamily="34" charset="0"/>
              </a:rPr>
              <a:t>A TOTAL DOOR</a:t>
            </a:r>
            <a:r>
              <a:rPr lang="en-US" altLang="en-US" baseline="30000" dirty="0">
                <a:latin typeface="+mn-lt"/>
                <a:ea typeface="Times New Roman" panose="02020603050405020304" pitchFamily="18" charset="0"/>
                <a:cs typeface="Tahoma" panose="020B0604030504040204" pitchFamily="34" charset="0"/>
              </a:rPr>
              <a:t>®</a:t>
            </a:r>
            <a:r>
              <a:rPr lang="en-US" altLang="en-US" dirty="0">
                <a:latin typeface="+mn-lt"/>
                <a:ea typeface="Times New Roman" panose="02020603050405020304" pitchFamily="18" charset="0"/>
                <a:cs typeface="Tahoma" panose="020B0604030504040204" pitchFamily="34" charset="0"/>
              </a:rPr>
              <a:t> should never be installed in a frame that is not within stated tolerances.</a:t>
            </a:r>
            <a:endParaRPr lang="en-US" altLang="en-US" sz="900" dirty="0">
              <a:latin typeface="+mn-lt"/>
            </a:endParaRPr>
          </a:p>
          <a:p>
            <a:pPr marL="171450" indent="-171450">
              <a:lnSpc>
                <a:spcPct val="150000"/>
              </a:lnSpc>
              <a:spcBef>
                <a:spcPts val="200"/>
              </a:spcBef>
              <a:buFont typeface="Wingdings" panose="05000000000000000000" pitchFamily="2" charset="2"/>
              <a:buChar char="§"/>
              <a:defRPr/>
            </a:pPr>
            <a:r>
              <a:rPr lang="en-US" altLang="en-US" dirty="0">
                <a:latin typeface="+mn-lt"/>
                <a:cs typeface="Times New Roman" panose="02020603050405020304" pitchFamily="18" charset="0"/>
              </a:rPr>
              <a:t>A TOTAL DOOR</a:t>
            </a:r>
            <a:r>
              <a:rPr lang="en-US" altLang="en-US" baseline="30000" dirty="0">
                <a:latin typeface="+mn-lt"/>
                <a:cs typeface="Times New Roman" panose="02020603050405020304" pitchFamily="18" charset="0"/>
              </a:rPr>
              <a:t>®</a:t>
            </a:r>
            <a:r>
              <a:rPr lang="en-US" altLang="en-US" dirty="0">
                <a:latin typeface="+mn-lt"/>
                <a:cs typeface="Times New Roman" panose="02020603050405020304" pitchFamily="18" charset="0"/>
              </a:rPr>
              <a:t> installed incorrectly or in a frame that is not within stated tolerances becomes the installer’s responsibility. It is not covered by the Total Door</a:t>
            </a:r>
            <a:r>
              <a:rPr lang="en-US" altLang="en-US" baseline="30000" dirty="0">
                <a:latin typeface="+mn-lt"/>
                <a:cs typeface="Times New Roman" panose="02020603050405020304" pitchFamily="18" charset="0"/>
              </a:rPr>
              <a:t>®</a:t>
            </a:r>
            <a:r>
              <a:rPr lang="en-US" altLang="en-US" dirty="0">
                <a:latin typeface="+mn-lt"/>
                <a:cs typeface="Times New Roman" panose="02020603050405020304" pitchFamily="18" charset="0"/>
              </a:rPr>
              <a:t> Performance Warranty.</a:t>
            </a:r>
            <a:endParaRPr lang="en-US" altLang="en-US" sz="900" dirty="0">
              <a:latin typeface="+mn-lt"/>
            </a:endParaRPr>
          </a:p>
          <a:p>
            <a:pPr marL="171450" indent="-171450">
              <a:lnSpc>
                <a:spcPct val="150000"/>
              </a:lnSpc>
              <a:spcBef>
                <a:spcPts val="200"/>
              </a:spcBef>
              <a:buFont typeface="Wingdings" panose="05000000000000000000" pitchFamily="2" charset="2"/>
              <a:buChar char="§"/>
              <a:defRPr/>
            </a:pPr>
            <a:r>
              <a:rPr lang="en-US" altLang="en-US" dirty="0">
                <a:latin typeface="+mn-lt"/>
                <a:cs typeface="Times New Roman" panose="02020603050405020304" pitchFamily="18" charset="0"/>
              </a:rPr>
              <a:t>Thus, it is especially important in both replacement/renovation projects and new construction that frames be checked for size, straightness, and plumb.</a:t>
            </a:r>
            <a:endParaRPr lang="en-US" altLang="en-US" sz="900" dirty="0">
              <a:latin typeface="+mn-lt"/>
            </a:endParaRPr>
          </a:p>
          <a:p>
            <a:pPr marL="171450" indent="-171450">
              <a:lnSpc>
                <a:spcPct val="150000"/>
              </a:lnSpc>
              <a:spcBef>
                <a:spcPts val="200"/>
              </a:spcBef>
              <a:buFont typeface="Wingdings" panose="05000000000000000000" pitchFamily="2" charset="2"/>
              <a:buChar char="§"/>
              <a:defRPr/>
            </a:pPr>
            <a:r>
              <a:rPr lang="en-US" altLang="en-US" dirty="0">
                <a:latin typeface="+mn-lt"/>
                <a:cs typeface="Times New Roman" panose="02020603050405020304" pitchFamily="18" charset="0"/>
              </a:rPr>
              <a:t>Field adjustments, including re-setting the frame, should be complete prior to installation of TOTAL DOOR</a:t>
            </a:r>
            <a:r>
              <a:rPr lang="en-US" altLang="en-US" baseline="30000" dirty="0">
                <a:latin typeface="+mn-lt"/>
                <a:cs typeface="Times New Roman" panose="02020603050405020304" pitchFamily="18" charset="0"/>
              </a:rPr>
              <a:t>®</a:t>
            </a:r>
            <a:r>
              <a:rPr lang="en-US" altLang="en-US" dirty="0">
                <a:latin typeface="+mn-lt"/>
                <a:cs typeface="Times New Roman" panose="02020603050405020304" pitchFamily="18" charset="0"/>
              </a:rPr>
              <a:t>.</a:t>
            </a:r>
            <a:endParaRPr lang="en-US" altLang="en-US" sz="900" dirty="0">
              <a:latin typeface="+mn-lt"/>
            </a:endParaRPr>
          </a:p>
        </p:txBody>
      </p:sp>
      <p:sp>
        <p:nvSpPr>
          <p:cNvPr id="74760" name="Rectangle 14"/>
          <p:cNvSpPr>
            <a:spLocks noChangeArrowheads="1"/>
          </p:cNvSpPr>
          <p:nvPr/>
        </p:nvSpPr>
        <p:spPr bwMode="auto">
          <a:xfrm>
            <a:off x="-268288" y="10477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dirty="0"/>
          </a:p>
        </p:txBody>
      </p:sp>
      <p:sp>
        <p:nvSpPr>
          <p:cNvPr id="74761"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476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EE0DAF5-7A7F-4382-ACA3-652071993C2B}" type="slidenum">
              <a:rPr lang="en-US" altLang="en-US" sz="1400" b="0" smtClean="0"/>
              <a:pPr/>
              <a:t>69</a:t>
            </a:fld>
            <a:endParaRPr lang="en-US" altLang="en-US" sz="1400" b="0" dirty="0"/>
          </a:p>
        </p:txBody>
      </p:sp>
      <p:sp>
        <p:nvSpPr>
          <p:cNvPr id="9" name="Rectangle 11"/>
          <p:cNvSpPr>
            <a:spLocks noChangeArrowheads="1"/>
          </p:cNvSpPr>
          <p:nvPr/>
        </p:nvSpPr>
        <p:spPr bwMode="auto">
          <a:xfrm>
            <a:off x="197224" y="2600980"/>
            <a:ext cx="4450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b="0" dirty="0">
                <a:latin typeface="+mn-lt"/>
                <a:cs typeface="Times New Roman" panose="02020603050405020304" pitchFamily="18" charset="0"/>
              </a:rPr>
              <a:t>TOTAL DOOR SYSTEMS</a:t>
            </a:r>
            <a:r>
              <a:rPr lang="en-US" altLang="en-US" sz="1400" b="0" baseline="30000" dirty="0">
                <a:latin typeface="+mn-lt"/>
                <a:cs typeface="Times New Roman" panose="02020603050405020304" pitchFamily="18" charset="0"/>
              </a:rPr>
              <a:t>®</a:t>
            </a:r>
            <a:r>
              <a:rPr lang="en-US" altLang="en-US" sz="1400" b="0" dirty="0">
                <a:latin typeface="+mn-lt"/>
                <a:cs typeface="Times New Roman" panose="02020603050405020304" pitchFamily="18" charset="0"/>
              </a:rPr>
              <a:t> Dimensional Tolerances: </a:t>
            </a:r>
          </a:p>
          <a:p>
            <a:pPr>
              <a:spcBef>
                <a:spcPct val="0"/>
              </a:spcBef>
              <a:buNone/>
            </a:pPr>
            <a:r>
              <a:rPr lang="en-US" altLang="en-US" sz="1400" b="0" dirty="0">
                <a:latin typeface="+mn-lt"/>
                <a:cs typeface="Times New Roman" panose="02020603050405020304" pitchFamily="18" charset="0"/>
              </a:rPr>
              <a:t>(Note: These tolerances should never be exceeded)</a:t>
            </a:r>
            <a:r>
              <a:rPr lang="en-US" altLang="en-US" sz="1400" b="0" dirty="0">
                <a:latin typeface="+mn-lt"/>
              </a:rPr>
              <a:t> </a:t>
            </a:r>
          </a:p>
        </p:txBody>
      </p:sp>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3351793"/>
            <a:ext cx="3048000" cy="271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1295400" y="6123801"/>
            <a:ext cx="13148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0" dirty="0"/>
              <a:t>PLUMBNESS</a:t>
            </a:r>
          </a:p>
        </p:txBody>
      </p:sp>
      <p:sp>
        <p:nvSpPr>
          <p:cNvPr id="12" name="Text Box 10"/>
          <p:cNvSpPr txBox="1">
            <a:spLocks noChangeArrowheads="1"/>
          </p:cNvSpPr>
          <p:nvPr/>
        </p:nvSpPr>
        <p:spPr bwMode="auto">
          <a:xfrm>
            <a:off x="3949829" y="6123801"/>
            <a:ext cx="1741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0" dirty="0"/>
              <a:t>SIZE LIMITATIONS</a:t>
            </a:r>
          </a:p>
        </p:txBody>
      </p:sp>
      <p:sp>
        <p:nvSpPr>
          <p:cNvPr id="13" name="Text Box 10"/>
          <p:cNvSpPr txBox="1">
            <a:spLocks noChangeArrowheads="1"/>
          </p:cNvSpPr>
          <p:nvPr/>
        </p:nvSpPr>
        <p:spPr bwMode="auto">
          <a:xfrm>
            <a:off x="6921629" y="6123801"/>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0" dirty="0"/>
              <a:t>STRAIGHTNESS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829" y="3679345"/>
            <a:ext cx="4731222" cy="2264255"/>
          </a:xfrm>
          <a:prstGeom prst="rect">
            <a:avLst/>
          </a:prstGeom>
        </p:spPr>
      </p:pic>
      <p:sp>
        <p:nvSpPr>
          <p:cNvPr id="14" name="TextBox 13"/>
          <p:cNvSpPr txBox="1"/>
          <p:nvPr/>
        </p:nvSpPr>
        <p:spPr>
          <a:xfrm>
            <a:off x="6464429" y="3556234"/>
            <a:ext cx="914400" cy="246221"/>
          </a:xfrm>
          <a:prstGeom prst="rect">
            <a:avLst/>
          </a:prstGeom>
          <a:noFill/>
        </p:spPr>
        <p:txBody>
          <a:bodyPr wrap="square" rtlCol="0">
            <a:spAutoFit/>
          </a:bodyPr>
          <a:lstStyle/>
          <a:p>
            <a:pPr algn="ctr"/>
            <a:r>
              <a:rPr lang="en-US" b="0" dirty="0"/>
              <a:t>Latch Side</a:t>
            </a:r>
          </a:p>
        </p:txBody>
      </p:sp>
      <p:sp>
        <p:nvSpPr>
          <p:cNvPr id="15" name="TextBox 14"/>
          <p:cNvSpPr txBox="1"/>
          <p:nvPr/>
        </p:nvSpPr>
        <p:spPr>
          <a:xfrm>
            <a:off x="8001000" y="3534747"/>
            <a:ext cx="914400" cy="246221"/>
          </a:xfrm>
          <a:prstGeom prst="rect">
            <a:avLst/>
          </a:prstGeom>
          <a:noFill/>
        </p:spPr>
        <p:txBody>
          <a:bodyPr wrap="square" rtlCol="0">
            <a:spAutoFit/>
          </a:bodyPr>
          <a:lstStyle/>
          <a:p>
            <a:pPr algn="ctr"/>
            <a:r>
              <a:rPr lang="en-US" b="0" dirty="0"/>
              <a:t>Hinge Side</a:t>
            </a:r>
          </a:p>
        </p:txBody>
      </p:sp>
      <p:sp>
        <p:nvSpPr>
          <p:cNvPr id="16" name="TextBox 15"/>
          <p:cNvSpPr txBox="1"/>
          <p:nvPr/>
        </p:nvSpPr>
        <p:spPr>
          <a:xfrm>
            <a:off x="5702429" y="4797452"/>
            <a:ext cx="1070211" cy="246221"/>
          </a:xfrm>
          <a:prstGeom prst="rect">
            <a:avLst/>
          </a:prstGeom>
          <a:noFill/>
        </p:spPr>
        <p:txBody>
          <a:bodyPr wrap="square" rtlCol="0">
            <a:spAutoFit/>
          </a:bodyPr>
          <a:lstStyle/>
          <a:p>
            <a:pPr algn="ctr"/>
            <a:r>
              <a:rPr lang="en-US" b="0" dirty="0"/>
              <a:t>1/16” Max. bow</a:t>
            </a:r>
          </a:p>
        </p:txBody>
      </p:sp>
      <p:sp>
        <p:nvSpPr>
          <p:cNvPr id="18" name="TextBox 17"/>
          <p:cNvSpPr txBox="1"/>
          <p:nvPr/>
        </p:nvSpPr>
        <p:spPr>
          <a:xfrm>
            <a:off x="5851418" y="5068333"/>
            <a:ext cx="1070211" cy="246221"/>
          </a:xfrm>
          <a:prstGeom prst="rect">
            <a:avLst/>
          </a:prstGeom>
          <a:noFill/>
        </p:spPr>
        <p:txBody>
          <a:bodyPr wrap="square" rtlCol="0">
            <a:spAutoFit/>
          </a:bodyPr>
          <a:lstStyle/>
          <a:p>
            <a:pPr algn="ctr"/>
            <a:r>
              <a:rPr lang="en-US" b="0" dirty="0"/>
              <a:t>1/16” Max. bow</a:t>
            </a:r>
          </a:p>
        </p:txBody>
      </p:sp>
      <p:sp>
        <p:nvSpPr>
          <p:cNvPr id="19" name="TextBox 18"/>
          <p:cNvSpPr txBox="1"/>
          <p:nvPr/>
        </p:nvSpPr>
        <p:spPr>
          <a:xfrm>
            <a:off x="4252795" y="3341535"/>
            <a:ext cx="1070211" cy="400110"/>
          </a:xfrm>
          <a:prstGeom prst="rect">
            <a:avLst/>
          </a:prstGeom>
          <a:noFill/>
        </p:spPr>
        <p:txBody>
          <a:bodyPr wrap="square" rtlCol="0">
            <a:spAutoFit/>
          </a:bodyPr>
          <a:lstStyle/>
          <a:p>
            <a:pPr algn="ctr"/>
            <a:r>
              <a:rPr lang="en-US" b="0" dirty="0"/>
              <a:t>1/16” Max. out of square</a:t>
            </a:r>
          </a:p>
        </p:txBody>
      </p:sp>
      <p:sp>
        <p:nvSpPr>
          <p:cNvPr id="21" name="TextBox 20"/>
          <p:cNvSpPr txBox="1"/>
          <p:nvPr/>
        </p:nvSpPr>
        <p:spPr>
          <a:xfrm>
            <a:off x="4261633" y="4920562"/>
            <a:ext cx="990600" cy="553998"/>
          </a:xfrm>
          <a:prstGeom prst="rect">
            <a:avLst/>
          </a:prstGeom>
          <a:noFill/>
        </p:spPr>
        <p:txBody>
          <a:bodyPr wrap="square" rtlCol="0">
            <a:spAutoFit/>
          </a:bodyPr>
          <a:lstStyle/>
          <a:p>
            <a:pPr algn="ctr"/>
            <a:r>
              <a:rPr lang="en-US" b="0" dirty="0"/>
              <a:t>Nominal Size Plus &amp; Minus 1/16”, Max</a:t>
            </a:r>
          </a:p>
        </p:txBody>
      </p:sp>
      <p:sp>
        <p:nvSpPr>
          <p:cNvPr id="23" name="TextBox 22"/>
          <p:cNvSpPr txBox="1"/>
          <p:nvPr/>
        </p:nvSpPr>
        <p:spPr>
          <a:xfrm>
            <a:off x="866187" y="5311914"/>
            <a:ext cx="1724613" cy="707886"/>
          </a:xfrm>
          <a:prstGeom prst="rect">
            <a:avLst/>
          </a:prstGeom>
          <a:noFill/>
        </p:spPr>
        <p:txBody>
          <a:bodyPr wrap="square" rtlCol="0">
            <a:spAutoFit/>
          </a:bodyPr>
          <a:lstStyle/>
          <a:p>
            <a:r>
              <a:rPr lang="en-US" b="0" dirty="0"/>
              <a:t>Max. out of plumb</a:t>
            </a:r>
          </a:p>
          <a:p>
            <a:r>
              <a:rPr lang="en-US" b="0" dirty="0"/>
              <a:t>One leg to the other</a:t>
            </a:r>
          </a:p>
          <a:p>
            <a:r>
              <a:rPr lang="en-US" b="0" dirty="0"/>
              <a:t>1/4” Max. for single doors</a:t>
            </a:r>
          </a:p>
          <a:p>
            <a:r>
              <a:rPr lang="en-US" b="0" dirty="0"/>
              <a:t>1/8” Max. for pairs of doors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2293" name="Rectangle 8"/>
          <p:cNvSpPr>
            <a:spLocks noGrp="1" noChangeArrowheads="1"/>
          </p:cNvSpPr>
          <p:nvPr>
            <p:ph type="title"/>
          </p:nvPr>
        </p:nvSpPr>
        <p:spPr>
          <a:xfrm>
            <a:off x="152400" y="0"/>
            <a:ext cx="1447800" cy="563563"/>
          </a:xfrm>
          <a:noFill/>
        </p:spPr>
        <p:txBody>
          <a:bodyPr/>
          <a:lstStyle/>
          <a:p>
            <a:pPr algn="l" eaLnBrk="1" hangingPunct="1"/>
            <a:r>
              <a:rPr lang="en-US" altLang="en-US" sz="2400" b="1" dirty="0"/>
              <a:t>Frames</a:t>
            </a:r>
          </a:p>
        </p:txBody>
      </p:sp>
      <p:sp>
        <p:nvSpPr>
          <p:cNvPr id="12294" name="Text Box 9"/>
          <p:cNvSpPr txBox="1">
            <a:spLocks noChangeArrowheads="1"/>
          </p:cNvSpPr>
          <p:nvPr/>
        </p:nvSpPr>
        <p:spPr bwMode="auto">
          <a:xfrm>
            <a:off x="228600" y="838200"/>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Frame measurements are crucial when determining what door size to order.</a:t>
            </a:r>
            <a:br>
              <a:rPr lang="en-US" altLang="en-US" sz="1800" dirty="0"/>
            </a:br>
            <a:br>
              <a:rPr lang="en-US" altLang="en-US" sz="1800" dirty="0"/>
            </a:br>
            <a:r>
              <a:rPr lang="en-US" altLang="en-US" sz="1800" dirty="0"/>
              <a:t>*Field measurement of frames is crucial</a:t>
            </a:r>
          </a:p>
        </p:txBody>
      </p:sp>
      <p:sp>
        <p:nvSpPr>
          <p:cNvPr id="1229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B2AAFEF-522F-4C1F-8444-724E633D37DD}" type="slidenum">
              <a:rPr lang="en-US" altLang="en-US" sz="1400" b="0" smtClean="0"/>
              <a:pPr/>
              <a:t>7</a:t>
            </a:fld>
            <a:endParaRPr lang="en-US" altLang="en-US" sz="1400" b="0" dirty="0"/>
          </a:p>
        </p:txBody>
      </p:sp>
      <p:pic>
        <p:nvPicPr>
          <p:cNvPr id="3" name="Picture 2" descr="A diagram of a square with measurements&#10;&#10;Description automatically generated">
            <a:extLst>
              <a:ext uri="{FF2B5EF4-FFF2-40B4-BE49-F238E27FC236}">
                <a16:creationId xmlns:a16="http://schemas.microsoft.com/office/drawing/2014/main" id="{C308CA9B-FEAB-D9BD-DAD4-3999EB4DB83D}"/>
              </a:ext>
            </a:extLst>
          </p:cNvPr>
          <p:cNvPicPr>
            <a:picLocks noChangeAspect="1"/>
          </p:cNvPicPr>
          <p:nvPr/>
        </p:nvPicPr>
        <p:blipFill rotWithShape="1">
          <a:blip r:embed="rId3">
            <a:extLst>
              <a:ext uri="{28A0092B-C50C-407E-A947-70E740481C1C}">
                <a14:useLocalDpi xmlns:a14="http://schemas.microsoft.com/office/drawing/2010/main" val="0"/>
              </a:ext>
            </a:extLst>
          </a:blip>
          <a:srcRect t="29019" b="25686"/>
          <a:stretch/>
        </p:blipFill>
        <p:spPr>
          <a:xfrm>
            <a:off x="817353" y="2303859"/>
            <a:ext cx="7509294" cy="4401741"/>
          </a:xfrm>
          <a:prstGeom prst="rect">
            <a:avLst/>
          </a:prstGeom>
        </p:spPr>
      </p:pic>
      <p:sp>
        <p:nvSpPr>
          <p:cNvPr id="4" name="Text Box 11">
            <a:extLst>
              <a:ext uri="{FF2B5EF4-FFF2-40B4-BE49-F238E27FC236}">
                <a16:creationId xmlns:a16="http://schemas.microsoft.com/office/drawing/2014/main" id="{14FB6F1E-C692-C84A-D6C2-554CC90B362C}"/>
              </a:ext>
            </a:extLst>
          </p:cNvPr>
          <p:cNvSpPr txBox="1">
            <a:spLocks noChangeArrowheads="1"/>
          </p:cNvSpPr>
          <p:nvPr/>
        </p:nvSpPr>
        <p:spPr bwMode="auto">
          <a:xfrm>
            <a:off x="5562600" y="1701225"/>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What size door should you order?</a:t>
            </a: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578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pic>
        <p:nvPicPr>
          <p:cNvPr id="75783"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719" y="1905000"/>
            <a:ext cx="577088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2"/>
          <p:cNvSpPr>
            <a:spLocks noChangeArrowheads="1"/>
          </p:cNvSpPr>
          <p:nvPr/>
        </p:nvSpPr>
        <p:spPr bwMode="auto">
          <a:xfrm>
            <a:off x="0" y="5861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dirty="0"/>
          </a:p>
        </p:txBody>
      </p:sp>
      <p:graphicFrame>
        <p:nvGraphicFramePr>
          <p:cNvPr id="160790" name="Group 22"/>
          <p:cNvGraphicFramePr>
            <a:graphicFrameLocks noGrp="1"/>
          </p:cNvGraphicFramePr>
          <p:nvPr>
            <p:extLst>
              <p:ext uri="{D42A27DB-BD31-4B8C-83A1-F6EECF244321}">
                <p14:modId xmlns:p14="http://schemas.microsoft.com/office/powerpoint/2010/main" val="2194441050"/>
              </p:ext>
            </p:extLst>
          </p:nvPr>
        </p:nvGraphicFramePr>
        <p:xfrm>
          <a:off x="457200" y="5622925"/>
          <a:ext cx="3314700" cy="854075"/>
        </p:xfrm>
        <a:graphic>
          <a:graphicData uri="http://schemas.openxmlformats.org/drawingml/2006/table">
            <a:tbl>
              <a:tblPr/>
              <a:tblGrid>
                <a:gridCol w="3314700">
                  <a:extLst>
                    <a:ext uri="{9D8B030D-6E8A-4147-A177-3AD203B41FA5}">
                      <a16:colId xmlns:a16="http://schemas.microsoft.com/office/drawing/2014/main" val="20000"/>
                    </a:ext>
                  </a:extLst>
                </a:gridCol>
              </a:tblGrid>
              <a:tr h="854075">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NOTE:</a:t>
                      </a:r>
                      <a:endParaRPr kumimoji="0" lang="en-US" altLang="en-US" sz="11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Use putty knife only to begin removal of hinge block H-15. Use prying action of fingers along full length “ROLL” out the H-15. Do not strip out or rip out the H-15, as this will deform the member.</a:t>
                      </a:r>
                      <a:endParaRPr kumimoji="0" lang="en-US" altLang="en-US" sz="11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endParaRPr>
                    </a:p>
                  </a:txBody>
                  <a:tcPr marT="45754" marB="45754"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5787"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578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7559D52-8682-4008-9F6F-1FAED164E42E}" type="slidenum">
              <a:rPr lang="en-US" altLang="en-US" sz="1400" b="0" smtClean="0"/>
              <a:pPr/>
              <a:t>70</a:t>
            </a:fld>
            <a:endParaRPr lang="en-US" altLang="en-US" sz="1400" b="0" dirty="0"/>
          </a:p>
        </p:txBody>
      </p:sp>
      <p:sp>
        <p:nvSpPr>
          <p:cNvPr id="160779" name="Rectangle 11"/>
          <p:cNvSpPr>
            <a:spLocks noChangeArrowheads="1"/>
          </p:cNvSpPr>
          <p:nvPr/>
        </p:nvSpPr>
        <p:spPr bwMode="auto">
          <a:xfrm>
            <a:off x="245706" y="714851"/>
            <a:ext cx="4402494"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tabLst>
                <a:tab pos="457200" algn="r"/>
                <a:tab pos="2743200" algn="ctr"/>
                <a:tab pos="5486400" algn="r"/>
              </a:tabLst>
              <a:defRPr sz="1000" b="1">
                <a:solidFill>
                  <a:schemeClr val="tx1"/>
                </a:solidFill>
                <a:latin typeface="Arial" panose="020B0604020202020204" pitchFamily="34" charset="0"/>
              </a:defRPr>
            </a:lvl1pPr>
            <a:lvl2pPr eaLnBrk="0" hangingPunct="0">
              <a:tabLst>
                <a:tab pos="457200" algn="r"/>
                <a:tab pos="2743200" algn="ctr"/>
                <a:tab pos="5486400" algn="r"/>
              </a:tabLst>
              <a:defRPr sz="1000" b="1">
                <a:solidFill>
                  <a:schemeClr val="tx1"/>
                </a:solidFill>
                <a:latin typeface="Arial" panose="020B0604020202020204" pitchFamily="34" charset="0"/>
              </a:defRPr>
            </a:lvl2pPr>
            <a:lvl3pPr eaLnBrk="0" hangingPunct="0">
              <a:tabLst>
                <a:tab pos="457200" algn="r"/>
                <a:tab pos="2743200" algn="ctr"/>
                <a:tab pos="5486400" algn="r"/>
              </a:tabLst>
              <a:defRPr sz="1000" b="1">
                <a:solidFill>
                  <a:schemeClr val="tx1"/>
                </a:solidFill>
                <a:latin typeface="Arial" panose="020B0604020202020204" pitchFamily="34" charset="0"/>
              </a:defRPr>
            </a:lvl3pPr>
            <a:lvl4pPr eaLnBrk="0" hangingPunct="0">
              <a:tabLst>
                <a:tab pos="457200" algn="r"/>
                <a:tab pos="2743200" algn="ctr"/>
                <a:tab pos="5486400" algn="r"/>
              </a:tabLst>
              <a:defRPr sz="1000" b="1">
                <a:solidFill>
                  <a:schemeClr val="tx1"/>
                </a:solidFill>
                <a:latin typeface="Arial" panose="020B0604020202020204" pitchFamily="34" charset="0"/>
              </a:defRPr>
            </a:lvl4pPr>
            <a:lvl5pPr eaLnBrk="0" hangingPunct="0">
              <a:tabLst>
                <a:tab pos="457200" algn="r"/>
                <a:tab pos="2743200" algn="ctr"/>
                <a:tab pos="5486400" algn="r"/>
              </a:tabLst>
              <a:defRPr sz="1000" b="1">
                <a:solidFill>
                  <a:schemeClr val="tx1"/>
                </a:solidFill>
                <a:latin typeface="Arial" panose="020B0604020202020204" pitchFamily="34" charset="0"/>
              </a:defRPr>
            </a:lvl5pPr>
            <a:lvl6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6pPr>
            <a:lvl7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7pPr>
            <a:lvl8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8pPr>
            <a:lvl9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9p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Total Door</a:t>
            </a:r>
            <a:r>
              <a:rPr lang="en-US" altLang="en-US" sz="1400" baseline="30000" dirty="0">
                <a:latin typeface="+mn-lt"/>
                <a:cs typeface="Times New Roman" panose="02020603050405020304" pitchFamily="18" charset="0"/>
              </a:rPr>
              <a:t>®</a:t>
            </a:r>
            <a:r>
              <a:rPr lang="en-US" altLang="en-US" sz="1400" dirty="0">
                <a:effectLst>
                  <a:outerShdw blurRad="38100" dist="38100" dir="2700000" algn="tl">
                    <a:srgbClr val="C0C0C0"/>
                  </a:outerShdw>
                </a:effectLst>
                <a:latin typeface="+mn-lt"/>
                <a:cs typeface="Times New Roman" panose="02020603050405020304" pitchFamily="18" charset="0"/>
              </a:rPr>
              <a:t> Installation Instructions</a:t>
            </a:r>
          </a:p>
          <a:p>
            <a:pPr>
              <a:spcBef>
                <a:spcPts val="0"/>
              </a:spcBef>
              <a:defRPr/>
            </a:pPr>
            <a:endParaRPr lang="en-US" altLang="en-US" sz="900" dirty="0">
              <a:latin typeface="+mn-lt"/>
            </a:endParaRPr>
          </a:p>
          <a:p>
            <a:pPr>
              <a:defRPr/>
            </a:pPr>
            <a:r>
              <a:rPr lang="en-US" altLang="en-US" sz="1200" u="sng" dirty="0">
                <a:latin typeface="+mn-lt"/>
                <a:ea typeface="Times New Roman" panose="02020603050405020304" pitchFamily="18" charset="0"/>
                <a:cs typeface="Arial" panose="020B0604020202020204" pitchFamily="34" charset="0"/>
              </a:rPr>
              <a:t>HINGE SIDE</a:t>
            </a:r>
            <a:endParaRPr lang="en-US" altLang="en-US" sz="900" b="0" dirty="0">
              <a:latin typeface="+mn-lt"/>
            </a:endParaRPr>
          </a:p>
          <a:p>
            <a:pPr marL="228600" indent="-228600">
              <a:lnSpc>
                <a:spcPct val="150000"/>
              </a:lnSpc>
              <a:spcBef>
                <a:spcPts val="200"/>
              </a:spcBef>
              <a:buFont typeface="+mj-lt"/>
              <a:buAutoNum type="arabicPeriod"/>
              <a:defRPr/>
            </a:pPr>
            <a:r>
              <a:rPr lang="en-US" altLang="en-US" sz="1100" dirty="0">
                <a:latin typeface="+mn-lt"/>
                <a:cs typeface="Times New Roman" panose="02020603050405020304" pitchFamily="18" charset="0"/>
              </a:rPr>
              <a:t>Pry out hinge block H-15.</a:t>
            </a:r>
          </a:p>
          <a:p>
            <a:pPr marL="228600" indent="-228600">
              <a:lnSpc>
                <a:spcPct val="150000"/>
              </a:lnSpc>
              <a:spcBef>
                <a:spcPts val="200"/>
              </a:spcBef>
              <a:buFont typeface="+mj-lt"/>
              <a:buAutoNum type="arabicPeriod"/>
              <a:defRPr/>
            </a:pPr>
            <a:r>
              <a:rPr lang="en-US" altLang="en-US" sz="1100" dirty="0">
                <a:latin typeface="+mn-lt"/>
                <a:cs typeface="Times New Roman" panose="02020603050405020304" pitchFamily="18" charset="0"/>
              </a:rPr>
              <a:t>Hinge housing H-12 may now be removed.</a:t>
            </a:r>
          </a:p>
          <a:p>
            <a:pPr marL="228600" indent="-228600">
              <a:lnSpc>
                <a:spcPct val="150000"/>
              </a:lnSpc>
              <a:spcBef>
                <a:spcPts val="200"/>
              </a:spcBef>
              <a:buFont typeface="+mj-lt"/>
              <a:buAutoNum type="arabicPeriod"/>
              <a:defRPr/>
            </a:pPr>
            <a:r>
              <a:rPr lang="en-US" altLang="en-US" sz="1100" dirty="0">
                <a:latin typeface="+mn-lt"/>
                <a:cs typeface="Times New Roman" panose="02020603050405020304" pitchFamily="18" charset="0"/>
              </a:rPr>
              <a:t>Make certain hinge block H-14 and hinge H-13 remain securely seated in door stile</a:t>
            </a:r>
            <a:r>
              <a:rPr lang="en-US" altLang="en-US" dirty="0">
                <a:latin typeface="+mn-lt"/>
                <a:cs typeface="Times New Roman" panose="02020603050405020304" pitchFamily="18" charset="0"/>
              </a:rPr>
              <a:t>.</a:t>
            </a:r>
            <a:endParaRPr lang="en-US" altLang="en-US" sz="900" dirty="0">
              <a:latin typeface="+mn-lt"/>
            </a:endParaRPr>
          </a:p>
        </p:txBody>
      </p:sp>
      <p:sp>
        <p:nvSpPr>
          <p:cNvPr id="2" name="TextBox 1"/>
          <p:cNvSpPr txBox="1"/>
          <p:nvPr/>
        </p:nvSpPr>
        <p:spPr>
          <a:xfrm>
            <a:off x="4093543" y="2645640"/>
            <a:ext cx="914400" cy="400110"/>
          </a:xfrm>
          <a:prstGeom prst="rect">
            <a:avLst/>
          </a:prstGeom>
          <a:noFill/>
        </p:spPr>
        <p:txBody>
          <a:bodyPr wrap="square" rtlCol="0">
            <a:spAutoFit/>
          </a:bodyPr>
          <a:lstStyle/>
          <a:p>
            <a:pPr algn="ctr"/>
            <a:r>
              <a:rPr lang="en-US" b="0" dirty="0"/>
              <a:t>Hinge Block</a:t>
            </a:r>
          </a:p>
          <a:p>
            <a:pPr algn="ctr"/>
            <a:r>
              <a:rPr lang="en-US" b="0" dirty="0"/>
              <a:t>H-15</a:t>
            </a:r>
          </a:p>
        </p:txBody>
      </p:sp>
      <p:cxnSp>
        <p:nvCxnSpPr>
          <p:cNvPr id="11" name="Curved Connector 10"/>
          <p:cNvCxnSpPr/>
          <p:nvPr/>
        </p:nvCxnSpPr>
        <p:spPr bwMode="auto">
          <a:xfrm rot="10800000" flipV="1">
            <a:off x="5334001" y="5051167"/>
            <a:ext cx="884075" cy="359032"/>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2" name="Curved Connector 11"/>
          <p:cNvCxnSpPr/>
          <p:nvPr/>
        </p:nvCxnSpPr>
        <p:spPr bwMode="auto">
          <a:xfrm>
            <a:off x="5007943" y="2854505"/>
            <a:ext cx="935657" cy="498295"/>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
        <p:nvSpPr>
          <p:cNvPr id="17" name="TextBox 16"/>
          <p:cNvSpPr txBox="1"/>
          <p:nvPr/>
        </p:nvSpPr>
        <p:spPr>
          <a:xfrm>
            <a:off x="6079249" y="4355381"/>
            <a:ext cx="1066800" cy="400110"/>
          </a:xfrm>
          <a:prstGeom prst="rect">
            <a:avLst/>
          </a:prstGeom>
          <a:noFill/>
        </p:spPr>
        <p:txBody>
          <a:bodyPr wrap="square" rtlCol="0">
            <a:spAutoFit/>
          </a:bodyPr>
          <a:lstStyle/>
          <a:p>
            <a:pPr algn="ctr"/>
            <a:r>
              <a:rPr lang="en-US" b="0" dirty="0"/>
              <a:t>Hinge Housing</a:t>
            </a:r>
          </a:p>
          <a:p>
            <a:pPr algn="ctr"/>
            <a:r>
              <a:rPr lang="en-US" b="0" dirty="0"/>
              <a:t>H-12</a:t>
            </a:r>
          </a:p>
        </p:txBody>
      </p:sp>
      <p:sp>
        <p:nvSpPr>
          <p:cNvPr id="18" name="TextBox 17"/>
          <p:cNvSpPr txBox="1"/>
          <p:nvPr/>
        </p:nvSpPr>
        <p:spPr>
          <a:xfrm>
            <a:off x="4455132" y="4665811"/>
            <a:ext cx="609600" cy="400110"/>
          </a:xfrm>
          <a:prstGeom prst="rect">
            <a:avLst/>
          </a:prstGeom>
          <a:noFill/>
        </p:spPr>
        <p:txBody>
          <a:bodyPr wrap="square" rtlCol="0">
            <a:spAutoFit/>
          </a:bodyPr>
          <a:lstStyle/>
          <a:p>
            <a:pPr algn="ctr"/>
            <a:r>
              <a:rPr lang="en-US" b="0" dirty="0"/>
              <a:t>Hinge H-13</a:t>
            </a:r>
          </a:p>
        </p:txBody>
      </p:sp>
      <p:sp>
        <p:nvSpPr>
          <p:cNvPr id="19" name="TextBox 18"/>
          <p:cNvSpPr txBox="1"/>
          <p:nvPr/>
        </p:nvSpPr>
        <p:spPr>
          <a:xfrm>
            <a:off x="3886200" y="4114800"/>
            <a:ext cx="914400" cy="400110"/>
          </a:xfrm>
          <a:prstGeom prst="rect">
            <a:avLst/>
          </a:prstGeom>
          <a:noFill/>
        </p:spPr>
        <p:txBody>
          <a:bodyPr wrap="square" rtlCol="0">
            <a:spAutoFit/>
          </a:bodyPr>
          <a:lstStyle/>
          <a:p>
            <a:pPr algn="ctr"/>
            <a:r>
              <a:rPr lang="en-US" b="0" dirty="0"/>
              <a:t>Hinge Block</a:t>
            </a:r>
          </a:p>
          <a:p>
            <a:pPr algn="ctr"/>
            <a:r>
              <a:rPr lang="en-US" b="0" dirty="0"/>
              <a:t>H-14</a:t>
            </a:r>
          </a:p>
        </p:txBody>
      </p:sp>
      <p:cxnSp>
        <p:nvCxnSpPr>
          <p:cNvPr id="21" name="Curved Connector 20"/>
          <p:cNvCxnSpPr/>
          <p:nvPr/>
        </p:nvCxnSpPr>
        <p:spPr bwMode="auto">
          <a:xfrm rot="10800000">
            <a:off x="5867401" y="3840045"/>
            <a:ext cx="211848" cy="731955"/>
          </a:xfrm>
          <a:prstGeom prst="curvedConnector2">
            <a:avLst/>
          </a:prstGeom>
          <a:noFill/>
          <a:ln w="9525" cap="flat" cmpd="sng" algn="ctr">
            <a:solidFill>
              <a:srgbClr val="FF0000"/>
            </a:solidFill>
            <a:prstDash val="solid"/>
            <a:round/>
            <a:headEnd type="none" w="med" len="med"/>
            <a:tailEnd type="triangle"/>
          </a:ln>
          <a:effectLst/>
        </p:spPr>
      </p:cxnSp>
      <p:cxnSp>
        <p:nvCxnSpPr>
          <p:cNvPr id="26" name="Curved Connector 25"/>
          <p:cNvCxnSpPr>
            <a:stCxn id="18" idx="3"/>
          </p:cNvCxnSpPr>
          <p:nvPr/>
        </p:nvCxnSpPr>
        <p:spPr bwMode="auto">
          <a:xfrm flipV="1">
            <a:off x="5064732" y="3651253"/>
            <a:ext cx="520436" cy="1214613"/>
          </a:xfrm>
          <a:prstGeom prst="curvedConnector2">
            <a:avLst/>
          </a:prstGeom>
          <a:noFill/>
          <a:ln w="9525" cap="flat" cmpd="sng" algn="ctr">
            <a:solidFill>
              <a:srgbClr val="FF0000"/>
            </a:solidFill>
            <a:prstDash val="solid"/>
            <a:round/>
            <a:headEnd type="none" w="med" len="med"/>
            <a:tailEnd type="triangle"/>
          </a:ln>
          <a:effectLst/>
        </p:spPr>
      </p:cxnSp>
      <p:sp>
        <p:nvSpPr>
          <p:cNvPr id="33" name="TextBox 32"/>
          <p:cNvSpPr txBox="1"/>
          <p:nvPr/>
        </p:nvSpPr>
        <p:spPr>
          <a:xfrm>
            <a:off x="6172200" y="4935379"/>
            <a:ext cx="914400" cy="246221"/>
          </a:xfrm>
          <a:prstGeom prst="rect">
            <a:avLst/>
          </a:prstGeom>
          <a:noFill/>
        </p:spPr>
        <p:txBody>
          <a:bodyPr wrap="square" rtlCol="0">
            <a:spAutoFit/>
          </a:bodyPr>
          <a:lstStyle/>
          <a:p>
            <a:pPr algn="ctr"/>
            <a:r>
              <a:rPr lang="en-US" b="0" dirty="0"/>
              <a:t>Door Body</a:t>
            </a:r>
          </a:p>
        </p:txBody>
      </p:sp>
      <p:cxnSp>
        <p:nvCxnSpPr>
          <p:cNvPr id="34" name="Curved Connector 33"/>
          <p:cNvCxnSpPr>
            <a:stCxn id="19" idx="3"/>
          </p:cNvCxnSpPr>
          <p:nvPr/>
        </p:nvCxnSpPr>
        <p:spPr bwMode="auto">
          <a:xfrm flipV="1">
            <a:off x="4800600" y="3581401"/>
            <a:ext cx="533402" cy="733454"/>
          </a:xfrm>
          <a:prstGeom prst="curvedConnector2">
            <a:avLst/>
          </a:prstGeom>
          <a:noFill/>
          <a:ln w="9525" cap="flat" cmpd="sng" algn="ctr">
            <a:solidFill>
              <a:srgbClr val="FF0000"/>
            </a:solidFill>
            <a:prstDash val="solid"/>
            <a:round/>
            <a:headEnd type="none" w="med" len="med"/>
            <a:tailEnd type="triangle"/>
          </a:ln>
          <a:effectLst/>
        </p:spPr>
      </p:cxnSp>
      <p:sp>
        <p:nvSpPr>
          <p:cNvPr id="39" name="TextBox 38"/>
          <p:cNvSpPr txBox="1"/>
          <p:nvPr/>
        </p:nvSpPr>
        <p:spPr>
          <a:xfrm>
            <a:off x="7239000" y="3637002"/>
            <a:ext cx="914400" cy="553998"/>
          </a:xfrm>
          <a:prstGeom prst="rect">
            <a:avLst/>
          </a:prstGeom>
          <a:noFill/>
        </p:spPr>
        <p:txBody>
          <a:bodyPr wrap="square" rtlCol="0">
            <a:spAutoFit/>
          </a:bodyPr>
          <a:lstStyle/>
          <a:p>
            <a:pPr algn="ctr"/>
            <a:r>
              <a:rPr lang="en-US" b="0" dirty="0"/>
              <a:t>Start here with putty knife</a:t>
            </a:r>
          </a:p>
        </p:txBody>
      </p:sp>
      <p:cxnSp>
        <p:nvCxnSpPr>
          <p:cNvPr id="35" name="Curved Connector 34"/>
          <p:cNvCxnSpPr/>
          <p:nvPr/>
        </p:nvCxnSpPr>
        <p:spPr bwMode="auto">
          <a:xfrm rot="10800000">
            <a:off x="6188953" y="3553815"/>
            <a:ext cx="1050047" cy="332385"/>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60227"/>
          <a:stretch/>
        </p:blipFill>
        <p:spPr>
          <a:xfrm>
            <a:off x="2667000" y="1600201"/>
            <a:ext cx="2743200" cy="16002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4024"/>
          <a:stretch/>
        </p:blipFill>
        <p:spPr>
          <a:xfrm>
            <a:off x="0" y="533400"/>
            <a:ext cx="3048000" cy="4724400"/>
          </a:xfrm>
          <a:prstGeom prst="rect">
            <a:avLst/>
          </a:prstGeom>
        </p:spPr>
      </p:pic>
      <p:sp>
        <p:nvSpPr>
          <p:cNvPr id="76805"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76806" name="Rectangle 11"/>
          <p:cNvSpPr>
            <a:spLocks noChangeArrowheads="1"/>
          </p:cNvSpPr>
          <p:nvPr/>
        </p:nvSpPr>
        <p:spPr bwMode="auto">
          <a:xfrm>
            <a:off x="5428512" y="1399516"/>
            <a:ext cx="3563087" cy="341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4"/>
            </a:pPr>
            <a:r>
              <a:rPr lang="en-US" altLang="en-US" sz="1100" dirty="0">
                <a:latin typeface="+mj-lt"/>
                <a:cs typeface="Times New Roman" panose="02020603050405020304" pitchFamily="18" charset="0"/>
              </a:rPr>
              <a:t>Place hinge housing H-12, flat against jamb and 1/16” from frame head, with notch on the pull side. Allow 5/32” clearance between H-12 and rabbet (In a cased opening, H-12 may be flush to 1/16” from edge of jamb on pull side). Use installation key, which is provided, to insure proper tolerances.</a:t>
            </a:r>
            <a:endParaRPr lang="en-US" altLang="en-US" sz="1100" dirty="0">
              <a:latin typeface="+mj-lt"/>
              <a:ea typeface="Times New Roman" panose="02020603050405020304" pitchFamily="18" charset="0"/>
              <a:cs typeface="Arial" panose="020B0604020202020204" pitchFamily="34" charset="0"/>
            </a:endParaRPr>
          </a:p>
          <a:p>
            <a:pPr marL="228600" indent="-228600">
              <a:lnSpc>
                <a:spcPct val="150000"/>
              </a:lnSpc>
              <a:spcBef>
                <a:spcPts val="200"/>
              </a:spcBef>
              <a:buFont typeface="+mj-lt"/>
              <a:buAutoNum type="arabicPeriod" startAt="4"/>
            </a:pPr>
            <a:r>
              <a:rPr lang="en-US" altLang="en-US" sz="1100" dirty="0">
                <a:latin typeface="+mj-lt"/>
                <a:ea typeface="Times New Roman" panose="02020603050405020304" pitchFamily="18" charset="0"/>
                <a:cs typeface="Arial" panose="020B0604020202020204" pitchFamily="34" charset="0"/>
              </a:rPr>
              <a:t>Hold hinge housing H-12, in position and install 3 #10 Tek (X-65) screws, one at the top ROUND hole, one in the middle slot, and one at the bottom slot. The Tek screws, which are installed in the middle and bottom slots, should be at the bottom portion of those slots.</a:t>
            </a:r>
            <a:endParaRPr lang="en-US" altLang="en-US" sz="1100" dirty="0">
              <a:latin typeface="+mj-lt"/>
            </a:endParaRPr>
          </a:p>
        </p:txBody>
      </p:sp>
      <p:sp>
        <p:nvSpPr>
          <p:cNvPr id="76808" name="Rectangle 12"/>
          <p:cNvSpPr>
            <a:spLocks noChangeArrowheads="1"/>
          </p:cNvSpPr>
          <p:nvPr/>
        </p:nvSpPr>
        <p:spPr bwMode="auto">
          <a:xfrm>
            <a:off x="5108751" y="5949926"/>
            <a:ext cx="40352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latin typeface="Franklin Gothic Book" pitchFamily="34" charset="0"/>
                <a:cs typeface="Times New Roman" panose="02020603050405020304" pitchFamily="18" charset="0"/>
              </a:rPr>
              <a:t>We have found the following procedure for installation to be fast, secure, and economical.</a:t>
            </a:r>
            <a:endParaRPr lang="en-US" altLang="en-US" sz="900" dirty="0"/>
          </a:p>
          <a:p>
            <a:pPr>
              <a:spcBef>
                <a:spcPct val="0"/>
              </a:spcBef>
              <a:buFontTx/>
              <a:buNone/>
            </a:pPr>
            <a:r>
              <a:rPr lang="en-US" altLang="en-US" sz="1000" dirty="0">
                <a:latin typeface="Franklin Gothic Book" pitchFamily="34" charset="0"/>
                <a:ea typeface="Times New Roman" panose="02020603050405020304" pitchFamily="18" charset="0"/>
                <a:cs typeface="Arial" panose="020B0604020202020204" pitchFamily="34" charset="0"/>
              </a:rPr>
              <a:t>a) Use a 1/8</a:t>
            </a:r>
            <a:r>
              <a:rPr lang="en-US" altLang="en-US" sz="1000" dirty="0">
                <a:ea typeface="Times New Roman" panose="02020603050405020304" pitchFamily="18" charset="0"/>
                <a:cs typeface="Arial" panose="020B0604020202020204" pitchFamily="34" charset="0"/>
              </a:rPr>
              <a:t>”</a:t>
            </a:r>
            <a:r>
              <a:rPr lang="en-US" altLang="en-US" sz="1000" dirty="0">
                <a:latin typeface="Franklin Gothic Book" pitchFamily="34" charset="0"/>
                <a:ea typeface="Times New Roman" panose="02020603050405020304" pitchFamily="18" charset="0"/>
                <a:cs typeface="Arial" panose="020B0604020202020204" pitchFamily="34" charset="0"/>
              </a:rPr>
              <a:t> masonry drill bit to drill holes 3/4" deep.</a:t>
            </a:r>
            <a:endParaRPr lang="en-US" altLang="en-US" sz="900" dirty="0"/>
          </a:p>
          <a:p>
            <a:pPr>
              <a:spcBef>
                <a:spcPct val="0"/>
              </a:spcBef>
              <a:buFontTx/>
              <a:buNone/>
            </a:pPr>
            <a:r>
              <a:rPr lang="en-US" altLang="en-US" sz="1000" dirty="0">
                <a:latin typeface="Franklin Gothic Book" pitchFamily="34" charset="0"/>
                <a:cs typeface="Times New Roman" panose="02020603050405020304" pitchFamily="18" charset="0"/>
              </a:rPr>
              <a:t>b) Install the 3 #10 Tek (X-65) screws supplied with the door.</a:t>
            </a:r>
            <a:endParaRPr lang="en-US" altLang="en-US" sz="1000" dirty="0"/>
          </a:p>
        </p:txBody>
      </p:sp>
      <p:sp>
        <p:nvSpPr>
          <p:cNvPr id="76809"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681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3BCD58C-7D2D-4DA5-8ED7-7FDDCF5300CC}" type="slidenum">
              <a:rPr lang="en-US" altLang="en-US" sz="1400" b="0" smtClean="0"/>
              <a:pPr/>
              <a:t>71</a:t>
            </a:fld>
            <a:endParaRPr lang="en-US" altLang="en-US" sz="1400" b="0" dirty="0"/>
          </a:p>
        </p:txBody>
      </p:sp>
      <p:sp>
        <p:nvSpPr>
          <p:cNvPr id="2" name="TextBox 1"/>
          <p:cNvSpPr txBox="1"/>
          <p:nvPr/>
        </p:nvSpPr>
        <p:spPr>
          <a:xfrm>
            <a:off x="2380513" y="786102"/>
            <a:ext cx="2209800" cy="553998"/>
          </a:xfrm>
          <a:prstGeom prst="rect">
            <a:avLst/>
          </a:prstGeom>
          <a:noFill/>
        </p:spPr>
        <p:txBody>
          <a:bodyPr wrap="square" rtlCol="0">
            <a:spAutoFit/>
          </a:bodyPr>
          <a:lstStyle/>
          <a:p>
            <a:r>
              <a:rPr lang="en-US" b="0" dirty="0"/>
              <a:t>Top of housing H-12 is mounted</a:t>
            </a:r>
          </a:p>
          <a:p>
            <a:r>
              <a:rPr lang="en-US" b="0" dirty="0"/>
              <a:t>1/16” from head of frame. Use</a:t>
            </a:r>
          </a:p>
          <a:p>
            <a:r>
              <a:rPr lang="en-US" b="0" dirty="0"/>
              <a:t>Thickness of gauge key as a guide.</a:t>
            </a:r>
          </a:p>
        </p:txBody>
      </p:sp>
      <p:sp>
        <p:nvSpPr>
          <p:cNvPr id="3" name="TextBox 2"/>
          <p:cNvSpPr txBox="1"/>
          <p:nvPr/>
        </p:nvSpPr>
        <p:spPr>
          <a:xfrm>
            <a:off x="914400" y="5174366"/>
            <a:ext cx="3124200" cy="553998"/>
          </a:xfrm>
          <a:prstGeom prst="rect">
            <a:avLst/>
          </a:prstGeom>
          <a:solidFill>
            <a:schemeClr val="bg1"/>
          </a:solidFill>
        </p:spPr>
        <p:txBody>
          <a:bodyPr wrap="square" rtlCol="0">
            <a:spAutoFit/>
          </a:bodyPr>
          <a:lstStyle/>
          <a:p>
            <a:r>
              <a:rPr lang="en-US" b="0" dirty="0"/>
              <a:t>NOTE: Some frames, especially old grouted frames, have mortar so hard that the Tek screw alone is not sufficient to securely mount a TOTAL DOOR.</a:t>
            </a:r>
          </a:p>
        </p:txBody>
      </p:sp>
      <p:cxnSp>
        <p:nvCxnSpPr>
          <p:cNvPr id="8" name="Curved Connector 7"/>
          <p:cNvCxnSpPr/>
          <p:nvPr/>
        </p:nvCxnSpPr>
        <p:spPr bwMode="auto">
          <a:xfrm rot="10800000" flipV="1">
            <a:off x="2240126" y="2149817"/>
            <a:ext cx="614612" cy="403773"/>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4" name="Curved Connector 23"/>
          <p:cNvCxnSpPr/>
          <p:nvPr/>
        </p:nvCxnSpPr>
        <p:spPr bwMode="auto">
          <a:xfrm rot="10800000" flipV="1">
            <a:off x="2514600" y="3081504"/>
            <a:ext cx="680278" cy="332530"/>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5" name="Curved Connector 24"/>
          <p:cNvCxnSpPr/>
          <p:nvPr/>
        </p:nvCxnSpPr>
        <p:spPr bwMode="auto">
          <a:xfrm flipV="1">
            <a:off x="3733800" y="2804159"/>
            <a:ext cx="691322" cy="254056"/>
          </a:xfrm>
          <a:prstGeom prst="curvedConnector3">
            <a:avLst>
              <a:gd name="adj1" fmla="val 48236"/>
            </a:avLst>
          </a:prstGeom>
          <a:noFill/>
          <a:ln w="9525" cap="flat" cmpd="sng" algn="ctr">
            <a:solidFill>
              <a:srgbClr val="FF0000"/>
            </a:solidFill>
            <a:prstDash val="solid"/>
            <a:round/>
            <a:headEnd type="none" w="med" len="med"/>
            <a:tailEnd type="triangle"/>
          </a:ln>
          <a:effectLst/>
        </p:spPr>
      </p:cxnSp>
      <p:sp>
        <p:nvSpPr>
          <p:cNvPr id="26" name="TextBox 25"/>
          <p:cNvSpPr txBox="1"/>
          <p:nvPr/>
        </p:nvSpPr>
        <p:spPr>
          <a:xfrm>
            <a:off x="3140746" y="2954476"/>
            <a:ext cx="609600" cy="246221"/>
          </a:xfrm>
          <a:prstGeom prst="rect">
            <a:avLst/>
          </a:prstGeom>
          <a:noFill/>
        </p:spPr>
        <p:txBody>
          <a:bodyPr wrap="square" rtlCol="0">
            <a:spAutoFit/>
          </a:bodyPr>
          <a:lstStyle/>
          <a:p>
            <a:pPr algn="ctr"/>
            <a:r>
              <a:rPr lang="en-US" b="0" dirty="0"/>
              <a:t>Frame</a:t>
            </a:r>
          </a:p>
        </p:txBody>
      </p:sp>
      <p:sp>
        <p:nvSpPr>
          <p:cNvPr id="34" name="TextBox 33"/>
          <p:cNvSpPr txBox="1"/>
          <p:nvPr/>
        </p:nvSpPr>
        <p:spPr>
          <a:xfrm>
            <a:off x="3733800" y="2431741"/>
            <a:ext cx="533400" cy="246221"/>
          </a:xfrm>
          <a:prstGeom prst="rect">
            <a:avLst/>
          </a:prstGeom>
          <a:noFill/>
        </p:spPr>
        <p:txBody>
          <a:bodyPr wrap="square" rtlCol="0">
            <a:spAutoFit/>
          </a:bodyPr>
          <a:lstStyle/>
          <a:p>
            <a:pPr algn="ctr"/>
            <a:r>
              <a:rPr lang="en-US" b="0" dirty="0"/>
              <a:t>5/32”</a:t>
            </a:r>
          </a:p>
        </p:txBody>
      </p:sp>
      <p:cxnSp>
        <p:nvCxnSpPr>
          <p:cNvPr id="31" name="Elbow Connector 30"/>
          <p:cNvCxnSpPr/>
          <p:nvPr/>
        </p:nvCxnSpPr>
        <p:spPr bwMode="auto">
          <a:xfrm flipV="1">
            <a:off x="4187032" y="2290598"/>
            <a:ext cx="42068" cy="263738"/>
          </a:xfrm>
          <a:prstGeom prst="bentConnector2">
            <a:avLst/>
          </a:prstGeom>
          <a:noFill/>
          <a:ln w="9525" cap="flat" cmpd="sng" algn="ctr">
            <a:solidFill>
              <a:srgbClr val="FF0000"/>
            </a:solidFill>
            <a:prstDash val="solid"/>
            <a:round/>
            <a:headEnd type="none" w="med" len="med"/>
            <a:tailEnd type="triangle"/>
          </a:ln>
          <a:effectLst/>
        </p:spPr>
      </p:cxnSp>
      <p:cxnSp>
        <p:nvCxnSpPr>
          <p:cNvPr id="46" name="Curved Connector 45"/>
          <p:cNvCxnSpPr/>
          <p:nvPr/>
        </p:nvCxnSpPr>
        <p:spPr bwMode="auto">
          <a:xfrm flipV="1">
            <a:off x="3808444" y="1737359"/>
            <a:ext cx="458756" cy="412459"/>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
        <p:nvSpPr>
          <p:cNvPr id="50" name="TextBox 49"/>
          <p:cNvSpPr txBox="1"/>
          <p:nvPr/>
        </p:nvSpPr>
        <p:spPr>
          <a:xfrm>
            <a:off x="2819400" y="2016920"/>
            <a:ext cx="1036475" cy="400110"/>
          </a:xfrm>
          <a:prstGeom prst="rect">
            <a:avLst/>
          </a:prstGeom>
          <a:noFill/>
        </p:spPr>
        <p:txBody>
          <a:bodyPr wrap="square" rtlCol="0">
            <a:spAutoFit/>
          </a:bodyPr>
          <a:lstStyle/>
          <a:p>
            <a:pPr algn="ctr"/>
            <a:r>
              <a:rPr lang="en-US" b="0" dirty="0"/>
              <a:t>Hinge Housing</a:t>
            </a:r>
          </a:p>
          <a:p>
            <a:pPr algn="ctr"/>
            <a:r>
              <a:rPr lang="en-US" b="0" dirty="0"/>
              <a:t>H-12</a:t>
            </a:r>
          </a:p>
        </p:txBody>
      </p:sp>
      <p:cxnSp>
        <p:nvCxnSpPr>
          <p:cNvPr id="159758" name="Elbow Connector 159757"/>
          <p:cNvCxnSpPr/>
          <p:nvPr/>
        </p:nvCxnSpPr>
        <p:spPr bwMode="auto">
          <a:xfrm rot="5400000">
            <a:off x="1967713" y="1308889"/>
            <a:ext cx="636577" cy="152398"/>
          </a:xfrm>
          <a:prstGeom prst="bentConnector3">
            <a:avLst>
              <a:gd name="adj1" fmla="val 164"/>
            </a:avLst>
          </a:prstGeom>
          <a:noFill/>
          <a:ln w="9525"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a:off x="4214162" y="2016920"/>
            <a:ext cx="0" cy="154044"/>
          </a:xfrm>
          <a:prstGeom prst="straightConnector1">
            <a:avLst/>
          </a:prstGeom>
          <a:noFill/>
          <a:ln w="9525" cap="flat" cmpd="sng" algn="ctr">
            <a:solidFill>
              <a:srgbClr val="FF0000"/>
            </a:solidFill>
            <a:prstDash val="solid"/>
            <a:round/>
            <a:headEnd type="none" w="med" len="med"/>
            <a:tailEnd type="triangle"/>
          </a:ln>
          <a:effectLst/>
        </p:spPr>
      </p:cxnSp>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t="73422"/>
          <a:stretch/>
        </p:blipFill>
        <p:spPr>
          <a:xfrm>
            <a:off x="1336261" y="5788658"/>
            <a:ext cx="2743200" cy="106934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pic>
        <p:nvPicPr>
          <p:cNvPr id="77831"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24974"/>
          <a:stretch/>
        </p:blipFill>
        <p:spPr bwMode="auto">
          <a:xfrm>
            <a:off x="4419600" y="1295400"/>
            <a:ext cx="45720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Rectangle 12"/>
          <p:cNvSpPr>
            <a:spLocks noChangeArrowheads="1"/>
          </p:cNvSpPr>
          <p:nvPr/>
        </p:nvSpPr>
        <p:spPr bwMode="auto">
          <a:xfrm>
            <a:off x="347342" y="6229221"/>
            <a:ext cx="38555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latin typeface="Franklin Gothic Book" pitchFamily="34" charset="0"/>
                <a:ea typeface="Times New Roman" panose="02020603050405020304" pitchFamily="18" charset="0"/>
                <a:cs typeface="Arial" panose="020B0604020202020204" pitchFamily="34" charset="0"/>
              </a:rPr>
              <a:t>Note:  See Technical Data Sheet #40B</a:t>
            </a:r>
            <a:r>
              <a:rPr lang="en-US" altLang="en-US" sz="900" dirty="0">
                <a:ea typeface="Times New Roman" panose="02020603050405020304" pitchFamily="18" charset="0"/>
                <a:cs typeface="Arial" panose="020B0604020202020204" pitchFamily="34" charset="0"/>
              </a:rPr>
              <a:t> </a:t>
            </a:r>
            <a:r>
              <a:rPr lang="en-US" altLang="en-US" sz="1000" dirty="0">
                <a:latin typeface="Franklin Gothic Book" pitchFamily="34" charset="0"/>
                <a:ea typeface="Times New Roman" panose="02020603050405020304" pitchFamily="18" charset="0"/>
                <a:cs typeface="Arial" panose="020B0604020202020204" pitchFamily="34" charset="0"/>
              </a:rPr>
              <a:t>for installation of H-50</a:t>
            </a:r>
            <a:endParaRPr lang="en-US" altLang="en-US" sz="1000" dirty="0">
              <a:ea typeface="Times New Roman" panose="02020603050405020304" pitchFamily="18" charset="0"/>
              <a:cs typeface="Arial" panose="020B0604020202020204" pitchFamily="34" charset="0"/>
            </a:endParaRPr>
          </a:p>
        </p:txBody>
      </p:sp>
      <p:sp>
        <p:nvSpPr>
          <p:cNvPr id="77833"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783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6E4B2D7-4FC1-4DCA-9004-3A81EB9E7B43}" type="slidenum">
              <a:rPr lang="en-US" altLang="en-US" sz="1400" b="0" smtClean="0"/>
              <a:pPr/>
              <a:t>72</a:t>
            </a:fld>
            <a:endParaRPr lang="en-US" altLang="en-US" sz="1400" b="0" dirty="0"/>
          </a:p>
        </p:txBody>
      </p:sp>
      <p:sp>
        <p:nvSpPr>
          <p:cNvPr id="77830" name="Rectangle 11"/>
          <p:cNvSpPr>
            <a:spLocks noChangeArrowheads="1"/>
          </p:cNvSpPr>
          <p:nvPr/>
        </p:nvSpPr>
        <p:spPr bwMode="auto">
          <a:xfrm>
            <a:off x="228600" y="921478"/>
            <a:ext cx="4114800" cy="242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6"/>
            </a:pPr>
            <a:r>
              <a:rPr lang="en-US" altLang="en-US" sz="1100" dirty="0">
                <a:latin typeface="+mn-lt"/>
                <a:cs typeface="Times New Roman" panose="02020603050405020304" pitchFamily="18" charset="0"/>
              </a:rPr>
              <a:t>Stand door up. Place it at approximately 30° angle to the door jamb at the hinge housing H-12.</a:t>
            </a:r>
            <a:endParaRPr lang="en-US" altLang="en-US" sz="1100" dirty="0">
              <a:latin typeface="+mn-lt"/>
              <a:ea typeface="Times New Roman" panose="02020603050405020304" pitchFamily="18" charset="0"/>
              <a:cs typeface="Arial" panose="020B0604020202020204" pitchFamily="34" charset="0"/>
            </a:endParaRPr>
          </a:p>
          <a:p>
            <a:pPr marL="228600" indent="-228600">
              <a:lnSpc>
                <a:spcPct val="150000"/>
              </a:lnSpc>
              <a:spcBef>
                <a:spcPts val="200"/>
              </a:spcBef>
              <a:buFont typeface="+mj-lt"/>
              <a:buAutoNum type="arabicPeriod" startAt="6"/>
            </a:pPr>
            <a:r>
              <a:rPr lang="en-US" altLang="en-US" sz="1100" dirty="0">
                <a:latin typeface="+mn-lt"/>
                <a:ea typeface="Times New Roman" panose="02020603050405020304" pitchFamily="18" charset="0"/>
                <a:cs typeface="Arial" panose="020B0604020202020204" pitchFamily="34" charset="0"/>
              </a:rPr>
              <a:t>Tilt hinge side of door upwards* to facilitate seating the top hook of the hanger rod in the rectangular slot in the top of the hinge housing H-12.</a:t>
            </a:r>
            <a:endParaRPr lang="en-US" altLang="en-US" sz="1100" dirty="0">
              <a:latin typeface="+mn-lt"/>
              <a:cs typeface="Times New Roman" panose="02020603050405020304" pitchFamily="18" charset="0"/>
            </a:endParaRPr>
          </a:p>
          <a:p>
            <a:pPr marL="228600" indent="-228600">
              <a:lnSpc>
                <a:spcPct val="150000"/>
              </a:lnSpc>
              <a:spcBef>
                <a:spcPts val="200"/>
              </a:spcBef>
              <a:buFont typeface="+mj-lt"/>
              <a:buAutoNum type="arabicPeriod" startAt="6"/>
            </a:pPr>
            <a:r>
              <a:rPr lang="en-US" altLang="en-US" sz="1100" dirty="0">
                <a:latin typeface="+mn-lt"/>
                <a:cs typeface="Times New Roman" panose="02020603050405020304" pitchFamily="18" charset="0"/>
              </a:rPr>
              <a:t>Insert lower hook of stainless steel hanger rod in the rectangular notch on the pull side of the door stile about 24” from the top of the door. The door is now suspended from the frame by the hanger rod. </a:t>
            </a:r>
            <a:endParaRPr lang="en-US" altLang="en-US" sz="1100" dirty="0">
              <a:latin typeface="+mn-lt"/>
            </a:endParaRPr>
          </a:p>
        </p:txBody>
      </p:sp>
      <p:sp>
        <p:nvSpPr>
          <p:cNvPr id="2" name="TextBox 1"/>
          <p:cNvSpPr txBox="1"/>
          <p:nvPr/>
        </p:nvSpPr>
        <p:spPr>
          <a:xfrm>
            <a:off x="7543800" y="3097649"/>
            <a:ext cx="1600200" cy="1169551"/>
          </a:xfrm>
          <a:prstGeom prst="rect">
            <a:avLst/>
          </a:prstGeom>
          <a:solidFill>
            <a:schemeClr val="bg1"/>
          </a:solidFill>
        </p:spPr>
        <p:txBody>
          <a:bodyPr wrap="square" rtlCol="0">
            <a:spAutoFit/>
          </a:bodyPr>
          <a:lstStyle/>
          <a:p>
            <a:r>
              <a:rPr lang="en-US" b="0" dirty="0"/>
              <a:t>Door Body</a:t>
            </a:r>
          </a:p>
          <a:p>
            <a:endParaRPr lang="en-US" b="0" dirty="0"/>
          </a:p>
          <a:p>
            <a:r>
              <a:rPr lang="en-US" b="0" dirty="0"/>
              <a:t>*Tilt door so that hinge side is raised off floor and then hook hanger rod H-50 on the hinge housing H-12</a:t>
            </a:r>
          </a:p>
        </p:txBody>
      </p:sp>
      <p:sp>
        <p:nvSpPr>
          <p:cNvPr id="3" name="TextBox 2"/>
          <p:cNvSpPr txBox="1"/>
          <p:nvPr/>
        </p:nvSpPr>
        <p:spPr>
          <a:xfrm>
            <a:off x="7543800" y="4572000"/>
            <a:ext cx="1371600" cy="553998"/>
          </a:xfrm>
          <a:prstGeom prst="rect">
            <a:avLst/>
          </a:prstGeom>
          <a:solidFill>
            <a:schemeClr val="bg1"/>
          </a:solidFill>
        </p:spPr>
        <p:txBody>
          <a:bodyPr wrap="square" rtlCol="0">
            <a:spAutoFit/>
          </a:bodyPr>
          <a:lstStyle/>
          <a:p>
            <a:r>
              <a:rPr lang="en-US" b="0" dirty="0"/>
              <a:t>Hanger rod H-50</a:t>
            </a:r>
          </a:p>
          <a:p>
            <a:endParaRPr lang="en-US" b="0" dirty="0"/>
          </a:p>
          <a:p>
            <a:r>
              <a:rPr lang="en-US" b="0" dirty="0"/>
              <a:t>Hinge housing H-12</a:t>
            </a:r>
          </a:p>
        </p:txBody>
      </p:sp>
      <p:sp>
        <p:nvSpPr>
          <p:cNvPr id="11" name="TextBox 10"/>
          <p:cNvSpPr txBox="1"/>
          <p:nvPr/>
        </p:nvSpPr>
        <p:spPr>
          <a:xfrm>
            <a:off x="872412" y="4171899"/>
            <a:ext cx="1402702" cy="1477328"/>
          </a:xfrm>
          <a:prstGeom prst="rect">
            <a:avLst/>
          </a:prstGeom>
          <a:solidFill>
            <a:schemeClr val="bg1"/>
          </a:solidFill>
        </p:spPr>
        <p:txBody>
          <a:bodyPr wrap="square" rtlCol="0">
            <a:spAutoFit/>
          </a:bodyPr>
          <a:lstStyle/>
          <a:p>
            <a:r>
              <a:rPr lang="en-US" b="0" dirty="0"/>
              <a:t>*When tilting the door, the space between the top of the door and the jamb, SHOULD NOT exceed 6”</a:t>
            </a:r>
          </a:p>
          <a:p>
            <a:endParaRPr lang="en-US" b="0" dirty="0"/>
          </a:p>
          <a:p>
            <a:r>
              <a:rPr lang="en-US" b="0" dirty="0"/>
              <a:t>This can cause </a:t>
            </a:r>
          </a:p>
          <a:p>
            <a:r>
              <a:rPr lang="en-US" b="0" dirty="0"/>
              <a:t>hanger rod failure</a:t>
            </a:r>
          </a:p>
        </p:txBody>
      </p:sp>
      <p:cxnSp>
        <p:nvCxnSpPr>
          <p:cNvPr id="12" name="Curved Connector 11"/>
          <p:cNvCxnSpPr/>
          <p:nvPr/>
        </p:nvCxnSpPr>
        <p:spPr bwMode="auto">
          <a:xfrm rot="10800000">
            <a:off x="6096001" y="4724401"/>
            <a:ext cx="1442579" cy="279977"/>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6" name="Curved Connector 25"/>
          <p:cNvCxnSpPr/>
          <p:nvPr/>
        </p:nvCxnSpPr>
        <p:spPr bwMode="auto">
          <a:xfrm rot="10800000">
            <a:off x="6406022" y="4419602"/>
            <a:ext cx="1132558" cy="304799"/>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9" name="Curved Connector 28"/>
          <p:cNvCxnSpPr/>
          <p:nvPr/>
        </p:nvCxnSpPr>
        <p:spPr bwMode="auto">
          <a:xfrm rot="10800000">
            <a:off x="7086600" y="2918936"/>
            <a:ext cx="451980" cy="281464"/>
          </a:xfrm>
          <a:prstGeom prst="curvedConnector3">
            <a:avLst>
              <a:gd name="adj1" fmla="val 50000"/>
            </a:avLst>
          </a:prstGeom>
          <a:noFill/>
          <a:ln w="9525" cap="flat" cmpd="sng" algn="ctr">
            <a:solidFill>
              <a:srgbClr val="FF0000"/>
            </a:solidFill>
            <a:prstDash val="solid"/>
            <a:round/>
            <a:headEnd type="none" w="med" len="med"/>
            <a:tailEnd type="triangle"/>
          </a:ln>
          <a:effectLst/>
        </p:spPr>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523" y="3943174"/>
            <a:ext cx="1882677" cy="184802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5"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r="32768"/>
          <a:stretch/>
        </p:blipFill>
        <p:spPr bwMode="auto">
          <a:xfrm>
            <a:off x="5245443" y="905814"/>
            <a:ext cx="3302042" cy="552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78856"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885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293B080-AE8F-4C38-824B-87E710DE0C8B}" type="slidenum">
              <a:rPr lang="en-US" altLang="en-US" sz="1400" b="0" smtClean="0"/>
              <a:pPr/>
              <a:t>73</a:t>
            </a:fld>
            <a:endParaRPr lang="en-US" altLang="en-US" sz="1400"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83" y="3624068"/>
            <a:ext cx="3381217" cy="2477186"/>
          </a:xfrm>
          <a:prstGeom prst="rect">
            <a:avLst/>
          </a:prstGeom>
        </p:spPr>
      </p:pic>
      <p:sp>
        <p:nvSpPr>
          <p:cNvPr id="10" name="TextBox 9"/>
          <p:cNvSpPr txBox="1"/>
          <p:nvPr/>
        </p:nvSpPr>
        <p:spPr>
          <a:xfrm>
            <a:off x="3049223" y="5452866"/>
            <a:ext cx="1013371" cy="400110"/>
          </a:xfrm>
          <a:prstGeom prst="rect">
            <a:avLst/>
          </a:prstGeom>
          <a:solidFill>
            <a:schemeClr val="bg1"/>
          </a:solidFill>
        </p:spPr>
        <p:txBody>
          <a:bodyPr wrap="square" rtlCol="0">
            <a:spAutoFit/>
          </a:bodyPr>
          <a:lstStyle/>
          <a:p>
            <a:pPr algn="ctr"/>
            <a:r>
              <a:rPr lang="en-US" b="0" dirty="0"/>
              <a:t>Hinge housing H-12</a:t>
            </a:r>
          </a:p>
        </p:txBody>
      </p:sp>
      <p:cxnSp>
        <p:nvCxnSpPr>
          <p:cNvPr id="11" name="Curved Connector 10"/>
          <p:cNvCxnSpPr/>
          <p:nvPr/>
        </p:nvCxnSpPr>
        <p:spPr bwMode="auto">
          <a:xfrm rot="10800000">
            <a:off x="2867184" y="4995668"/>
            <a:ext cx="206032" cy="581053"/>
          </a:xfrm>
          <a:prstGeom prst="curvedConnector2">
            <a:avLst/>
          </a:prstGeom>
          <a:noFill/>
          <a:ln w="9525" cap="flat" cmpd="sng" algn="ctr">
            <a:solidFill>
              <a:srgbClr val="FF0000"/>
            </a:solidFill>
            <a:prstDash val="solid"/>
            <a:round/>
            <a:headEnd type="none" w="med" len="med"/>
            <a:tailEnd type="triangle"/>
          </a:ln>
          <a:effectLst/>
        </p:spPr>
      </p:cxnSp>
      <p:sp>
        <p:nvSpPr>
          <p:cNvPr id="16" name="TextBox 15"/>
          <p:cNvSpPr txBox="1"/>
          <p:nvPr/>
        </p:nvSpPr>
        <p:spPr>
          <a:xfrm>
            <a:off x="1244213" y="4062156"/>
            <a:ext cx="632371" cy="400110"/>
          </a:xfrm>
          <a:prstGeom prst="rect">
            <a:avLst/>
          </a:prstGeom>
          <a:solidFill>
            <a:schemeClr val="bg1"/>
          </a:solidFill>
        </p:spPr>
        <p:txBody>
          <a:bodyPr wrap="square" rtlCol="0">
            <a:spAutoFit/>
          </a:bodyPr>
          <a:lstStyle/>
          <a:p>
            <a:pPr algn="ctr"/>
            <a:r>
              <a:rPr lang="en-US" b="0" dirty="0"/>
              <a:t>Hinge H-13</a:t>
            </a:r>
          </a:p>
        </p:txBody>
      </p:sp>
      <p:cxnSp>
        <p:nvCxnSpPr>
          <p:cNvPr id="9" name="Curved Connector 8"/>
          <p:cNvCxnSpPr/>
          <p:nvPr/>
        </p:nvCxnSpPr>
        <p:spPr bwMode="auto">
          <a:xfrm>
            <a:off x="1823154" y="4167270"/>
            <a:ext cx="663030" cy="599798"/>
          </a:xfrm>
          <a:prstGeom prst="curvedConnector3">
            <a:avLst>
              <a:gd name="adj1" fmla="val 99254"/>
            </a:avLst>
          </a:prstGeom>
          <a:noFill/>
          <a:ln w="9525" cap="flat" cmpd="sng" algn="ctr">
            <a:solidFill>
              <a:srgbClr val="FF0000"/>
            </a:solidFill>
            <a:prstDash val="solid"/>
            <a:round/>
            <a:headEnd type="none" w="med" len="med"/>
            <a:tailEnd type="triangle"/>
          </a:ln>
          <a:effectLst/>
        </p:spPr>
      </p:cxnSp>
      <p:cxnSp>
        <p:nvCxnSpPr>
          <p:cNvPr id="21" name="Curved Connector 20"/>
          <p:cNvCxnSpPr/>
          <p:nvPr/>
        </p:nvCxnSpPr>
        <p:spPr bwMode="auto">
          <a:xfrm>
            <a:off x="2050551" y="3547868"/>
            <a:ext cx="588033" cy="308264"/>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
        <p:nvSpPr>
          <p:cNvPr id="32" name="TextBox 31"/>
          <p:cNvSpPr txBox="1"/>
          <p:nvPr/>
        </p:nvSpPr>
        <p:spPr>
          <a:xfrm>
            <a:off x="1494380" y="3429000"/>
            <a:ext cx="556171" cy="246221"/>
          </a:xfrm>
          <a:prstGeom prst="rect">
            <a:avLst/>
          </a:prstGeom>
          <a:solidFill>
            <a:schemeClr val="bg1"/>
          </a:solidFill>
        </p:spPr>
        <p:txBody>
          <a:bodyPr wrap="square" rtlCol="0">
            <a:spAutoFit/>
          </a:bodyPr>
          <a:lstStyle/>
          <a:p>
            <a:pPr algn="ctr"/>
            <a:r>
              <a:rPr lang="en-US" b="0" dirty="0"/>
              <a:t>Frame</a:t>
            </a:r>
          </a:p>
        </p:txBody>
      </p:sp>
      <p:sp>
        <p:nvSpPr>
          <p:cNvPr id="17" name="Rectangle 11"/>
          <p:cNvSpPr>
            <a:spLocks noChangeArrowheads="1"/>
          </p:cNvSpPr>
          <p:nvPr/>
        </p:nvSpPr>
        <p:spPr bwMode="auto">
          <a:xfrm>
            <a:off x="287167" y="1066798"/>
            <a:ext cx="4114800" cy="138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9"/>
            </a:pPr>
            <a:r>
              <a:rPr lang="en-US" altLang="en-US" sz="1100" dirty="0">
                <a:latin typeface="+mn-lt"/>
                <a:cs typeface="Times New Roman" panose="02020603050405020304" pitchFamily="18" charset="0"/>
              </a:rPr>
              <a:t>Lift the latch side of the door so that the hinge side is vertical and parallel to the hinge housing H-12.</a:t>
            </a:r>
            <a:endParaRPr lang="en-US" altLang="en-US" sz="1100" dirty="0">
              <a:latin typeface="+mn-lt"/>
              <a:ea typeface="Times New Roman" panose="02020603050405020304" pitchFamily="18" charset="0"/>
              <a:cs typeface="Arial" panose="020B0604020202020204" pitchFamily="34" charset="0"/>
            </a:endParaRPr>
          </a:p>
          <a:p>
            <a:pPr marL="228600" indent="-228600">
              <a:lnSpc>
                <a:spcPct val="150000"/>
              </a:lnSpc>
              <a:spcBef>
                <a:spcPts val="200"/>
              </a:spcBef>
              <a:buFont typeface="+mj-lt"/>
              <a:buAutoNum type="arabicPeriod" startAt="9"/>
            </a:pPr>
            <a:r>
              <a:rPr lang="en-US" altLang="en-US" sz="1100" dirty="0">
                <a:latin typeface="+mn-lt"/>
                <a:cs typeface="Arial" panose="020B0604020202020204" pitchFamily="34" charset="0"/>
              </a:rPr>
              <a:t>Move the door towards the hinge housing H-12 mounted on the jamb and engage the bulb of the hinge H-13 inside the near lip of the hinge housing H-12</a:t>
            </a:r>
            <a:endParaRPr lang="en-US" altLang="en-US" sz="1100" dirty="0">
              <a:latin typeface="+mn-lt"/>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pic>
        <p:nvPicPr>
          <p:cNvPr id="79878"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1550" y="1447800"/>
            <a:ext cx="3600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11"/>
          <p:cNvSpPr>
            <a:spLocks noChangeArrowheads="1"/>
          </p:cNvSpPr>
          <p:nvPr/>
        </p:nvSpPr>
        <p:spPr bwMode="auto">
          <a:xfrm>
            <a:off x="207605" y="1077754"/>
            <a:ext cx="4154893"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11"/>
            </a:pPr>
            <a:r>
              <a:rPr lang="en-US" altLang="en-US" sz="1100" dirty="0">
                <a:latin typeface="+mn-lt"/>
              </a:rPr>
              <a:t>Assure the bulb of the hinge H-13 remains securely seated inside the lip of the hinge housing H-12 by opening the door to its maximum open position. Use the short sections of hinge block material supplied with your parts and snap them into place. This secures the door in the frame while allowing the door to be adjusted either up or down. If there is an adjustment to be made to allow the door to fit in the opening, remove the top screw from the round hole and loosen the middle and bottom screws. Slide the hinge housing as required and re-secure the top screw in the new hole. Tighten middle and bottom screws. Once the door is in the proper location in the opening, install the remaining 12 Tek screws in the remaining slots for a total of 15. Take out the short sections of hinge block material used for adjusting and snap the hinge block H-15 into place along the full length of the door— starting at the top without deforming the hinge block (if more than hand force is required, use only a rubber mallet, do not use a hammer or other hard object). The door is now installed.</a:t>
            </a:r>
          </a:p>
        </p:txBody>
      </p:sp>
      <p:sp>
        <p:nvSpPr>
          <p:cNvPr id="79880"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988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969A740-5AE2-4519-BD05-E033F2D4AE41}" type="slidenum">
              <a:rPr lang="en-US" altLang="en-US" sz="1400" b="0" smtClean="0"/>
              <a:pPr/>
              <a:t>74</a:t>
            </a:fld>
            <a:endParaRPr lang="en-US" altLang="en-US" sz="1400" b="0" dirty="0"/>
          </a:p>
        </p:txBody>
      </p:sp>
      <p:sp>
        <p:nvSpPr>
          <p:cNvPr id="2" name="TextBox 1"/>
          <p:cNvSpPr txBox="1"/>
          <p:nvPr/>
        </p:nvSpPr>
        <p:spPr>
          <a:xfrm>
            <a:off x="7924007" y="1567696"/>
            <a:ext cx="1073150" cy="2092881"/>
          </a:xfrm>
          <a:prstGeom prst="rect">
            <a:avLst/>
          </a:prstGeom>
          <a:noFill/>
        </p:spPr>
        <p:txBody>
          <a:bodyPr wrap="square" rtlCol="0">
            <a:spAutoFit/>
          </a:bodyPr>
          <a:lstStyle/>
          <a:p>
            <a:r>
              <a:rPr lang="en-US" b="0" dirty="0"/>
              <a:t>Frame</a:t>
            </a:r>
          </a:p>
          <a:p>
            <a:endParaRPr lang="en-US" b="0" dirty="0"/>
          </a:p>
          <a:p>
            <a:endParaRPr lang="en-US" b="0" dirty="0"/>
          </a:p>
          <a:p>
            <a:endParaRPr lang="en-US" b="0" dirty="0"/>
          </a:p>
          <a:p>
            <a:r>
              <a:rPr lang="en-US" b="0" dirty="0"/>
              <a:t>Door</a:t>
            </a:r>
          </a:p>
          <a:p>
            <a:endParaRPr lang="en-US" dirty="0"/>
          </a:p>
          <a:p>
            <a:endParaRPr lang="en-US" dirty="0"/>
          </a:p>
          <a:p>
            <a:r>
              <a:rPr lang="en-US" b="0" dirty="0"/>
              <a:t>Hinge Block </a:t>
            </a:r>
          </a:p>
          <a:p>
            <a:r>
              <a:rPr lang="en-US" b="0" dirty="0"/>
              <a:t>      H-15</a:t>
            </a:r>
          </a:p>
          <a:p>
            <a:endParaRPr lang="en-US" dirty="0"/>
          </a:p>
          <a:p>
            <a:endParaRPr lang="en-US" dirty="0"/>
          </a:p>
          <a:p>
            <a:r>
              <a:rPr lang="en-US" b="0" dirty="0"/>
              <a:t>Hinge Housing</a:t>
            </a:r>
          </a:p>
          <a:p>
            <a:r>
              <a:rPr lang="en-US" b="0" dirty="0"/>
              <a:t>        H-12</a:t>
            </a:r>
          </a:p>
        </p:txBody>
      </p:sp>
      <p:cxnSp>
        <p:nvCxnSpPr>
          <p:cNvPr id="10" name="Curved Connector 9"/>
          <p:cNvCxnSpPr/>
          <p:nvPr/>
        </p:nvCxnSpPr>
        <p:spPr bwMode="auto">
          <a:xfrm rot="10800000" flipV="1">
            <a:off x="6860382" y="2743200"/>
            <a:ext cx="1048138" cy="380998"/>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1" name="Curved Connector 10"/>
          <p:cNvCxnSpPr/>
          <p:nvPr/>
        </p:nvCxnSpPr>
        <p:spPr bwMode="auto">
          <a:xfrm rot="10800000" flipV="1">
            <a:off x="6726644" y="3352800"/>
            <a:ext cx="1181877" cy="381000"/>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2" name="Curved Connector 11"/>
          <p:cNvCxnSpPr/>
          <p:nvPr/>
        </p:nvCxnSpPr>
        <p:spPr bwMode="auto">
          <a:xfrm rot="10800000" flipV="1">
            <a:off x="6879043" y="1676400"/>
            <a:ext cx="1048138" cy="380998"/>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5" name="Curved Connector 14"/>
          <p:cNvCxnSpPr/>
          <p:nvPr/>
        </p:nvCxnSpPr>
        <p:spPr bwMode="auto">
          <a:xfrm rot="10800000" flipV="1">
            <a:off x="7469982" y="2286000"/>
            <a:ext cx="438539" cy="228600"/>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80899" name="Rectangle 5"/>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80900" name="Text Box 6"/>
          <p:cNvSpPr txBox="1">
            <a:spLocks noChangeArrowheads="1"/>
          </p:cNvSpPr>
          <p:nvPr/>
        </p:nvSpPr>
        <p:spPr bwMode="auto">
          <a:xfrm>
            <a:off x="152400" y="838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Installing Latch stop</a:t>
            </a:r>
          </a:p>
        </p:txBody>
      </p:sp>
      <p:sp>
        <p:nvSpPr>
          <p:cNvPr id="80901" name="Text Box 7"/>
          <p:cNvSpPr txBox="1">
            <a:spLocks noChangeArrowheads="1"/>
          </p:cNvSpPr>
          <p:nvPr/>
        </p:nvSpPr>
        <p:spPr bwMode="auto">
          <a:xfrm>
            <a:off x="152400" y="1219200"/>
            <a:ext cx="4191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Single doors need a latch stop installed on the opposite side of the frame opening. </a:t>
            </a:r>
          </a:p>
          <a:p>
            <a:pPr eaLnBrk="1" hangingPunct="1">
              <a:spcBef>
                <a:spcPct val="50000"/>
              </a:spcBef>
              <a:buFontTx/>
              <a:buNone/>
            </a:pPr>
            <a:r>
              <a:rPr lang="en-US" altLang="en-US" sz="1600" b="0" dirty="0"/>
              <a:t>Make sure you install the top screw first, keeping with the 7/8” minimum clearance at the head. </a:t>
            </a:r>
          </a:p>
        </p:txBody>
      </p:sp>
      <p:pic>
        <p:nvPicPr>
          <p:cNvPr id="80903" name="Picture 10" descr="key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52800"/>
            <a:ext cx="4051300" cy="274637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21E8713-0B8B-4F0A-843A-DA72FFB098E0}" type="slidenum">
              <a:rPr lang="en-US" altLang="en-US" sz="1400" b="0" smtClean="0"/>
              <a:pPr/>
              <a:t>75</a:t>
            </a:fld>
            <a:endParaRPr lang="en-US" altLang="en-US" sz="1400" b="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760" y="713370"/>
            <a:ext cx="4573965" cy="6068430"/>
          </a:xfrm>
          <a:prstGeom prst="rect">
            <a:avLst/>
          </a:prstGeom>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6077" y="853440"/>
            <a:ext cx="4522123"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853440"/>
            <a:ext cx="4522122"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99333"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Installation</a:t>
            </a:r>
          </a:p>
        </p:txBody>
      </p:sp>
      <p:sp>
        <p:nvSpPr>
          <p:cNvPr id="99334" name="Text Box 6"/>
          <p:cNvSpPr txBox="1">
            <a:spLocks noChangeArrowheads="1"/>
          </p:cNvSpPr>
          <p:nvPr/>
        </p:nvSpPr>
        <p:spPr bwMode="auto">
          <a:xfrm>
            <a:off x="5638800" y="6477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Double Egress Pair</a:t>
            </a:r>
          </a:p>
        </p:txBody>
      </p:sp>
      <p:sp>
        <p:nvSpPr>
          <p:cNvPr id="99335" name="Text Box 7"/>
          <p:cNvSpPr txBox="1">
            <a:spLocks noChangeArrowheads="1"/>
          </p:cNvSpPr>
          <p:nvPr/>
        </p:nvSpPr>
        <p:spPr bwMode="auto">
          <a:xfrm>
            <a:off x="1066800" y="6477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Standard Pair</a:t>
            </a:r>
          </a:p>
        </p:txBody>
      </p:sp>
      <p:sp>
        <p:nvSpPr>
          <p:cNvPr id="99336" name="Text Box 10"/>
          <p:cNvSpPr txBox="1">
            <a:spLocks noChangeArrowheads="1"/>
          </p:cNvSpPr>
          <p:nvPr/>
        </p:nvSpPr>
        <p:spPr bwMode="auto">
          <a:xfrm>
            <a:off x="228600" y="685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Head Strikes</a:t>
            </a:r>
          </a:p>
        </p:txBody>
      </p:sp>
      <p:sp>
        <p:nvSpPr>
          <p:cNvPr id="993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914B512-3C80-4108-92D3-86C32B99BF18}" type="slidenum">
              <a:rPr lang="en-US" altLang="en-US" sz="1400" b="0" smtClean="0"/>
              <a:pPr/>
              <a:t>76</a:t>
            </a:fld>
            <a:endParaRPr lang="en-US" altLang="en-US" sz="1400" b="0" dirty="0"/>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99333"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dirty="0"/>
              <a:t>Installation</a:t>
            </a:r>
          </a:p>
        </p:txBody>
      </p:sp>
      <p:sp>
        <p:nvSpPr>
          <p:cNvPr id="99334" name="Text Box 6"/>
          <p:cNvSpPr txBox="1">
            <a:spLocks noChangeArrowheads="1"/>
          </p:cNvSpPr>
          <p:nvPr/>
        </p:nvSpPr>
        <p:spPr bwMode="auto">
          <a:xfrm>
            <a:off x="1143000" y="6248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Double Egress Pair</a:t>
            </a:r>
          </a:p>
        </p:txBody>
      </p:sp>
      <p:sp>
        <p:nvSpPr>
          <p:cNvPr id="99335" name="Text Box 7"/>
          <p:cNvSpPr txBox="1">
            <a:spLocks noChangeArrowheads="1"/>
          </p:cNvSpPr>
          <p:nvPr/>
        </p:nvSpPr>
        <p:spPr bwMode="auto">
          <a:xfrm>
            <a:off x="5638800" y="6248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Standard Pair</a:t>
            </a:r>
          </a:p>
        </p:txBody>
      </p:sp>
      <p:sp>
        <p:nvSpPr>
          <p:cNvPr id="99336" name="Text Box 10"/>
          <p:cNvSpPr txBox="1">
            <a:spLocks noChangeArrowheads="1"/>
          </p:cNvSpPr>
          <p:nvPr/>
        </p:nvSpPr>
        <p:spPr bwMode="auto">
          <a:xfrm>
            <a:off x="228600" y="685800"/>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Locking channel tolerance</a:t>
            </a:r>
          </a:p>
        </p:txBody>
      </p:sp>
      <p:sp>
        <p:nvSpPr>
          <p:cNvPr id="993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914B512-3C80-4108-92D3-86C32B99BF18}" type="slidenum">
              <a:rPr lang="en-US" altLang="en-US" sz="1400" b="0" smtClean="0"/>
              <a:pPr/>
              <a:t>77</a:t>
            </a:fld>
            <a:endParaRPr lang="en-US" altLang="en-US" sz="1400" b="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111" b="21111"/>
          <a:stretch/>
        </p:blipFill>
        <p:spPr>
          <a:xfrm>
            <a:off x="134470" y="2286000"/>
            <a:ext cx="8875059" cy="3962400"/>
          </a:xfrm>
          <a:prstGeom prst="rect">
            <a:avLst/>
          </a:prstGeom>
        </p:spPr>
      </p:pic>
      <p:cxnSp>
        <p:nvCxnSpPr>
          <p:cNvPr id="4" name="Straight Connector 3"/>
          <p:cNvCxnSpPr/>
          <p:nvPr/>
        </p:nvCxnSpPr>
        <p:spPr bwMode="auto">
          <a:xfrm flipV="1">
            <a:off x="2133600" y="48768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2362200" y="4876800"/>
            <a:ext cx="0" cy="457200"/>
          </a:xfrm>
          <a:prstGeom prst="line">
            <a:avLst/>
          </a:prstGeom>
          <a:noFill/>
          <a:ln w="9525" cap="flat" cmpd="sng" algn="ctr">
            <a:solidFill>
              <a:srgbClr val="FF0000"/>
            </a:solidFill>
            <a:prstDash val="solid"/>
            <a:round/>
            <a:headEnd type="none" w="med" len="med"/>
            <a:tailEnd type="none" w="med" len="med"/>
          </a:ln>
          <a:effectLst/>
        </p:spPr>
      </p:cxnSp>
      <p:sp>
        <p:nvSpPr>
          <p:cNvPr id="14" name="Text Box 7"/>
          <p:cNvSpPr txBox="1">
            <a:spLocks noChangeArrowheads="1"/>
          </p:cNvSpPr>
          <p:nvPr/>
        </p:nvSpPr>
        <p:spPr bwMode="auto">
          <a:xfrm>
            <a:off x="152400" y="1143000"/>
            <a:ext cx="441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Refer to Tech Data Sheet 36, Installation “Key”</a:t>
            </a:r>
          </a:p>
        </p:txBody>
      </p:sp>
      <p:cxnSp>
        <p:nvCxnSpPr>
          <p:cNvPr id="15" name="Straight Connector 14"/>
          <p:cNvCxnSpPr/>
          <p:nvPr/>
        </p:nvCxnSpPr>
        <p:spPr bwMode="auto">
          <a:xfrm flipV="1">
            <a:off x="2209800" y="20574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flipV="1">
            <a:off x="2362200" y="20574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flipV="1">
            <a:off x="6934200" y="46482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flipV="1">
            <a:off x="6781800" y="4648200"/>
            <a:ext cx="0" cy="457200"/>
          </a:xfrm>
          <a:prstGeom prst="line">
            <a:avLst/>
          </a:prstGeom>
          <a:noFill/>
          <a:ln w="9525" cap="flat" cmpd="sng" algn="ctr">
            <a:solidFill>
              <a:srgbClr val="FF0000"/>
            </a:solidFill>
            <a:prstDash val="solid"/>
            <a:round/>
            <a:headEnd type="none" w="med" len="med"/>
            <a:tailEnd type="none" w="med" len="med"/>
          </a:ln>
          <a:effectLst/>
        </p:spPr>
      </p:cxnSp>
      <p:sp>
        <p:nvSpPr>
          <p:cNvPr id="19" name="TextBox 18"/>
          <p:cNvSpPr txBox="1"/>
          <p:nvPr/>
        </p:nvSpPr>
        <p:spPr>
          <a:xfrm>
            <a:off x="1642919" y="1885890"/>
            <a:ext cx="1252681" cy="400110"/>
          </a:xfrm>
          <a:prstGeom prst="rect">
            <a:avLst/>
          </a:prstGeom>
          <a:solidFill>
            <a:schemeClr val="bg1"/>
          </a:solidFill>
        </p:spPr>
        <p:txBody>
          <a:bodyPr wrap="square" rtlCol="0">
            <a:spAutoFit/>
          </a:bodyPr>
          <a:lstStyle/>
          <a:p>
            <a:pPr algn="ctr"/>
            <a:r>
              <a:rPr lang="en-US" b="0" dirty="0"/>
              <a:t>3/32 GO</a:t>
            </a:r>
          </a:p>
          <a:p>
            <a:pPr algn="ctr"/>
            <a:r>
              <a:rPr lang="en-US" b="0" dirty="0"/>
              <a:t>7/16 NO GO</a:t>
            </a:r>
          </a:p>
        </p:txBody>
      </p:sp>
      <p:sp>
        <p:nvSpPr>
          <p:cNvPr id="20" name="TextBox 19"/>
          <p:cNvSpPr txBox="1"/>
          <p:nvPr/>
        </p:nvSpPr>
        <p:spPr>
          <a:xfrm>
            <a:off x="1575088" y="4706779"/>
            <a:ext cx="1388341" cy="246221"/>
          </a:xfrm>
          <a:prstGeom prst="rect">
            <a:avLst/>
          </a:prstGeom>
          <a:solidFill>
            <a:schemeClr val="bg1"/>
          </a:solidFill>
        </p:spPr>
        <p:txBody>
          <a:bodyPr wrap="square" rtlCol="0">
            <a:spAutoFit/>
          </a:bodyPr>
          <a:lstStyle/>
          <a:p>
            <a:pPr algn="ctr"/>
            <a:r>
              <a:rPr lang="en-US" b="0" dirty="0"/>
              <a:t>¼”  MIN OVERLAP</a:t>
            </a:r>
          </a:p>
        </p:txBody>
      </p:sp>
      <p:sp>
        <p:nvSpPr>
          <p:cNvPr id="21" name="TextBox 20"/>
          <p:cNvSpPr txBox="1"/>
          <p:nvPr/>
        </p:nvSpPr>
        <p:spPr>
          <a:xfrm>
            <a:off x="6214919" y="4552890"/>
            <a:ext cx="1252681" cy="400110"/>
          </a:xfrm>
          <a:prstGeom prst="rect">
            <a:avLst/>
          </a:prstGeom>
          <a:solidFill>
            <a:schemeClr val="bg1"/>
          </a:solidFill>
        </p:spPr>
        <p:txBody>
          <a:bodyPr wrap="square" rtlCol="0">
            <a:spAutoFit/>
          </a:bodyPr>
          <a:lstStyle/>
          <a:p>
            <a:pPr algn="ctr"/>
            <a:r>
              <a:rPr lang="en-US" b="0" dirty="0"/>
              <a:t>5/32 GO</a:t>
            </a:r>
          </a:p>
          <a:p>
            <a:pPr algn="ctr"/>
            <a:r>
              <a:rPr lang="en-US" b="0" dirty="0"/>
              <a:t>7/16 NO GO</a:t>
            </a:r>
          </a:p>
        </p:txBody>
      </p:sp>
      <p:sp>
        <p:nvSpPr>
          <p:cNvPr id="22" name="Text Box 6"/>
          <p:cNvSpPr txBox="1">
            <a:spLocks noChangeArrowheads="1"/>
          </p:cNvSpPr>
          <p:nvPr/>
        </p:nvSpPr>
        <p:spPr bwMode="auto">
          <a:xfrm>
            <a:off x="838200" y="3733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Single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4444"/>
          <a:stretch/>
        </p:blipFill>
        <p:spPr>
          <a:xfrm>
            <a:off x="3946407" y="1676400"/>
            <a:ext cx="4621915" cy="2724815"/>
          </a:xfrm>
          <a:prstGeom prst="rect">
            <a:avLst/>
          </a:prstGeom>
        </p:spPr>
      </p:pic>
    </p:spTree>
    <p:extLst>
      <p:ext uri="{BB962C8B-B14F-4D97-AF65-F5344CB8AC3E}">
        <p14:creationId xmlns:p14="http://schemas.microsoft.com/office/powerpoint/2010/main" val="212760900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47460"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Installation Inspection Form</a:t>
            </a:r>
          </a:p>
        </p:txBody>
      </p:sp>
      <p:sp>
        <p:nvSpPr>
          <p:cNvPr id="14746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55D7C21-2C81-4C22-9773-ACC66219DE08}" type="slidenum">
              <a:rPr lang="en-US" altLang="en-US" sz="1400" b="0" smtClean="0"/>
              <a:pPr/>
              <a:t>78</a:t>
            </a:fld>
            <a:endParaRPr lang="en-US" altLang="en-US" sz="1400" b="0" dirty="0"/>
          </a:p>
        </p:txBody>
      </p:sp>
      <p:sp>
        <p:nvSpPr>
          <p:cNvPr id="9" name="Rectangle 1726"/>
          <p:cNvSpPr>
            <a:spLocks noGrp="1" noChangeArrowheads="1"/>
          </p:cNvSpPr>
          <p:nvPr>
            <p:ph sz="half" idx="1"/>
          </p:nvPr>
        </p:nvSpPr>
        <p:spPr>
          <a:xfrm>
            <a:off x="381000" y="2761129"/>
            <a:ext cx="3810000" cy="990600"/>
          </a:xfrm>
        </p:spPr>
        <p:txBody>
          <a:bodyPr/>
          <a:lstStyle/>
          <a:p>
            <a:pPr marL="0" indent="0">
              <a:buNone/>
            </a:pPr>
            <a:r>
              <a:rPr lang="en-US" altLang="en-US" sz="2000" dirty="0"/>
              <a:t>This form may be obtained on our website or by calling the service department.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645459"/>
            <a:ext cx="4800600" cy="6212541"/>
          </a:xfrm>
          <a:prstGeom prst="rect">
            <a:avLst/>
          </a:prstGeom>
        </p:spPr>
      </p:pic>
    </p:spTree>
    <p:extLst>
      <p:ext uri="{BB962C8B-B14F-4D97-AF65-F5344CB8AC3E}">
        <p14:creationId xmlns:p14="http://schemas.microsoft.com/office/powerpoint/2010/main" val="3972199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2" cstate="print">
            <a:extLst>
              <a:ext uri="{28A0092B-C50C-407E-A947-70E740481C1C}">
                <a14:useLocalDpi xmlns:a14="http://schemas.microsoft.com/office/drawing/2010/main" val="0"/>
              </a:ext>
            </a:extLst>
          </a:blip>
          <a:srcRect l="22680" t="75555" r="21241" b="4444"/>
          <a:stretch/>
        </p:blipFill>
        <p:spPr>
          <a:xfrm>
            <a:off x="2835275" y="4492170"/>
            <a:ext cx="2667000" cy="1230923"/>
          </a:xfrm>
          <a:prstGeom prst="rect">
            <a:avLst/>
          </a:prstGeom>
        </p:spPr>
      </p:pic>
      <p:sp>
        <p:nvSpPr>
          <p:cNvPr id="8294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154638" name="Rectangle 14"/>
          <p:cNvSpPr>
            <a:spLocks noChangeArrowheads="1"/>
          </p:cNvSpPr>
          <p:nvPr/>
        </p:nvSpPr>
        <p:spPr bwMode="auto">
          <a:xfrm>
            <a:off x="2667000" y="762000"/>
            <a:ext cx="38798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Removable Mullion Installation Instructions</a:t>
            </a:r>
            <a:endParaRPr lang="en-US" altLang="en-US" sz="900" dirty="0">
              <a:latin typeface="+mn-lt"/>
            </a:endParaRPr>
          </a:p>
        </p:txBody>
      </p:sp>
      <p:sp>
        <p:nvSpPr>
          <p:cNvPr id="82950" name="Rectangle 16"/>
          <p:cNvSpPr>
            <a:spLocks noChangeArrowheads="1"/>
          </p:cNvSpPr>
          <p:nvPr/>
        </p:nvSpPr>
        <p:spPr bwMode="auto">
          <a:xfrm>
            <a:off x="0" y="-1016000"/>
            <a:ext cx="3086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82951" name="Rectangle 18"/>
          <p:cNvSpPr>
            <a:spLocks noChangeArrowheads="1"/>
          </p:cNvSpPr>
          <p:nvPr/>
        </p:nvSpPr>
        <p:spPr bwMode="auto">
          <a:xfrm>
            <a:off x="0" y="-1016000"/>
            <a:ext cx="3314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82952" name="Rectangle 21"/>
          <p:cNvSpPr>
            <a:spLocks noChangeArrowheads="1"/>
          </p:cNvSpPr>
          <p:nvPr/>
        </p:nvSpPr>
        <p:spPr bwMode="auto">
          <a:xfrm>
            <a:off x="0" y="-1016000"/>
            <a:ext cx="3314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82953" name="Rectangle 25"/>
          <p:cNvSpPr>
            <a:spLocks noChangeArrowheads="1"/>
          </p:cNvSpPr>
          <p:nvPr/>
        </p:nvSpPr>
        <p:spPr bwMode="auto">
          <a:xfrm>
            <a:off x="0" y="-1016000"/>
            <a:ext cx="6400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82954" name="Rectangle 63"/>
          <p:cNvSpPr>
            <a:spLocks noChangeArrowheads="1"/>
          </p:cNvSpPr>
          <p:nvPr/>
        </p:nvSpPr>
        <p:spPr bwMode="auto">
          <a:xfrm>
            <a:off x="0" y="787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dirty="0"/>
          </a:p>
        </p:txBody>
      </p:sp>
      <p:sp>
        <p:nvSpPr>
          <p:cNvPr id="82955" name="Rectangle 89"/>
          <p:cNvSpPr>
            <a:spLocks noChangeArrowheads="1"/>
          </p:cNvSpPr>
          <p:nvPr/>
        </p:nvSpPr>
        <p:spPr bwMode="auto">
          <a:xfrm>
            <a:off x="4886052" y="1371600"/>
            <a:ext cx="40327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ct val="50000"/>
              </a:spcBef>
              <a:buFont typeface="+mj-lt"/>
              <a:buAutoNum type="arabicPeriod"/>
            </a:pPr>
            <a:r>
              <a:rPr lang="en-US" altLang="en-US" sz="1000" dirty="0"/>
              <a:t>Place open side of L-39, 1/8” back from the edge of stop on soffit at the exact centerline of the opening between the two leafs. Attach L-39 using one screw in slot.</a:t>
            </a:r>
            <a:endParaRPr lang="en-US" altLang="en-US" sz="1000" i="1" dirty="0"/>
          </a:p>
        </p:txBody>
      </p:sp>
      <p:sp>
        <p:nvSpPr>
          <p:cNvPr id="8296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8296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3C578FA-C00E-4698-B065-075EB573EF25}" type="slidenum">
              <a:rPr lang="en-US" altLang="en-US" sz="1400" b="0" smtClean="0"/>
              <a:pPr/>
              <a:t>79</a:t>
            </a:fld>
            <a:endParaRPr lang="en-US" altLang="en-US" sz="1400" b="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8497" t="38889" r="26993" b="46667"/>
          <a:stretch/>
        </p:blipFill>
        <p:spPr>
          <a:xfrm>
            <a:off x="1905000" y="1447800"/>
            <a:ext cx="2672862" cy="1447800"/>
          </a:xfrm>
          <a:prstGeom prst="rect">
            <a:avLst/>
          </a:prstGeom>
        </p:spPr>
      </p:pic>
      <p:sp>
        <p:nvSpPr>
          <p:cNvPr id="22" name="TextBox 21"/>
          <p:cNvSpPr txBox="1"/>
          <p:nvPr/>
        </p:nvSpPr>
        <p:spPr>
          <a:xfrm>
            <a:off x="381000" y="2057400"/>
            <a:ext cx="908050" cy="246221"/>
          </a:xfrm>
          <a:prstGeom prst="rect">
            <a:avLst/>
          </a:prstGeom>
          <a:solidFill>
            <a:schemeClr val="bg1"/>
          </a:solidFill>
        </p:spPr>
        <p:txBody>
          <a:bodyPr wrap="square" rtlCol="0">
            <a:spAutoFit/>
          </a:bodyPr>
          <a:lstStyle/>
          <a:p>
            <a:pPr algn="ctr"/>
            <a:r>
              <a:rPr lang="en-US" b="0" dirty="0"/>
              <a:t>Pry Bar Trap</a:t>
            </a:r>
          </a:p>
        </p:txBody>
      </p:sp>
      <p:cxnSp>
        <p:nvCxnSpPr>
          <p:cNvPr id="23" name="Straight Arrow Connector 22"/>
          <p:cNvCxnSpPr>
            <a:stCxn id="22" idx="3"/>
          </p:cNvCxnSpPr>
          <p:nvPr/>
        </p:nvCxnSpPr>
        <p:spPr bwMode="auto">
          <a:xfrm>
            <a:off x="1289050" y="2180511"/>
            <a:ext cx="768350" cy="0"/>
          </a:xfrm>
          <a:prstGeom prst="straightConnector1">
            <a:avLst/>
          </a:prstGeom>
          <a:noFill/>
          <a:ln w="9525" cap="flat" cmpd="sng" algn="ctr">
            <a:solidFill>
              <a:srgbClr val="FF0000"/>
            </a:solidFill>
            <a:prstDash val="solid"/>
            <a:round/>
            <a:headEnd type="none" w="med" len="med"/>
            <a:tailEnd type="triangle"/>
          </a:ln>
          <a:effectLst/>
        </p:spPr>
      </p:cxnSp>
      <p:sp>
        <p:nvSpPr>
          <p:cNvPr id="32" name="TextBox 31"/>
          <p:cNvSpPr txBox="1"/>
          <p:nvPr/>
        </p:nvSpPr>
        <p:spPr>
          <a:xfrm>
            <a:off x="381000" y="1428690"/>
            <a:ext cx="1524000" cy="400110"/>
          </a:xfrm>
          <a:prstGeom prst="rect">
            <a:avLst/>
          </a:prstGeom>
          <a:solidFill>
            <a:schemeClr val="bg1"/>
          </a:solidFill>
        </p:spPr>
        <p:txBody>
          <a:bodyPr wrap="square" rtlCol="0">
            <a:spAutoFit/>
          </a:bodyPr>
          <a:lstStyle/>
          <a:p>
            <a:r>
              <a:rPr lang="en-US" b="0" dirty="0"/>
              <a:t>Aluminum Section with Integral Latch Stops</a:t>
            </a:r>
          </a:p>
        </p:txBody>
      </p:sp>
      <p:cxnSp>
        <p:nvCxnSpPr>
          <p:cNvPr id="33" name="Straight Arrow Connector 32"/>
          <p:cNvCxnSpPr/>
          <p:nvPr/>
        </p:nvCxnSpPr>
        <p:spPr bwMode="auto">
          <a:xfrm>
            <a:off x="1905000" y="1552759"/>
            <a:ext cx="312472" cy="276041"/>
          </a:xfrm>
          <a:prstGeom prst="straightConnector1">
            <a:avLst/>
          </a:prstGeom>
          <a:noFill/>
          <a:ln w="9525" cap="flat" cmpd="sng" algn="ctr">
            <a:solidFill>
              <a:srgbClr val="FF0000"/>
            </a:solidFill>
            <a:prstDash val="solid"/>
            <a:round/>
            <a:headEnd type="none" w="med" len="med"/>
            <a:tailEnd type="triangle"/>
          </a:ln>
          <a:effectLst/>
        </p:spPr>
      </p:cxnSp>
      <p:sp>
        <p:nvSpPr>
          <p:cNvPr id="34" name="TextBox 33"/>
          <p:cNvSpPr txBox="1"/>
          <p:nvPr/>
        </p:nvSpPr>
        <p:spPr>
          <a:xfrm>
            <a:off x="2048933" y="2955494"/>
            <a:ext cx="2057400" cy="246221"/>
          </a:xfrm>
          <a:prstGeom prst="rect">
            <a:avLst/>
          </a:prstGeom>
          <a:solidFill>
            <a:schemeClr val="bg1"/>
          </a:solidFill>
        </p:spPr>
        <p:txBody>
          <a:bodyPr wrap="square" rtlCol="0">
            <a:spAutoFit/>
          </a:bodyPr>
          <a:lstStyle/>
          <a:p>
            <a:pPr algn="ctr"/>
            <a:r>
              <a:rPr lang="en-US" dirty="0"/>
              <a:t>Removable Mullion – L-38SA</a:t>
            </a: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18366" t="4446" r="16928" b="3333"/>
          <a:stretch/>
        </p:blipFill>
        <p:spPr>
          <a:xfrm>
            <a:off x="5800779" y="2133600"/>
            <a:ext cx="2203341" cy="4063941"/>
          </a:xfrm>
          <a:prstGeom prst="rect">
            <a:avLst/>
          </a:prstGeom>
        </p:spPr>
      </p:pic>
      <p:sp>
        <p:nvSpPr>
          <p:cNvPr id="42" name="TextBox 41"/>
          <p:cNvSpPr txBox="1"/>
          <p:nvPr/>
        </p:nvSpPr>
        <p:spPr>
          <a:xfrm>
            <a:off x="7544344" y="4097179"/>
            <a:ext cx="1060450" cy="246221"/>
          </a:xfrm>
          <a:prstGeom prst="rect">
            <a:avLst/>
          </a:prstGeom>
          <a:solidFill>
            <a:schemeClr val="bg1"/>
          </a:solidFill>
        </p:spPr>
        <p:txBody>
          <a:bodyPr wrap="square" rtlCol="0">
            <a:spAutoFit/>
          </a:bodyPr>
          <a:lstStyle/>
          <a:p>
            <a:pPr algn="ctr"/>
            <a:r>
              <a:rPr lang="en-US" b="0" dirty="0"/>
              <a:t>Head Cap L-39</a:t>
            </a:r>
          </a:p>
        </p:txBody>
      </p:sp>
      <p:cxnSp>
        <p:nvCxnSpPr>
          <p:cNvPr id="43" name="Straight Arrow Connector 42"/>
          <p:cNvCxnSpPr/>
          <p:nvPr/>
        </p:nvCxnSpPr>
        <p:spPr bwMode="auto">
          <a:xfrm flipH="1" flipV="1">
            <a:off x="7162800" y="4007420"/>
            <a:ext cx="415601" cy="184897"/>
          </a:xfrm>
          <a:prstGeom prst="straightConnector1">
            <a:avLst/>
          </a:prstGeom>
          <a:noFill/>
          <a:ln w="9525" cap="flat" cmpd="sng" algn="ctr">
            <a:solidFill>
              <a:srgbClr val="FF0000"/>
            </a:solidFill>
            <a:prstDash val="solid"/>
            <a:round/>
            <a:headEnd type="none" w="med" len="med"/>
            <a:tailEnd type="triangle"/>
          </a:ln>
          <a:effectLst/>
        </p:spPr>
      </p:cxnSp>
      <p:sp>
        <p:nvSpPr>
          <p:cNvPr id="44" name="Rectangle 91"/>
          <p:cNvSpPr>
            <a:spLocks noChangeArrowheads="1"/>
          </p:cNvSpPr>
          <p:nvPr/>
        </p:nvSpPr>
        <p:spPr bwMode="auto">
          <a:xfrm>
            <a:off x="457200" y="3962400"/>
            <a:ext cx="4114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ct val="50000"/>
              </a:spcBef>
              <a:buFont typeface="+mj-lt"/>
              <a:buAutoNum type="arabicPeriod" startAt="2"/>
            </a:pPr>
            <a:r>
              <a:rPr lang="en-US" altLang="en-US" sz="1000" dirty="0"/>
              <a:t>Attach sill base L-40 to the floor at exact centerline and plumb as above, using appropriate screws.</a:t>
            </a:r>
          </a:p>
        </p:txBody>
      </p:sp>
      <p:sp>
        <p:nvSpPr>
          <p:cNvPr id="45" name="TextBox 44"/>
          <p:cNvSpPr txBox="1"/>
          <p:nvPr/>
        </p:nvSpPr>
        <p:spPr>
          <a:xfrm>
            <a:off x="2901950" y="4806925"/>
            <a:ext cx="679450" cy="246221"/>
          </a:xfrm>
          <a:prstGeom prst="rect">
            <a:avLst/>
          </a:prstGeom>
          <a:solidFill>
            <a:schemeClr val="bg1"/>
          </a:solidFill>
        </p:spPr>
        <p:txBody>
          <a:bodyPr wrap="square" rtlCol="0">
            <a:spAutoFit/>
          </a:bodyPr>
          <a:lstStyle/>
          <a:p>
            <a:pPr algn="ctr"/>
            <a:r>
              <a:rPr lang="en-US" b="0" dirty="0"/>
              <a:t>Sill Base</a:t>
            </a:r>
          </a:p>
        </p:txBody>
      </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31307" t="55556" r="22680" b="25555"/>
          <a:stretch/>
        </p:blipFill>
        <p:spPr>
          <a:xfrm>
            <a:off x="508324" y="4581243"/>
            <a:ext cx="2241226" cy="1190651"/>
          </a:xfrm>
          <a:prstGeom prst="rect">
            <a:avLst/>
          </a:prstGeom>
        </p:spPr>
      </p:pic>
      <p:sp>
        <p:nvSpPr>
          <p:cNvPr id="47" name="TextBox 46"/>
          <p:cNvSpPr txBox="1"/>
          <p:nvPr/>
        </p:nvSpPr>
        <p:spPr>
          <a:xfrm>
            <a:off x="422599" y="5771895"/>
            <a:ext cx="2549201" cy="246221"/>
          </a:xfrm>
          <a:prstGeom prst="rect">
            <a:avLst/>
          </a:prstGeom>
          <a:solidFill>
            <a:schemeClr val="bg1"/>
          </a:solidFill>
        </p:spPr>
        <p:txBody>
          <a:bodyPr wrap="square" rtlCol="0">
            <a:spAutoFit/>
          </a:bodyPr>
          <a:lstStyle/>
          <a:p>
            <a:r>
              <a:rPr lang="en-US" dirty="0"/>
              <a:t>A. </a:t>
            </a:r>
            <a:r>
              <a:rPr lang="en-US" b="0" dirty="0"/>
              <a:t>If floor is concrete or tile, install L-40.</a:t>
            </a:r>
          </a:p>
        </p:txBody>
      </p:sp>
      <p:cxnSp>
        <p:nvCxnSpPr>
          <p:cNvPr id="48" name="Straight Arrow Connector 47"/>
          <p:cNvCxnSpPr>
            <a:stCxn id="45" idx="1"/>
          </p:cNvCxnSpPr>
          <p:nvPr/>
        </p:nvCxnSpPr>
        <p:spPr bwMode="auto">
          <a:xfrm flipH="1">
            <a:off x="2254574" y="4930036"/>
            <a:ext cx="647376" cy="642009"/>
          </a:xfrm>
          <a:prstGeom prst="straightConnector1">
            <a:avLst/>
          </a:prstGeom>
          <a:noFill/>
          <a:ln w="9525" cap="flat" cmpd="sng" algn="ctr">
            <a:solidFill>
              <a:srgbClr val="FF0000"/>
            </a:solidFill>
            <a:prstDash val="solid"/>
            <a:round/>
            <a:headEnd type="none" w="med" len="med"/>
            <a:tailEnd type="triangle"/>
          </a:ln>
          <a:effectLst/>
        </p:spPr>
      </p:cxnSp>
      <p:sp>
        <p:nvSpPr>
          <p:cNvPr id="50" name="TextBox 49"/>
          <p:cNvSpPr txBox="1"/>
          <p:nvPr/>
        </p:nvSpPr>
        <p:spPr>
          <a:xfrm>
            <a:off x="2867402" y="5820344"/>
            <a:ext cx="2667000" cy="707886"/>
          </a:xfrm>
          <a:prstGeom prst="rect">
            <a:avLst/>
          </a:prstGeom>
          <a:solidFill>
            <a:schemeClr val="bg1"/>
          </a:solidFill>
        </p:spPr>
        <p:txBody>
          <a:bodyPr wrap="square" rtlCol="0">
            <a:spAutoFit/>
          </a:bodyPr>
          <a:lstStyle/>
          <a:p>
            <a:r>
              <a:rPr lang="en-US" dirty="0"/>
              <a:t>B. </a:t>
            </a:r>
            <a:r>
              <a:rPr lang="en-US" b="0" dirty="0"/>
              <a:t>If threshold is used, it must be notched to allow L-40 to be installed directly on floor. The aluminum latch stop section must be notched as well to sit on top of threshold.</a:t>
            </a:r>
          </a:p>
        </p:txBody>
      </p:sp>
      <p:cxnSp>
        <p:nvCxnSpPr>
          <p:cNvPr id="53" name="Straight Arrow Connector 52"/>
          <p:cNvCxnSpPr>
            <a:stCxn id="45" idx="3"/>
          </p:cNvCxnSpPr>
          <p:nvPr/>
        </p:nvCxnSpPr>
        <p:spPr bwMode="auto">
          <a:xfrm>
            <a:off x="3581400" y="4930036"/>
            <a:ext cx="1150992" cy="642009"/>
          </a:xfrm>
          <a:prstGeom prst="straightConnector1">
            <a:avLst/>
          </a:prstGeom>
          <a:no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83205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52077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Door Handing</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8</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68367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solidFill>
                <a:schemeClr val="tx2"/>
              </a:solidFill>
            </a:endParaRPr>
          </a:p>
        </p:txBody>
      </p:sp>
      <p:sp>
        <p:nvSpPr>
          <p:cNvPr id="8397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8397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790FBD3-654F-4070-91F9-62D190B23861}" type="slidenum">
              <a:rPr lang="en-US" altLang="en-US" sz="1400" b="0" smtClean="0"/>
              <a:pPr/>
              <a:t>80</a:t>
            </a:fld>
            <a:endParaRPr lang="en-US" altLang="en-US" sz="1400" b="0" dirty="0"/>
          </a:p>
        </p:txBody>
      </p:sp>
      <p:sp>
        <p:nvSpPr>
          <p:cNvPr id="2" name="TextBox 1"/>
          <p:cNvSpPr txBox="1"/>
          <p:nvPr/>
        </p:nvSpPr>
        <p:spPr>
          <a:xfrm>
            <a:off x="304800" y="1905000"/>
            <a:ext cx="4495800" cy="2631490"/>
          </a:xfrm>
          <a:prstGeom prst="rect">
            <a:avLst/>
          </a:prstGeom>
          <a:noFill/>
        </p:spPr>
        <p:txBody>
          <a:bodyPr wrap="square" rtlCol="0">
            <a:spAutoFit/>
          </a:bodyPr>
          <a:lstStyle/>
          <a:p>
            <a:pPr marL="228600" indent="-228600">
              <a:buFontTx/>
              <a:buAutoNum type="arabicPeriod" startAt="3"/>
              <a:defRPr/>
            </a:pPr>
            <a:r>
              <a:rPr lang="en-US" altLang="en-US" dirty="0"/>
              <a:t>Measure distance from underside of soffit to the floor (measurement X). Cut bottom end of the center mullion.</a:t>
            </a:r>
          </a:p>
          <a:p>
            <a:pPr>
              <a:defRPr/>
            </a:pPr>
            <a:endParaRPr lang="en-US" altLang="en-US" dirty="0"/>
          </a:p>
          <a:p>
            <a:pPr>
              <a:defRPr/>
            </a:pPr>
            <a:r>
              <a:rPr lang="en-US" altLang="en-US" dirty="0"/>
              <a:t>      IMPORTANT!  The mullion must always be cut at the bottom.</a:t>
            </a:r>
          </a:p>
          <a:p>
            <a:pPr marL="228600" lvl="0" indent="-228600">
              <a:spcBef>
                <a:spcPct val="50000"/>
              </a:spcBef>
              <a:buFont typeface="+mj-lt"/>
              <a:buAutoNum type="arabicPeriod" startAt="4"/>
            </a:pPr>
            <a:r>
              <a:rPr lang="en-US" altLang="en-US" dirty="0">
                <a:latin typeface="+mn-lt"/>
                <a:ea typeface="Times New Roman" panose="02020603050405020304" pitchFamily="18" charset="0"/>
                <a:cs typeface="Arial" panose="020B0604020202020204" pitchFamily="34" charset="0"/>
              </a:rPr>
              <a:t>Place the bottom end of mullion over the sill base L-40. Be sure mullion is forced down to the floor. Swing the top end of mullion into the head cap L-39. Be sure mullion is forced tightly against stop in head cap L-39 and check fit.</a:t>
            </a:r>
          </a:p>
          <a:p>
            <a:pPr marL="228600" lvl="0" indent="-228600">
              <a:spcBef>
                <a:spcPct val="50000"/>
              </a:spcBef>
              <a:buFont typeface="+mj-lt"/>
              <a:buAutoNum type="arabicPeriod" startAt="4"/>
            </a:pPr>
            <a:r>
              <a:rPr lang="en-US" altLang="en-US" dirty="0">
                <a:latin typeface="+mn-lt"/>
                <a:ea typeface="Times New Roman" panose="02020603050405020304" pitchFamily="18" charset="0"/>
                <a:cs typeface="Arial" panose="020B0604020202020204" pitchFamily="34" charset="0"/>
              </a:rPr>
              <a:t>Holding the mullion against the stop in head cap L-39, line up holes on the head cap and steel tube and install 1 screw at the back. Test operation of both doors simultaneously while holding the mullion in position. If mullion is in correct location, remove mullion and install remaining screws on the head cap L-39.</a:t>
            </a:r>
            <a:endParaRPr lang="en-US" altLang="en-US" dirty="0">
              <a:latin typeface="+mn-lt"/>
              <a:cs typeface="Times New Roman" panose="02020603050405020304" pitchFamily="18" charset="0"/>
            </a:endParaRPr>
          </a:p>
          <a:p>
            <a:pPr marL="228600" lvl="0" indent="-228600">
              <a:spcBef>
                <a:spcPct val="50000"/>
              </a:spcBef>
              <a:buFont typeface="+mj-lt"/>
              <a:buAutoNum type="arabicPeriod" startAt="4"/>
            </a:pPr>
            <a:r>
              <a:rPr lang="en-US" altLang="en-US" dirty="0">
                <a:latin typeface="+mn-lt"/>
                <a:cs typeface="Times New Roman" panose="02020603050405020304" pitchFamily="18" charset="0"/>
              </a:rPr>
              <a:t>Set the mullion back in place and insert the two set screws at the back of the head cap L-39 and tighten securely. </a:t>
            </a:r>
            <a:endParaRPr lang="en-US" altLang="en-US" dirty="0">
              <a:latin typeface="+mn-lt"/>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5621" t="3333" r="24117" b="62222"/>
          <a:stretch/>
        </p:blipFill>
        <p:spPr>
          <a:xfrm>
            <a:off x="5374407" y="1219200"/>
            <a:ext cx="2133600" cy="2362200"/>
          </a:xfrm>
          <a:prstGeom prst="rect">
            <a:avLst/>
          </a:prstGeom>
        </p:spPr>
      </p:pic>
      <p:sp>
        <p:nvSpPr>
          <p:cNvPr id="11" name="TextBox 10"/>
          <p:cNvSpPr txBox="1"/>
          <p:nvPr/>
        </p:nvSpPr>
        <p:spPr>
          <a:xfrm>
            <a:off x="7662143" y="1447800"/>
            <a:ext cx="908050" cy="246221"/>
          </a:xfrm>
          <a:prstGeom prst="rect">
            <a:avLst/>
          </a:prstGeom>
          <a:solidFill>
            <a:schemeClr val="bg1"/>
          </a:solidFill>
        </p:spPr>
        <p:txBody>
          <a:bodyPr wrap="square" rtlCol="0">
            <a:spAutoFit/>
          </a:bodyPr>
          <a:lstStyle/>
          <a:p>
            <a:pPr algn="ctr"/>
            <a:r>
              <a:rPr lang="en-US" b="0" dirty="0"/>
              <a:t>Frame</a:t>
            </a:r>
          </a:p>
        </p:txBody>
      </p:sp>
      <p:cxnSp>
        <p:nvCxnSpPr>
          <p:cNvPr id="12" name="Straight Arrow Connector 11"/>
          <p:cNvCxnSpPr/>
          <p:nvPr/>
        </p:nvCxnSpPr>
        <p:spPr bwMode="auto">
          <a:xfrm flipH="1">
            <a:off x="7391400" y="1568750"/>
            <a:ext cx="442117" cy="256619"/>
          </a:xfrm>
          <a:prstGeom prst="straightConnector1">
            <a:avLst/>
          </a:prstGeom>
          <a:noFill/>
          <a:ln w="9525" cap="flat" cmpd="sng" algn="ctr">
            <a:solidFill>
              <a:srgbClr val="FF0000"/>
            </a:solidFill>
            <a:prstDash val="solid"/>
            <a:round/>
            <a:headEnd type="none" w="med" len="med"/>
            <a:tailEnd type="triangle"/>
          </a:ln>
          <a:effectLst/>
        </p:spPr>
      </p:cxnSp>
      <p:sp>
        <p:nvSpPr>
          <p:cNvPr id="13" name="TextBox 12"/>
          <p:cNvSpPr txBox="1"/>
          <p:nvPr/>
        </p:nvSpPr>
        <p:spPr>
          <a:xfrm>
            <a:off x="7833517" y="2029828"/>
            <a:ext cx="1060450" cy="246221"/>
          </a:xfrm>
          <a:prstGeom prst="rect">
            <a:avLst/>
          </a:prstGeom>
          <a:solidFill>
            <a:schemeClr val="bg1"/>
          </a:solidFill>
        </p:spPr>
        <p:txBody>
          <a:bodyPr wrap="square" rtlCol="0">
            <a:spAutoFit/>
          </a:bodyPr>
          <a:lstStyle/>
          <a:p>
            <a:pPr algn="ctr"/>
            <a:r>
              <a:rPr lang="en-US" b="0" dirty="0"/>
              <a:t>Head Cap L-39</a:t>
            </a:r>
          </a:p>
        </p:txBody>
      </p:sp>
      <p:cxnSp>
        <p:nvCxnSpPr>
          <p:cNvPr id="14" name="Straight Arrow Connector 13"/>
          <p:cNvCxnSpPr/>
          <p:nvPr/>
        </p:nvCxnSpPr>
        <p:spPr bwMode="auto">
          <a:xfrm flipH="1">
            <a:off x="6881975" y="2152939"/>
            <a:ext cx="951542" cy="556339"/>
          </a:xfrm>
          <a:prstGeom prst="straightConnector1">
            <a:avLst/>
          </a:prstGeom>
          <a:noFill/>
          <a:ln w="9525" cap="flat" cmpd="sng" algn="ctr">
            <a:solidFill>
              <a:srgbClr val="FF0000"/>
            </a:solidFill>
            <a:prstDash val="solid"/>
            <a:round/>
            <a:headEnd type="none" w="med" len="med"/>
            <a:tailEnd type="triangle"/>
          </a:ln>
          <a:effectLst/>
        </p:spPr>
      </p:cxn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307" t="55556" r="22680" b="25555"/>
          <a:stretch/>
        </p:blipFill>
        <p:spPr>
          <a:xfrm>
            <a:off x="5157453" y="5124739"/>
            <a:ext cx="2468897" cy="1311601"/>
          </a:xfrm>
          <a:prstGeom prst="rect">
            <a:avLst/>
          </a:prstGeom>
        </p:spPr>
      </p:pic>
      <p:cxnSp>
        <p:nvCxnSpPr>
          <p:cNvPr id="6" name="Straight Connector 5"/>
          <p:cNvCxnSpPr/>
          <p:nvPr/>
        </p:nvCxnSpPr>
        <p:spPr bwMode="auto">
          <a:xfrm>
            <a:off x="7357746" y="2709278"/>
            <a:ext cx="304397" cy="0"/>
          </a:xfrm>
          <a:prstGeom prst="line">
            <a:avLst/>
          </a:prstGeom>
          <a:noFill/>
          <a:ln w="1905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7391803" y="6248400"/>
            <a:ext cx="304397" cy="0"/>
          </a:xfrm>
          <a:prstGeom prst="line">
            <a:avLst/>
          </a:prstGeom>
          <a:noFill/>
          <a:ln w="19050"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flipV="1">
            <a:off x="7526872" y="2709279"/>
            <a:ext cx="17130" cy="1439442"/>
          </a:xfrm>
          <a:prstGeom prst="straightConnector1">
            <a:avLst/>
          </a:prstGeom>
          <a:noFill/>
          <a:ln w="9525" cap="flat" cmpd="sng" algn="ctr">
            <a:solidFill>
              <a:srgbClr val="FF0000"/>
            </a:solidFill>
            <a:prstDash val="solid"/>
            <a:round/>
            <a:headEnd type="none" w="med" len="med"/>
            <a:tailEnd type="triangle"/>
          </a:ln>
          <a:effectLst/>
        </p:spPr>
      </p:cxnSp>
      <p:cxnSp>
        <p:nvCxnSpPr>
          <p:cNvPr id="20" name="Straight Arrow Connector 19"/>
          <p:cNvCxnSpPr/>
          <p:nvPr/>
        </p:nvCxnSpPr>
        <p:spPr bwMode="auto">
          <a:xfrm>
            <a:off x="7533222" y="4705061"/>
            <a:ext cx="10578" cy="1543338"/>
          </a:xfrm>
          <a:prstGeom prst="straightConnector1">
            <a:avLst/>
          </a:prstGeom>
          <a:noFill/>
          <a:ln w="9525" cap="flat" cmpd="sng" algn="ctr">
            <a:solidFill>
              <a:srgbClr val="FF0000"/>
            </a:solidFill>
            <a:prstDash val="solid"/>
            <a:round/>
            <a:headEnd type="none" w="med" len="med"/>
            <a:tailEnd type="triangle"/>
          </a:ln>
          <a:effectLst/>
        </p:spPr>
      </p:cxnSp>
      <p:sp>
        <p:nvSpPr>
          <p:cNvPr id="24" name="TextBox 23"/>
          <p:cNvSpPr txBox="1"/>
          <p:nvPr/>
        </p:nvSpPr>
        <p:spPr>
          <a:xfrm>
            <a:off x="7010400" y="4303780"/>
            <a:ext cx="1139825" cy="246221"/>
          </a:xfrm>
          <a:prstGeom prst="rect">
            <a:avLst/>
          </a:prstGeom>
          <a:solidFill>
            <a:schemeClr val="bg1"/>
          </a:solidFill>
        </p:spPr>
        <p:txBody>
          <a:bodyPr wrap="square" rtlCol="0">
            <a:spAutoFit/>
          </a:bodyPr>
          <a:lstStyle/>
          <a:p>
            <a:pPr algn="ctr"/>
            <a:r>
              <a:rPr lang="en-US" b="0" dirty="0"/>
              <a:t>Measurement  </a:t>
            </a:r>
            <a:r>
              <a:rPr lang="en-US" dirty="0"/>
              <a:t>X</a:t>
            </a:r>
          </a:p>
        </p:txBody>
      </p:sp>
    </p:spTree>
    <p:extLst>
      <p:ext uri="{BB962C8B-B14F-4D97-AF65-F5344CB8AC3E}">
        <p14:creationId xmlns:p14="http://schemas.microsoft.com/office/powerpoint/2010/main" val="5309727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2413337"/>
            <a:ext cx="52077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Electrical</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81</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30278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 </a:t>
            </a:r>
          </a:p>
        </p:txBody>
      </p:sp>
      <p:sp>
        <p:nvSpPr>
          <p:cNvPr id="102403" name="Text Box 4"/>
          <p:cNvSpPr txBox="1">
            <a:spLocks noChangeArrowheads="1"/>
          </p:cNvSpPr>
          <p:nvPr/>
        </p:nvSpPr>
        <p:spPr bwMode="auto">
          <a:xfrm>
            <a:off x="708941" y="914400"/>
            <a:ext cx="776898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t>With these simple steps you also may field inspect </a:t>
            </a:r>
          </a:p>
          <a:p>
            <a:pPr algn="ctr" eaLnBrk="1" hangingPunct="1">
              <a:spcBef>
                <a:spcPct val="50000"/>
              </a:spcBef>
              <a:buFontTx/>
              <a:buNone/>
            </a:pPr>
            <a:r>
              <a:rPr lang="en-US" altLang="en-US" sz="2400" dirty="0"/>
              <a:t>and ensure doors are functioning properly.</a:t>
            </a:r>
          </a:p>
        </p:txBody>
      </p:sp>
      <p:sp>
        <p:nvSpPr>
          <p:cNvPr id="10240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a:t>
            </a:r>
          </a:p>
        </p:txBody>
      </p:sp>
      <p:sp>
        <p:nvSpPr>
          <p:cNvPr id="10240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EA95BA2-CA17-400F-8CD4-BFAB97EF2A11}" type="slidenum">
              <a:rPr lang="en-US" altLang="en-US" sz="1400" b="0" smtClean="0"/>
              <a:pPr/>
              <a:t>82</a:t>
            </a:fld>
            <a:endParaRPr lang="en-US" altLang="en-US" sz="1400" b="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15" y="2057981"/>
            <a:ext cx="2493169" cy="462290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03427" name="Rectangle 4"/>
          <p:cNvSpPr>
            <a:spLocks noGrp="1" noChangeArrowheads="1"/>
          </p:cNvSpPr>
          <p:nvPr>
            <p:ph type="body" idx="4294967295"/>
          </p:nvPr>
        </p:nvSpPr>
        <p:spPr>
          <a:xfrm>
            <a:off x="228600" y="838200"/>
            <a:ext cx="4495800" cy="381000"/>
          </a:xfrm>
          <a:noFill/>
        </p:spPr>
        <p:txBody>
          <a:bodyPr/>
          <a:lstStyle/>
          <a:p>
            <a:pPr eaLnBrk="1" hangingPunct="1">
              <a:buFontTx/>
              <a:buNone/>
            </a:pPr>
            <a:r>
              <a:rPr lang="en-US" altLang="en-US" sz="2000" b="1" dirty="0"/>
              <a:t>Electrical Door Functions.</a:t>
            </a:r>
          </a:p>
        </p:txBody>
      </p:sp>
      <p:sp>
        <p:nvSpPr>
          <p:cNvPr id="103428" name="Text Box 7"/>
          <p:cNvSpPr txBox="1">
            <a:spLocks noChangeArrowheads="1"/>
          </p:cNvSpPr>
          <p:nvPr/>
        </p:nvSpPr>
        <p:spPr bwMode="auto">
          <a:xfrm>
            <a:off x="457200" y="1371600"/>
            <a:ext cx="3962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Electrical Unlatching (E-UNL)- </a:t>
            </a:r>
            <a:r>
              <a:rPr lang="en-US" altLang="en-US" sz="1400" b="0" dirty="0"/>
              <a:t>Power to the solenoid unlatched the door as long as the power is on. Power off allows the door to revert to its previous mode.</a:t>
            </a:r>
          </a:p>
          <a:p>
            <a:pPr eaLnBrk="1" hangingPunct="1">
              <a:spcBef>
                <a:spcPct val="50000"/>
              </a:spcBef>
              <a:buFontTx/>
              <a:buNone/>
            </a:pPr>
            <a:r>
              <a:rPr lang="en-US" altLang="en-US" sz="1400" b="0" dirty="0"/>
              <a:t>Used on doors with auto operator (Typical). No need to use trim for entry or exit. </a:t>
            </a:r>
          </a:p>
          <a:p>
            <a:pPr eaLnBrk="1" hangingPunct="1">
              <a:spcBef>
                <a:spcPct val="50000"/>
              </a:spcBef>
              <a:buFontTx/>
              <a:buNone/>
            </a:pPr>
            <a:r>
              <a:rPr lang="en-US" altLang="en-US" sz="1400" b="0" dirty="0"/>
              <a:t>Ex: keypad, card reader, or wheelchair access push pad.</a:t>
            </a:r>
          </a:p>
        </p:txBody>
      </p:sp>
      <p:sp>
        <p:nvSpPr>
          <p:cNvPr id="103429" name="Text Box 8"/>
          <p:cNvSpPr txBox="1">
            <a:spLocks noChangeArrowheads="1"/>
          </p:cNvSpPr>
          <p:nvPr/>
        </p:nvSpPr>
        <p:spPr bwMode="auto">
          <a:xfrm>
            <a:off x="4724400" y="1371600"/>
            <a:ext cx="40386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 Safe Locking (E-SAF)- </a:t>
            </a:r>
            <a:r>
              <a:rPr lang="en-US" altLang="en-US" sz="1400" b="0" dirty="0"/>
              <a:t>Power interruption, intentional or accidental, puts the mechanism into an </a:t>
            </a:r>
            <a:r>
              <a:rPr lang="en-US" altLang="en-US" sz="1400" dirty="0"/>
              <a:t>unlocked</a:t>
            </a:r>
            <a:r>
              <a:rPr lang="en-US" altLang="en-US" sz="1400" b="0" dirty="0"/>
              <a:t> mode. </a:t>
            </a:r>
          </a:p>
          <a:p>
            <a:pPr eaLnBrk="1" hangingPunct="1">
              <a:spcBef>
                <a:spcPct val="50000"/>
              </a:spcBef>
              <a:buFontTx/>
              <a:buNone/>
            </a:pPr>
            <a:r>
              <a:rPr lang="en-US" altLang="en-US" sz="1400" b="0" dirty="0"/>
              <a:t>Power out/ fire alarm, door unlocks for entry/exit. Not typically used on exterior exit.</a:t>
            </a:r>
          </a:p>
        </p:txBody>
      </p:sp>
      <p:sp>
        <p:nvSpPr>
          <p:cNvPr id="103430" name="Text Box 9"/>
          <p:cNvSpPr txBox="1">
            <a:spLocks noChangeArrowheads="1"/>
          </p:cNvSpPr>
          <p:nvPr/>
        </p:nvSpPr>
        <p:spPr bwMode="auto">
          <a:xfrm>
            <a:off x="457200" y="3581400"/>
            <a:ext cx="41910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 Remote Locking/Fail Secure (E-SEC)- </a:t>
            </a:r>
            <a:r>
              <a:rPr lang="en-US" altLang="en-US" sz="1400" b="0" dirty="0"/>
              <a:t>Power interruption, intentional or accidental, puts the mechanism into a </a:t>
            </a:r>
            <a:r>
              <a:rPr lang="en-US" altLang="en-US" sz="1400" dirty="0"/>
              <a:t>locked</a:t>
            </a:r>
            <a:r>
              <a:rPr lang="en-US" altLang="en-US" sz="1400" b="0" dirty="0"/>
              <a:t> mode</a:t>
            </a:r>
          </a:p>
          <a:p>
            <a:pPr eaLnBrk="1" hangingPunct="1">
              <a:spcBef>
                <a:spcPct val="50000"/>
              </a:spcBef>
              <a:buFontTx/>
              <a:buNone/>
            </a:pPr>
            <a:r>
              <a:rPr lang="en-US" altLang="en-US" sz="1400" b="0" dirty="0"/>
              <a:t>Power out, door remains locked securing area. Used to keep exterior doors locked from outside entry due to power outage/fire.</a:t>
            </a:r>
          </a:p>
        </p:txBody>
      </p:sp>
      <p:sp>
        <p:nvSpPr>
          <p:cNvPr id="103431" name="Text Box 10"/>
          <p:cNvSpPr txBox="1">
            <a:spLocks noChangeArrowheads="1"/>
          </p:cNvSpPr>
          <p:nvPr/>
        </p:nvSpPr>
        <p:spPr bwMode="auto">
          <a:xfrm>
            <a:off x="4724400" y="3581400"/>
            <a:ext cx="41910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 Panic (E-PAN)- </a:t>
            </a:r>
            <a:r>
              <a:rPr lang="en-US" altLang="en-US" sz="1400" b="0" dirty="0"/>
              <a:t>Panic is locked by 24 volt D.C., 6.0 amp power source. Interruption of power </a:t>
            </a:r>
            <a:r>
              <a:rPr lang="en-US" altLang="en-US" sz="1400" dirty="0"/>
              <a:t>unlocks</a:t>
            </a:r>
            <a:r>
              <a:rPr lang="en-US" altLang="en-US" sz="1400" b="0" dirty="0"/>
              <a:t> the panic.</a:t>
            </a:r>
          </a:p>
          <a:p>
            <a:pPr eaLnBrk="1" hangingPunct="1">
              <a:spcBef>
                <a:spcPct val="50000"/>
              </a:spcBef>
              <a:buFontTx/>
              <a:buNone/>
            </a:pPr>
            <a:r>
              <a:rPr lang="en-US" altLang="en-US" sz="1400" b="0" dirty="0"/>
              <a:t>Door always locked with power on. Power off/fire alarm, door is unlocked. Ideal for nursing homes.</a:t>
            </a:r>
          </a:p>
        </p:txBody>
      </p:sp>
      <p:sp>
        <p:nvSpPr>
          <p:cNvPr id="103432" name="Line 11"/>
          <p:cNvSpPr>
            <a:spLocks noChangeShapeType="1"/>
          </p:cNvSpPr>
          <p:nvPr/>
        </p:nvSpPr>
        <p:spPr bwMode="auto">
          <a:xfrm>
            <a:off x="381000" y="3429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103433" name="Line 12"/>
          <p:cNvSpPr>
            <a:spLocks noChangeShapeType="1"/>
          </p:cNvSpPr>
          <p:nvPr/>
        </p:nvSpPr>
        <p:spPr bwMode="auto">
          <a:xfrm>
            <a:off x="4572000" y="1371600"/>
            <a:ext cx="0" cy="3657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103434" name="Text Box 14"/>
          <p:cNvSpPr txBox="1">
            <a:spLocks noChangeArrowheads="1"/>
          </p:cNvSpPr>
          <p:nvPr/>
        </p:nvSpPr>
        <p:spPr bwMode="auto">
          <a:xfrm>
            <a:off x="457200" y="5433536"/>
            <a:ext cx="5486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 Flush Panic / with Grip or Lever. Can also be used with Grip by Grip or as Flush Panic Exit Only (FPEO).  </a:t>
            </a:r>
            <a:r>
              <a:rPr lang="en-US" altLang="en-US" sz="1400" b="0" dirty="0"/>
              <a:t>(Functions available as EUNL. All electrical components are in top rail.)</a:t>
            </a:r>
          </a:p>
        </p:txBody>
      </p:sp>
      <p:sp>
        <p:nvSpPr>
          <p:cNvPr id="103435" name="Rectangle 13"/>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a:t>
            </a:r>
          </a:p>
        </p:txBody>
      </p:sp>
      <p:sp>
        <p:nvSpPr>
          <p:cNvPr id="1034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A89E5FA-DC29-4144-BFA8-999330588F13}" type="slidenum">
              <a:rPr lang="en-US" altLang="en-US" sz="1400" b="0" smtClean="0"/>
              <a:pPr/>
              <a:t>83</a:t>
            </a:fld>
            <a:endParaRPr lang="en-US" altLang="en-US" sz="1400" b="0" dirty="0"/>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262" y="1067336"/>
            <a:ext cx="2776538" cy="5148333"/>
          </a:xfrm>
          <a:prstGeom prst="rect">
            <a:avLst/>
          </a:prstGeom>
        </p:spPr>
      </p:pic>
      <p:sp>
        <p:nvSpPr>
          <p:cNvPr id="107523"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07524"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Meters &amp; Meter Reading</a:t>
            </a:r>
          </a:p>
        </p:txBody>
      </p:sp>
      <p:sp>
        <p:nvSpPr>
          <p:cNvPr id="107525" name="Text Box 4"/>
          <p:cNvSpPr txBox="1">
            <a:spLocks noChangeArrowheads="1"/>
          </p:cNvSpPr>
          <p:nvPr/>
        </p:nvSpPr>
        <p:spPr bwMode="auto">
          <a:xfrm>
            <a:off x="1623219" y="1841500"/>
            <a:ext cx="1981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Ohms</a:t>
            </a:r>
          </a:p>
        </p:txBody>
      </p:sp>
      <p:sp>
        <p:nvSpPr>
          <p:cNvPr id="107526" name="Text Box 9"/>
          <p:cNvSpPr txBox="1">
            <a:spLocks noChangeArrowheads="1"/>
          </p:cNvSpPr>
          <p:nvPr/>
        </p:nvSpPr>
        <p:spPr bwMode="auto">
          <a:xfrm>
            <a:off x="228600" y="2877928"/>
            <a:ext cx="59864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1. Disconnect Power</a:t>
            </a:r>
          </a:p>
          <a:p>
            <a:pPr eaLnBrk="1" hangingPunct="1">
              <a:spcBef>
                <a:spcPct val="50000"/>
              </a:spcBef>
              <a:buFontTx/>
              <a:buNone/>
            </a:pPr>
            <a:r>
              <a:rPr lang="en-US" altLang="en-US" sz="1200" b="0" dirty="0"/>
              <a:t>2. Connect the </a:t>
            </a:r>
            <a:r>
              <a:rPr lang="en-US" altLang="en-US" sz="1200" dirty="0"/>
              <a:t>BLACK</a:t>
            </a:r>
            <a:r>
              <a:rPr lang="en-US" altLang="en-US" sz="1200" b="0" dirty="0"/>
              <a:t> lead from the meter to the </a:t>
            </a:r>
            <a:r>
              <a:rPr lang="en-US" altLang="en-US" sz="1200" dirty="0"/>
              <a:t>BLACK</a:t>
            </a:r>
            <a:r>
              <a:rPr lang="en-US" altLang="en-US" sz="1200" b="0" dirty="0"/>
              <a:t> screw on the terminal strip.</a:t>
            </a:r>
          </a:p>
          <a:p>
            <a:pPr eaLnBrk="1" hangingPunct="1">
              <a:spcBef>
                <a:spcPct val="50000"/>
              </a:spcBef>
              <a:buFontTx/>
              <a:buNone/>
            </a:pPr>
            <a:r>
              <a:rPr lang="en-US" altLang="en-US" sz="1200" b="0" dirty="0"/>
              <a:t>3. Connect the </a:t>
            </a:r>
            <a:r>
              <a:rPr lang="en-US" altLang="en-US" sz="1200" dirty="0">
                <a:solidFill>
                  <a:srgbClr val="FF0000"/>
                </a:solidFill>
              </a:rPr>
              <a:t>RED</a:t>
            </a:r>
            <a:r>
              <a:rPr lang="en-US" altLang="en-US" sz="1200" b="0" dirty="0"/>
              <a:t> lead from the meter to the </a:t>
            </a:r>
            <a:r>
              <a:rPr lang="en-US" altLang="en-US" sz="1200" dirty="0"/>
              <a:t>WHITE</a:t>
            </a:r>
            <a:r>
              <a:rPr lang="en-US" altLang="en-US" sz="1200" b="0" dirty="0"/>
              <a:t> screw on the terminal strip.</a:t>
            </a:r>
          </a:p>
          <a:p>
            <a:pPr eaLnBrk="1" hangingPunct="1">
              <a:spcBef>
                <a:spcPct val="50000"/>
              </a:spcBef>
              <a:buFontTx/>
              <a:buNone/>
            </a:pPr>
            <a:r>
              <a:rPr lang="en-US" altLang="en-US" sz="1200" b="0" dirty="0"/>
              <a:t>      a.  The primary coil reading should be 4.5 – 5.0 ohms +/- 10%.</a:t>
            </a:r>
          </a:p>
          <a:p>
            <a:pPr eaLnBrk="1" hangingPunct="1">
              <a:spcBef>
                <a:spcPct val="50000"/>
              </a:spcBef>
              <a:buFontTx/>
              <a:buNone/>
            </a:pPr>
            <a:r>
              <a:rPr lang="en-US" altLang="en-US" sz="1200" b="0" dirty="0"/>
              <a:t>      b.  Depress the plunger to check the secondary coil: </a:t>
            </a:r>
            <a:br>
              <a:rPr lang="en-US" altLang="en-US" sz="1200" b="0" dirty="0"/>
            </a:br>
            <a:r>
              <a:rPr lang="en-US" altLang="en-US" sz="1200" b="0" dirty="0"/>
              <a:t>           this reading should be 43 – 50 ohms +/- 10%.</a:t>
            </a:r>
          </a:p>
          <a:p>
            <a:pPr eaLnBrk="1" hangingPunct="1">
              <a:spcBef>
                <a:spcPct val="50000"/>
              </a:spcBef>
              <a:buFontTx/>
              <a:buNone/>
            </a:pPr>
            <a:endParaRPr lang="en-US" altLang="en-US" sz="1200" b="0" dirty="0"/>
          </a:p>
          <a:p>
            <a:pPr eaLnBrk="1" hangingPunct="1">
              <a:spcBef>
                <a:spcPct val="50000"/>
              </a:spcBef>
              <a:buFontTx/>
              <a:buNone/>
            </a:pPr>
            <a:r>
              <a:rPr lang="en-US" altLang="en-US" sz="1200" dirty="0"/>
              <a:t>* </a:t>
            </a:r>
            <a:r>
              <a:rPr lang="en-US" altLang="en-US" sz="1200" b="0" dirty="0"/>
              <a:t>Values less than above, the solenoid should be replaced.</a:t>
            </a:r>
          </a:p>
          <a:p>
            <a:pPr eaLnBrk="1" hangingPunct="1">
              <a:spcBef>
                <a:spcPct val="50000"/>
              </a:spcBef>
              <a:buFontTx/>
              <a:buNone/>
            </a:pPr>
            <a:r>
              <a:rPr lang="en-US" altLang="en-US" sz="1200" dirty="0"/>
              <a:t>* </a:t>
            </a:r>
            <a:r>
              <a:rPr lang="en-US" altLang="en-US" sz="1200" b="0" dirty="0"/>
              <a:t>The above procedure applies for E-UNL, E-SEC or E-PAN.</a:t>
            </a:r>
          </a:p>
          <a:p>
            <a:pPr eaLnBrk="1" hangingPunct="1">
              <a:spcBef>
                <a:spcPct val="50000"/>
              </a:spcBef>
              <a:buFontTx/>
              <a:buNone/>
            </a:pPr>
            <a:r>
              <a:rPr lang="en-US" altLang="en-US" sz="1200" dirty="0"/>
              <a:t>* </a:t>
            </a:r>
            <a:r>
              <a:rPr lang="en-US" altLang="en-US" sz="1200" b="0" dirty="0"/>
              <a:t>For E-SAF refer to Tech Data Sheet 19E4 for Ohms reading. </a:t>
            </a:r>
          </a:p>
        </p:txBody>
      </p:sp>
      <p:sp>
        <p:nvSpPr>
          <p:cNvPr id="10752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22F769A-25AB-485F-86E1-EA3A5D86F706}" type="slidenum">
              <a:rPr lang="en-US" altLang="en-US" sz="1400" b="0" smtClean="0"/>
              <a:pPr/>
              <a:t>84</a:t>
            </a:fld>
            <a:endParaRPr lang="en-US" altLang="en-US" sz="1400" b="0" dirty="0"/>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317625"/>
            <a:ext cx="406082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1296988"/>
            <a:ext cx="4073525"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0957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Meters &amp; Meter Reading</a:t>
            </a:r>
          </a:p>
        </p:txBody>
      </p:sp>
      <p:sp>
        <p:nvSpPr>
          <p:cNvPr id="109574" name="Text Box 6"/>
          <p:cNvSpPr txBox="1">
            <a:spLocks noChangeArrowheads="1"/>
          </p:cNvSpPr>
          <p:nvPr/>
        </p:nvSpPr>
        <p:spPr bwMode="auto">
          <a:xfrm>
            <a:off x="304800" y="6858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Ohms</a:t>
            </a:r>
          </a:p>
        </p:txBody>
      </p:sp>
      <p:sp>
        <p:nvSpPr>
          <p:cNvPr id="10957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4189B70-0232-4FED-AAB5-1636D63AD52A}" type="slidenum">
              <a:rPr lang="en-US" altLang="en-US" sz="1400" b="0" smtClean="0"/>
              <a:pPr/>
              <a:t>85</a:t>
            </a:fld>
            <a:endParaRPr lang="en-US" altLang="en-US" sz="1400" b="0" dirty="0"/>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403" y="1066800"/>
            <a:ext cx="2776397" cy="5148072"/>
          </a:xfrm>
          <a:prstGeom prst="rect">
            <a:avLst/>
          </a:prstGeom>
        </p:spPr>
      </p:pic>
      <p:sp>
        <p:nvSpPr>
          <p:cNvPr id="111619"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11620"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Meters &amp; Meter Reading</a:t>
            </a:r>
          </a:p>
        </p:txBody>
      </p:sp>
      <p:sp>
        <p:nvSpPr>
          <p:cNvPr id="111621" name="Text Box 5"/>
          <p:cNvSpPr txBox="1">
            <a:spLocks noChangeArrowheads="1"/>
          </p:cNvSpPr>
          <p:nvPr/>
        </p:nvSpPr>
        <p:spPr bwMode="auto">
          <a:xfrm>
            <a:off x="1676400" y="1854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Amps D.C.</a:t>
            </a:r>
          </a:p>
        </p:txBody>
      </p:sp>
      <p:sp>
        <p:nvSpPr>
          <p:cNvPr id="111622" name="Text Box 6"/>
          <p:cNvSpPr txBox="1">
            <a:spLocks noChangeArrowheads="1"/>
          </p:cNvSpPr>
          <p:nvPr/>
        </p:nvSpPr>
        <p:spPr bwMode="auto">
          <a:xfrm>
            <a:off x="228600" y="2895600"/>
            <a:ext cx="6248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1. Connect the </a:t>
            </a:r>
            <a:r>
              <a:rPr lang="en-US" altLang="en-US" sz="1200" dirty="0">
                <a:solidFill>
                  <a:srgbClr val="FF0000"/>
                </a:solidFill>
              </a:rPr>
              <a:t>RED</a:t>
            </a:r>
            <a:r>
              <a:rPr lang="en-US" altLang="en-US" sz="1200" b="0" dirty="0"/>
              <a:t> lead from the meter to the disconnected </a:t>
            </a:r>
            <a:r>
              <a:rPr lang="en-US" altLang="en-US" sz="1200" dirty="0"/>
              <a:t>BLACK</a:t>
            </a:r>
            <a:r>
              <a:rPr lang="en-US" altLang="en-US" sz="1200" b="0" dirty="0"/>
              <a:t> wire at the terminal.</a:t>
            </a:r>
          </a:p>
          <a:p>
            <a:pPr eaLnBrk="1" hangingPunct="1">
              <a:spcBef>
                <a:spcPct val="50000"/>
              </a:spcBef>
              <a:buFontTx/>
              <a:buNone/>
            </a:pPr>
            <a:r>
              <a:rPr lang="en-US" altLang="en-US" sz="1200" b="0" dirty="0"/>
              <a:t>2. Connect the </a:t>
            </a:r>
            <a:r>
              <a:rPr lang="en-US" altLang="en-US" sz="1200" dirty="0"/>
              <a:t>BLACK</a:t>
            </a:r>
            <a:r>
              <a:rPr lang="en-US" altLang="en-US" sz="1200" b="0" dirty="0"/>
              <a:t> lead from the meter to the </a:t>
            </a:r>
            <a:r>
              <a:rPr lang="en-US" altLang="en-US" sz="1200" dirty="0"/>
              <a:t>BLACK</a:t>
            </a:r>
            <a:r>
              <a:rPr lang="en-US" altLang="en-US" sz="1200" b="0" dirty="0"/>
              <a:t> screw on the terminal strip.</a:t>
            </a:r>
          </a:p>
          <a:p>
            <a:pPr eaLnBrk="1" hangingPunct="1">
              <a:spcBef>
                <a:spcPct val="50000"/>
              </a:spcBef>
              <a:buFontTx/>
              <a:buNone/>
            </a:pPr>
            <a:r>
              <a:rPr lang="en-US" altLang="en-US" sz="1200" b="0" dirty="0"/>
              <a:t>      a. Read amps under load while preventing the plunger from seating. </a:t>
            </a:r>
            <a:br>
              <a:rPr lang="en-US" altLang="en-US" sz="1200" b="0" dirty="0"/>
            </a:br>
            <a:r>
              <a:rPr lang="en-US" altLang="en-US" sz="1200" b="0" dirty="0"/>
              <a:t>          Minimum of 3 amps is required.</a:t>
            </a:r>
          </a:p>
          <a:p>
            <a:pPr eaLnBrk="1" hangingPunct="1">
              <a:spcBef>
                <a:spcPct val="50000"/>
              </a:spcBef>
              <a:buFontTx/>
              <a:buNone/>
            </a:pPr>
            <a:r>
              <a:rPr lang="en-US" altLang="en-US" sz="1200" b="0" dirty="0"/>
              <a:t>      b.  The amperage reading when the plunger is seated is ½ amp. </a:t>
            </a:r>
            <a:br>
              <a:rPr lang="en-US" altLang="en-US" sz="1200" b="0" dirty="0"/>
            </a:br>
            <a:r>
              <a:rPr lang="en-US" altLang="en-US" sz="1200" b="0" dirty="0"/>
              <a:t>           Check wiring to the door is values are less than noted above</a:t>
            </a:r>
          </a:p>
          <a:p>
            <a:pPr eaLnBrk="1" hangingPunct="1">
              <a:spcBef>
                <a:spcPct val="50000"/>
              </a:spcBef>
              <a:buFontTx/>
              <a:buNone/>
            </a:pPr>
            <a:endParaRPr lang="en-US" altLang="en-US" sz="1200" dirty="0"/>
          </a:p>
          <a:p>
            <a:pPr eaLnBrk="1" hangingPunct="1">
              <a:spcBef>
                <a:spcPct val="50000"/>
              </a:spcBef>
              <a:buFontTx/>
              <a:buNone/>
            </a:pPr>
            <a:r>
              <a:rPr lang="en-US" altLang="en-US" sz="1200" b="0" dirty="0"/>
              <a:t>* The above procedure applies for E-UNL, E-SAF, E-SEC or E-PAN.</a:t>
            </a:r>
          </a:p>
        </p:txBody>
      </p:sp>
      <p:sp>
        <p:nvSpPr>
          <p:cNvPr id="11162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E62499F-984B-4E4E-B30D-274B16FC59C3}" type="slidenum">
              <a:rPr lang="en-US" altLang="en-US" sz="1400" b="0" smtClean="0"/>
              <a:pPr/>
              <a:t>86</a:t>
            </a:fld>
            <a:endParaRPr lang="en-US" altLang="en-US" sz="1400" b="0" dirty="0"/>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66800"/>
            <a:ext cx="4419600" cy="5719482"/>
          </a:xfrm>
          <a:prstGeom prst="rect">
            <a:avLst/>
          </a:prstGeom>
        </p:spPr>
      </p:pic>
      <p:sp>
        <p:nvSpPr>
          <p:cNvPr id="113667"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13668"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Meters &amp; Meter Reading</a:t>
            </a:r>
          </a:p>
        </p:txBody>
      </p:sp>
      <p:sp>
        <p:nvSpPr>
          <p:cNvPr id="11367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F2A86A0-E97B-4152-806C-90723EEBD0DC}" type="slidenum">
              <a:rPr lang="en-US" altLang="en-US" sz="1400" b="0" smtClean="0"/>
              <a:pPr/>
              <a:t>87</a:t>
            </a:fld>
            <a:endParaRPr lang="en-US" altLang="en-US" sz="1400" b="0" dirty="0"/>
          </a:p>
        </p:txBody>
      </p:sp>
      <p:sp>
        <p:nvSpPr>
          <p:cNvPr id="7" name="Text Box 6"/>
          <p:cNvSpPr txBox="1">
            <a:spLocks noChangeArrowheads="1"/>
          </p:cNvSpPr>
          <p:nvPr/>
        </p:nvSpPr>
        <p:spPr bwMode="auto">
          <a:xfrm>
            <a:off x="304800" y="685800"/>
            <a:ext cx="228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Amps D.C.</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66800"/>
            <a:ext cx="4423202" cy="5724144"/>
          </a:xfrm>
          <a:prstGeom prst="rect">
            <a:avLst/>
          </a:prstGeom>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403" y="1066800"/>
            <a:ext cx="2776397" cy="5148072"/>
          </a:xfrm>
          <a:prstGeom prst="rect">
            <a:avLst/>
          </a:prstGeom>
        </p:spPr>
      </p:pic>
      <p:sp>
        <p:nvSpPr>
          <p:cNvPr id="115715"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15716"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Meters &amp; Meter Reading</a:t>
            </a:r>
          </a:p>
        </p:txBody>
      </p:sp>
      <p:sp>
        <p:nvSpPr>
          <p:cNvPr id="115717" name="Text Box 5"/>
          <p:cNvSpPr txBox="1">
            <a:spLocks noChangeArrowheads="1"/>
          </p:cNvSpPr>
          <p:nvPr/>
        </p:nvSpPr>
        <p:spPr bwMode="auto">
          <a:xfrm>
            <a:off x="1600200" y="1854200"/>
            <a:ext cx="2590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Volts D.C.</a:t>
            </a:r>
          </a:p>
        </p:txBody>
      </p:sp>
      <p:sp>
        <p:nvSpPr>
          <p:cNvPr id="115718" name="Text Box 6"/>
          <p:cNvSpPr txBox="1">
            <a:spLocks noChangeArrowheads="1"/>
          </p:cNvSpPr>
          <p:nvPr/>
        </p:nvSpPr>
        <p:spPr bwMode="auto">
          <a:xfrm>
            <a:off x="228600" y="2895600"/>
            <a:ext cx="60198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1. Connect the </a:t>
            </a:r>
            <a:r>
              <a:rPr lang="en-US" altLang="en-US" sz="1200" dirty="0">
                <a:solidFill>
                  <a:srgbClr val="FF0000"/>
                </a:solidFill>
              </a:rPr>
              <a:t>RED</a:t>
            </a:r>
            <a:r>
              <a:rPr lang="en-US" altLang="en-US" sz="1200" b="0" dirty="0"/>
              <a:t> lead from the meter to the </a:t>
            </a:r>
            <a:r>
              <a:rPr lang="en-US" altLang="en-US" sz="1200" dirty="0"/>
              <a:t>BLACK</a:t>
            </a:r>
            <a:r>
              <a:rPr lang="en-US" altLang="en-US" sz="1200" b="0" dirty="0"/>
              <a:t> screw on the terminal strip.</a:t>
            </a:r>
          </a:p>
          <a:p>
            <a:pPr eaLnBrk="1" hangingPunct="1">
              <a:spcBef>
                <a:spcPct val="50000"/>
              </a:spcBef>
              <a:buFontTx/>
              <a:buNone/>
            </a:pPr>
            <a:r>
              <a:rPr lang="en-US" altLang="en-US" sz="1200" b="0" dirty="0"/>
              <a:t>2. Connect the </a:t>
            </a:r>
            <a:r>
              <a:rPr lang="en-US" altLang="en-US" sz="1200" dirty="0"/>
              <a:t>BLACK</a:t>
            </a:r>
            <a:r>
              <a:rPr lang="en-US" altLang="en-US" sz="1200" b="0" dirty="0"/>
              <a:t> lead from the meter to the </a:t>
            </a:r>
            <a:r>
              <a:rPr lang="en-US" altLang="en-US" sz="1200" dirty="0"/>
              <a:t>WHITE</a:t>
            </a:r>
            <a:r>
              <a:rPr lang="en-US" altLang="en-US" sz="1200" b="0" dirty="0"/>
              <a:t> screw on the terminal strip.</a:t>
            </a:r>
          </a:p>
          <a:p>
            <a:pPr eaLnBrk="1" hangingPunct="1">
              <a:spcBef>
                <a:spcPct val="50000"/>
              </a:spcBef>
              <a:buFontTx/>
              <a:buNone/>
            </a:pPr>
            <a:r>
              <a:rPr lang="en-US" altLang="en-US" sz="1200" b="0" dirty="0"/>
              <a:t>      a. Read voltage under load while preventing the plunger from seating. </a:t>
            </a:r>
            <a:br>
              <a:rPr lang="en-US" altLang="en-US" sz="1200" b="0" dirty="0"/>
            </a:br>
            <a:r>
              <a:rPr lang="en-US" altLang="en-US" sz="1200" b="0" dirty="0"/>
              <a:t>          The voltage reading should be 22 – 19 volts under load.</a:t>
            </a:r>
          </a:p>
          <a:p>
            <a:pPr eaLnBrk="1" hangingPunct="1">
              <a:spcBef>
                <a:spcPct val="50000"/>
              </a:spcBef>
              <a:buFontTx/>
              <a:buNone/>
            </a:pPr>
            <a:r>
              <a:rPr lang="en-US" altLang="en-US" sz="1200" b="0" dirty="0"/>
              <a:t>          If readings are under 19 volts, check wiring to the door.</a:t>
            </a:r>
          </a:p>
          <a:p>
            <a:pPr eaLnBrk="1" hangingPunct="1">
              <a:spcBef>
                <a:spcPct val="50000"/>
              </a:spcBef>
              <a:buFontTx/>
              <a:buNone/>
            </a:pPr>
            <a:endParaRPr lang="en-US" altLang="en-US" sz="1200" dirty="0"/>
          </a:p>
          <a:p>
            <a:pPr eaLnBrk="1" hangingPunct="1">
              <a:spcBef>
                <a:spcPct val="50000"/>
              </a:spcBef>
              <a:buFontTx/>
              <a:buNone/>
            </a:pPr>
            <a:r>
              <a:rPr lang="en-US" altLang="en-US" sz="1200" b="0" dirty="0"/>
              <a:t>* The above procedure applies for E-UNL, E-SAF, E-SEC or E-PAN.</a:t>
            </a:r>
          </a:p>
        </p:txBody>
      </p:sp>
      <p:sp>
        <p:nvSpPr>
          <p:cNvPr id="11571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CE4E8A9-0EDB-4D13-9743-2324CBFDB4A7}" type="slidenum">
              <a:rPr lang="en-US" altLang="en-US" sz="1400" b="0" smtClean="0"/>
              <a:pPr/>
              <a:t>88</a:t>
            </a:fld>
            <a:endParaRPr lang="en-US" altLang="en-US" sz="1400" b="0" dirty="0"/>
          </a:p>
        </p:txBody>
      </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98" y="1066800"/>
            <a:ext cx="4423202" cy="572414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329" y="1066800"/>
            <a:ext cx="4423202" cy="5724144"/>
          </a:xfrm>
          <a:prstGeom prst="rect">
            <a:avLst/>
          </a:prstGeom>
        </p:spPr>
      </p:pic>
      <p:sp>
        <p:nvSpPr>
          <p:cNvPr id="117763"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17764"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Meters &amp; Meter Reading</a:t>
            </a:r>
          </a:p>
        </p:txBody>
      </p:sp>
      <p:sp>
        <p:nvSpPr>
          <p:cNvPr id="11776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D150F99-9C88-4B2A-819F-373DD9F61426}" type="slidenum">
              <a:rPr lang="en-US" altLang="en-US" sz="1400" b="0" smtClean="0"/>
              <a:pPr/>
              <a:t>89</a:t>
            </a:fld>
            <a:endParaRPr lang="en-US" altLang="en-US" sz="1400" b="0" dirty="0"/>
          </a:p>
        </p:txBody>
      </p:sp>
      <p:sp>
        <p:nvSpPr>
          <p:cNvPr id="7" name="Text Box 6"/>
          <p:cNvSpPr txBox="1">
            <a:spLocks noChangeArrowheads="1"/>
          </p:cNvSpPr>
          <p:nvPr/>
        </p:nvSpPr>
        <p:spPr bwMode="auto">
          <a:xfrm>
            <a:off x="304800" y="6858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Volts D.C.</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339" name="Rectangle 5"/>
          <p:cNvSpPr>
            <a:spLocks noGrp="1" noChangeArrowheads="1"/>
          </p:cNvSpPr>
          <p:nvPr>
            <p:ph type="title"/>
          </p:nvPr>
        </p:nvSpPr>
        <p:spPr>
          <a:xfrm>
            <a:off x="152400" y="0"/>
            <a:ext cx="8229600" cy="563563"/>
          </a:xfrm>
          <a:noFill/>
        </p:spPr>
        <p:txBody>
          <a:bodyPr/>
          <a:lstStyle/>
          <a:p>
            <a:pPr algn="l" eaLnBrk="1" hangingPunct="1"/>
            <a:r>
              <a:rPr lang="en-US" altLang="en-US" sz="2400" b="1" dirty="0"/>
              <a:t>Door Handing</a:t>
            </a:r>
          </a:p>
        </p:txBody>
      </p:sp>
      <p:sp>
        <p:nvSpPr>
          <p:cNvPr id="14340" name="Text Box 6"/>
          <p:cNvSpPr txBox="1">
            <a:spLocks noChangeArrowheads="1"/>
          </p:cNvSpPr>
          <p:nvPr/>
        </p:nvSpPr>
        <p:spPr bwMode="auto">
          <a:xfrm>
            <a:off x="152400" y="762000"/>
            <a:ext cx="396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dirty="0"/>
              <a:t>Doors swing in different directions and the way in which a door swings is called the “hand” of the door.</a:t>
            </a:r>
          </a:p>
        </p:txBody>
      </p:sp>
      <p:sp>
        <p:nvSpPr>
          <p:cNvPr id="14341" name="Text Box 7"/>
          <p:cNvSpPr txBox="1">
            <a:spLocks noChangeArrowheads="1"/>
          </p:cNvSpPr>
          <p:nvPr/>
        </p:nvSpPr>
        <p:spPr bwMode="auto">
          <a:xfrm>
            <a:off x="4267200" y="762000"/>
            <a:ext cx="472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dirty="0"/>
              <a:t>To determine the hand and swing of a door, view the door from the </a:t>
            </a:r>
            <a:r>
              <a:rPr lang="en-US" altLang="en-US" sz="1800" dirty="0">
                <a:solidFill>
                  <a:srgbClr val="0000FF"/>
                </a:solidFill>
              </a:rPr>
              <a:t>outside or keyed side</a:t>
            </a:r>
            <a:r>
              <a:rPr lang="en-US" altLang="en-US" sz="1800" b="0" dirty="0"/>
              <a:t>. The side the hinges are on is the hand of the door. </a:t>
            </a:r>
          </a:p>
        </p:txBody>
      </p:sp>
      <p:sp>
        <p:nvSpPr>
          <p:cNvPr id="14342" name="Text Box 8"/>
          <p:cNvSpPr txBox="1">
            <a:spLocks noChangeArrowheads="1"/>
          </p:cNvSpPr>
          <p:nvPr/>
        </p:nvSpPr>
        <p:spPr bwMode="auto">
          <a:xfrm>
            <a:off x="381000" y="5257800"/>
            <a:ext cx="40386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dirty="0"/>
              <a:t>If the door swings </a:t>
            </a:r>
            <a:r>
              <a:rPr lang="en-US" altLang="en-US" sz="1800" dirty="0">
                <a:solidFill>
                  <a:srgbClr val="0000FF"/>
                </a:solidFill>
              </a:rPr>
              <a:t>away</a:t>
            </a:r>
            <a:r>
              <a:rPr lang="en-US" altLang="en-US" sz="1800" b="0" dirty="0"/>
              <a:t> from the viewer, the hand is a regular hand, i.e., left hand (LH) or right hand (RH).</a:t>
            </a:r>
          </a:p>
          <a:p>
            <a:pPr eaLnBrk="1" hangingPunct="1">
              <a:spcBef>
                <a:spcPct val="50000"/>
              </a:spcBef>
              <a:buFontTx/>
              <a:buNone/>
            </a:pPr>
            <a:r>
              <a:rPr lang="en-US" altLang="en-US" sz="1600" dirty="0"/>
              <a:t>*Doors with exit devices are always reverse hand.</a:t>
            </a:r>
          </a:p>
        </p:txBody>
      </p:sp>
      <p:pic>
        <p:nvPicPr>
          <p:cNvPr id="14343" name="Picture 10" descr="both h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2362200"/>
            <a:ext cx="87899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1"/>
          <p:cNvSpPr txBox="1">
            <a:spLocks noChangeArrowheads="1"/>
          </p:cNvSpPr>
          <p:nvPr/>
        </p:nvSpPr>
        <p:spPr bwMode="auto">
          <a:xfrm>
            <a:off x="5105400" y="5257800"/>
            <a:ext cx="3657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dirty="0"/>
              <a:t>If the door swings </a:t>
            </a:r>
            <a:r>
              <a:rPr lang="en-US" altLang="en-US" sz="1800" dirty="0">
                <a:solidFill>
                  <a:srgbClr val="0000FF"/>
                </a:solidFill>
              </a:rPr>
              <a:t>towards</a:t>
            </a:r>
            <a:r>
              <a:rPr lang="en-US" altLang="en-US" sz="1800" b="0" dirty="0"/>
              <a:t> the viewer, the door is reverse swing, i.e., left hand reverse (LHR) or right hand reverse swing (RHR).</a:t>
            </a:r>
          </a:p>
        </p:txBody>
      </p:sp>
      <p:sp>
        <p:nvSpPr>
          <p:cNvPr id="14345" name="Text Box 12"/>
          <p:cNvSpPr txBox="1">
            <a:spLocks noChangeArrowheads="1"/>
          </p:cNvSpPr>
          <p:nvPr/>
        </p:nvSpPr>
        <p:spPr bwMode="auto">
          <a:xfrm>
            <a:off x="3729318" y="2057400"/>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Viewed from outside</a:t>
            </a:r>
          </a:p>
        </p:txBody>
      </p:sp>
      <p:sp>
        <p:nvSpPr>
          <p:cNvPr id="14346" name="Text Box 13"/>
          <p:cNvSpPr txBox="1">
            <a:spLocks noChangeArrowheads="1"/>
          </p:cNvSpPr>
          <p:nvPr/>
        </p:nvSpPr>
        <p:spPr bwMode="auto">
          <a:xfrm>
            <a:off x="609600" y="4419600"/>
            <a:ext cx="1143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Left Hand</a:t>
            </a:r>
          </a:p>
          <a:p>
            <a:pPr algn="ctr" eaLnBrk="1" hangingPunct="1">
              <a:spcBef>
                <a:spcPct val="50000"/>
              </a:spcBef>
              <a:buFontTx/>
              <a:buNone/>
            </a:pPr>
            <a:r>
              <a:rPr lang="en-US" altLang="en-US" sz="1200" dirty="0"/>
              <a:t>(LH)</a:t>
            </a:r>
          </a:p>
        </p:txBody>
      </p:sp>
      <p:sp>
        <p:nvSpPr>
          <p:cNvPr id="14347" name="Text Box 14"/>
          <p:cNvSpPr txBox="1">
            <a:spLocks noChangeArrowheads="1"/>
          </p:cNvSpPr>
          <p:nvPr/>
        </p:nvSpPr>
        <p:spPr bwMode="auto">
          <a:xfrm>
            <a:off x="3048000" y="4419600"/>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Right Hand</a:t>
            </a:r>
          </a:p>
          <a:p>
            <a:pPr algn="ctr" eaLnBrk="1" hangingPunct="1">
              <a:spcBef>
                <a:spcPct val="50000"/>
              </a:spcBef>
              <a:buFontTx/>
              <a:buNone/>
            </a:pPr>
            <a:r>
              <a:rPr lang="en-US" altLang="en-US" sz="1200" dirty="0"/>
              <a:t>(RH)</a:t>
            </a:r>
          </a:p>
        </p:txBody>
      </p:sp>
      <p:sp>
        <p:nvSpPr>
          <p:cNvPr id="14348" name="Text Box 15"/>
          <p:cNvSpPr txBox="1">
            <a:spLocks noChangeArrowheads="1"/>
          </p:cNvSpPr>
          <p:nvPr/>
        </p:nvSpPr>
        <p:spPr bwMode="auto">
          <a:xfrm>
            <a:off x="7086600" y="4419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Right Hand Reverse (RHR)</a:t>
            </a:r>
          </a:p>
        </p:txBody>
      </p:sp>
      <p:sp>
        <p:nvSpPr>
          <p:cNvPr id="14349" name="Text Box 16"/>
          <p:cNvSpPr txBox="1">
            <a:spLocks noChangeArrowheads="1"/>
          </p:cNvSpPr>
          <p:nvPr/>
        </p:nvSpPr>
        <p:spPr bwMode="auto">
          <a:xfrm>
            <a:off x="4724400" y="4419600"/>
            <a:ext cx="167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Left Hand Reverse</a:t>
            </a:r>
          </a:p>
          <a:p>
            <a:pPr algn="ctr" eaLnBrk="1" hangingPunct="1">
              <a:spcBef>
                <a:spcPct val="50000"/>
              </a:spcBef>
              <a:buFontTx/>
              <a:buNone/>
            </a:pPr>
            <a:r>
              <a:rPr lang="en-US" altLang="en-US" sz="1200" dirty="0"/>
              <a:t>(LHR)</a:t>
            </a:r>
          </a:p>
        </p:txBody>
      </p:sp>
      <p:sp>
        <p:nvSpPr>
          <p:cNvPr id="1435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AEDAFF7-BA58-44DB-99B0-BB7AD00FB2B6}" type="slidenum">
              <a:rPr lang="en-US" altLang="en-US" sz="1400" b="0" smtClean="0"/>
              <a:pPr/>
              <a:t>9</a:t>
            </a:fld>
            <a:endParaRPr lang="en-US" altLang="en-US" sz="1400" b="0" dirty="0"/>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1981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Technical Data</a:t>
            </a:r>
          </a:p>
        </p:txBody>
      </p:sp>
      <p:sp>
        <p:nvSpPr>
          <p:cNvPr id="11981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F03489A-1D3A-4ADF-A0A6-BE9DAB2D93AB}" type="slidenum">
              <a:rPr lang="en-US" altLang="en-US" sz="1400" b="0" smtClean="0"/>
              <a:pPr/>
              <a:t>90</a:t>
            </a:fld>
            <a:endParaRPr lang="en-US" altLang="en-US" sz="1400" b="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2671" y="762000"/>
            <a:ext cx="4525529" cy="58565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42272" y="762000"/>
            <a:ext cx="4525528" cy="5856566"/>
          </a:xfrm>
          <a:prstGeom prst="rect">
            <a:avLst/>
          </a:prstGeom>
        </p:spPr>
      </p:pic>
    </p:spTree>
    <p:extLst>
      <p:ext uri="{BB962C8B-B14F-4D97-AF65-F5344CB8AC3E}">
        <p14:creationId xmlns:p14="http://schemas.microsoft.com/office/powerpoint/2010/main" val="2044187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20835"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482" y="685800"/>
            <a:ext cx="4690918"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685800"/>
            <a:ext cx="4586008" cy="607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Technical Data</a:t>
            </a:r>
          </a:p>
        </p:txBody>
      </p:sp>
      <p:sp>
        <p:nvSpPr>
          <p:cNvPr id="12083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ECE6104-A11A-4277-BA99-0CD00930772C}" type="slidenum">
              <a:rPr lang="en-US" altLang="en-US" sz="1400" b="0" smtClean="0"/>
              <a:pPr/>
              <a:t>91</a:t>
            </a:fld>
            <a:endParaRPr lang="en-US" altLang="en-US" sz="1400" b="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2186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Technical Data</a:t>
            </a:r>
          </a:p>
        </p:txBody>
      </p:sp>
      <p:sp>
        <p:nvSpPr>
          <p:cNvPr id="12186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F80D14D-5AE5-47CE-A886-E23A8B75FCA1}" type="slidenum">
              <a:rPr lang="en-US" altLang="en-US" sz="1400" b="0" smtClean="0"/>
              <a:pPr/>
              <a:t>92</a:t>
            </a:fld>
            <a:endParaRPr lang="en-US" altLang="en-US" sz="1400" b="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4587009" cy="59361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968" y="682393"/>
            <a:ext cx="4727032" cy="6117336"/>
          </a:xfrm>
          <a:prstGeom prst="rect">
            <a:avLst/>
          </a:prstGeom>
        </p:spPr>
      </p:pic>
    </p:spTree>
    <p:extLst>
      <p:ext uri="{BB962C8B-B14F-4D97-AF65-F5344CB8AC3E}">
        <p14:creationId xmlns:p14="http://schemas.microsoft.com/office/powerpoint/2010/main" val="12641811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2493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Technical Data</a:t>
            </a:r>
          </a:p>
        </p:txBody>
      </p:sp>
      <p:sp>
        <p:nvSpPr>
          <p:cNvPr id="12493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C7AFE05-1D57-4DB2-BA19-971630E7DEE6}" type="slidenum">
              <a:rPr lang="en-US" altLang="en-US" sz="1400" b="0" smtClean="0"/>
              <a:pPr/>
              <a:t>93</a:t>
            </a:fld>
            <a:endParaRPr lang="en-US" altLang="en-US" sz="1400" b="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4592782" cy="59436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685800"/>
            <a:ext cx="4725988" cy="611598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22883"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215"/>
          <a:stretch/>
        </p:blipFill>
        <p:spPr bwMode="auto">
          <a:xfrm>
            <a:off x="4419600" y="642838"/>
            <a:ext cx="4648200" cy="621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Technical Data</a:t>
            </a:r>
          </a:p>
        </p:txBody>
      </p:sp>
      <p:sp>
        <p:nvSpPr>
          <p:cNvPr id="12288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764E941-AC3A-4EF1-812B-44E620EA996E}" type="slidenum">
              <a:rPr lang="en-US" altLang="en-US" sz="1400" b="0" smtClean="0"/>
              <a:pPr/>
              <a:t>94</a:t>
            </a:fld>
            <a:endParaRPr lang="en-US" altLang="en-US" sz="1400" b="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2390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1"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762000"/>
            <a:ext cx="4665663" cy="603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Electrical Technical Data</a:t>
            </a:r>
          </a:p>
        </p:txBody>
      </p:sp>
      <p:sp>
        <p:nvSpPr>
          <p:cNvPr id="12391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F448444-31B9-4BF6-9D17-44A51F9DC18B}" type="slidenum">
              <a:rPr lang="en-US" altLang="en-US" sz="1400" b="0" smtClean="0"/>
              <a:pPr/>
              <a:t>95</a:t>
            </a:fld>
            <a:endParaRPr lang="en-US" altLang="en-US" sz="1400" b="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dirty="0"/>
          </a:p>
        </p:txBody>
      </p:sp>
      <p:sp>
        <p:nvSpPr>
          <p:cNvPr id="140295" name="Rectangle 7"/>
          <p:cNvSpPr>
            <a:spLocks noChangeArrowheads="1"/>
          </p:cNvSpPr>
          <p:nvPr/>
        </p:nvSpPr>
        <p:spPr bwMode="auto">
          <a:xfrm>
            <a:off x="1967296" y="1905506"/>
            <a:ext cx="520779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6600" b="0" dirty="0">
                <a:latin typeface="+mj-lt"/>
              </a:rPr>
              <a:t>Technical Data Sheets</a:t>
            </a:r>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96</a:t>
            </a:fld>
            <a:endParaRPr lang="en-US" altLang="en-US" sz="1400" b="0" dirty="0"/>
          </a:p>
        </p:txBody>
      </p:sp>
      <p:pic>
        <p:nvPicPr>
          <p:cNvPr id="2" name="Picture 8">
            <a:extLst>
              <a:ext uri="{FF2B5EF4-FFF2-40B4-BE49-F238E27FC236}">
                <a16:creationId xmlns:a16="http://schemas.microsoft.com/office/drawing/2014/main" id="{36143463-7A23-2062-3F80-25528614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503" y="54895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248148"/>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26982"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26984" name="Slide Number Placeholder 6"/>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FE36024-5F28-4B31-8228-D9AAB9F39F6E}" type="slidenum">
              <a:rPr lang="en-US" altLang="en-US" sz="1400" b="0" smtClean="0"/>
              <a:pPr/>
              <a:t>97</a:t>
            </a:fld>
            <a:endParaRPr lang="en-US" altLang="en-US" sz="1400" b="0" dirty="0"/>
          </a:p>
        </p:txBody>
      </p:sp>
      <p:sp>
        <p:nvSpPr>
          <p:cNvPr id="2" name="TextBox 1"/>
          <p:cNvSpPr txBox="1"/>
          <p:nvPr/>
        </p:nvSpPr>
        <p:spPr>
          <a:xfrm>
            <a:off x="3086100" y="883817"/>
            <a:ext cx="2971800" cy="369332"/>
          </a:xfrm>
          <a:prstGeom prst="rect">
            <a:avLst/>
          </a:prstGeom>
          <a:noFill/>
        </p:spPr>
        <p:txBody>
          <a:bodyPr wrap="square" rtlCol="0">
            <a:spAutoFit/>
          </a:bodyPr>
          <a:lstStyle/>
          <a:p>
            <a:pPr algn="ctr"/>
            <a:r>
              <a:rPr lang="en-US" sz="1800" dirty="0"/>
              <a:t>Tech Data Sheet Index</a:t>
            </a:r>
          </a:p>
        </p:txBody>
      </p:sp>
      <p:sp>
        <p:nvSpPr>
          <p:cNvPr id="3" name="TextBox 2"/>
          <p:cNvSpPr txBox="1"/>
          <p:nvPr/>
        </p:nvSpPr>
        <p:spPr>
          <a:xfrm>
            <a:off x="185056" y="1377836"/>
            <a:ext cx="4463143" cy="4870564"/>
          </a:xfrm>
          <a:prstGeom prst="rect">
            <a:avLst/>
          </a:prstGeom>
          <a:noFill/>
        </p:spPr>
        <p:txBody>
          <a:bodyPr wrap="square" rtlCol="0">
            <a:spAutoFit/>
          </a:bodyPr>
          <a:lstStyle/>
          <a:p>
            <a:pPr>
              <a:lnSpc>
                <a:spcPct val="150000"/>
              </a:lnSpc>
            </a:pPr>
            <a:r>
              <a:rPr lang="en-US" sz="1100" dirty="0"/>
              <a:t>Door Hinge Stile – Part Names &amp; Numbers	1A</a:t>
            </a:r>
            <a:r>
              <a:rPr lang="en-US" sz="900" dirty="0"/>
              <a:t>02</a:t>
            </a:r>
            <a:endParaRPr lang="en-US" sz="1100" dirty="0"/>
          </a:p>
          <a:p>
            <a:pPr>
              <a:lnSpc>
                <a:spcPct val="150000"/>
              </a:lnSpc>
            </a:pPr>
            <a:r>
              <a:rPr lang="en-US" sz="1100" dirty="0"/>
              <a:t>Push Pull Mechanism – Part Names &amp; Numbers	1B</a:t>
            </a:r>
            <a:r>
              <a:rPr lang="en-US" sz="900" dirty="0"/>
              <a:t>01</a:t>
            </a:r>
            <a:endParaRPr lang="en-US" sz="1100" dirty="0"/>
          </a:p>
          <a:p>
            <a:pPr>
              <a:lnSpc>
                <a:spcPct val="150000"/>
              </a:lnSpc>
            </a:pPr>
            <a:r>
              <a:rPr lang="en-US" sz="1100" dirty="0"/>
              <a:t>Door Latch Stile – Part Names &amp; Numbers	1C</a:t>
            </a:r>
            <a:r>
              <a:rPr lang="en-US" sz="900" dirty="0"/>
              <a:t>01</a:t>
            </a:r>
            <a:endParaRPr lang="en-US" sz="1100" dirty="0"/>
          </a:p>
          <a:p>
            <a:pPr>
              <a:lnSpc>
                <a:spcPct val="150000"/>
              </a:lnSpc>
            </a:pPr>
            <a:r>
              <a:rPr lang="en-US" sz="1100" dirty="0"/>
              <a:t>One Piece Latch Stop – L55		1D</a:t>
            </a:r>
            <a:r>
              <a:rPr lang="en-US" sz="900" dirty="0"/>
              <a:t>02</a:t>
            </a:r>
            <a:endParaRPr lang="en-US" sz="1100" dirty="0"/>
          </a:p>
          <a:p>
            <a:pPr>
              <a:lnSpc>
                <a:spcPct val="150000"/>
              </a:lnSpc>
            </a:pPr>
            <a:r>
              <a:rPr lang="en-US" sz="1100" dirty="0"/>
              <a:t>Panic Device – Part Names &amp; Numbers		1F</a:t>
            </a:r>
            <a:r>
              <a:rPr lang="en-US" sz="900" dirty="0"/>
              <a:t>01</a:t>
            </a:r>
            <a:endParaRPr lang="en-US" sz="1100" dirty="0"/>
          </a:p>
          <a:p>
            <a:pPr>
              <a:lnSpc>
                <a:spcPct val="150000"/>
              </a:lnSpc>
            </a:pPr>
            <a:r>
              <a:rPr lang="en-US" sz="1100" dirty="0"/>
              <a:t>Standards for Pairs of Doors		2</a:t>
            </a:r>
            <a:r>
              <a:rPr lang="en-US" sz="900" dirty="0"/>
              <a:t>01</a:t>
            </a:r>
            <a:endParaRPr lang="en-US" sz="1100" dirty="0"/>
          </a:p>
          <a:p>
            <a:pPr>
              <a:lnSpc>
                <a:spcPct val="150000"/>
              </a:lnSpc>
            </a:pPr>
            <a:r>
              <a:rPr lang="en-US" sz="1100" dirty="0"/>
              <a:t>Pairs of Doors – Head Strike Weather Sealing	2A</a:t>
            </a:r>
            <a:r>
              <a:rPr lang="en-US" sz="900" dirty="0"/>
              <a:t>01</a:t>
            </a:r>
            <a:endParaRPr lang="en-US" sz="1100" dirty="0"/>
          </a:p>
          <a:p>
            <a:pPr>
              <a:lnSpc>
                <a:spcPct val="150000"/>
              </a:lnSpc>
            </a:pPr>
            <a:r>
              <a:rPr lang="en-US" sz="1100" dirty="0"/>
              <a:t>Gasket Options – Single Door		3</a:t>
            </a:r>
            <a:r>
              <a:rPr lang="en-US" sz="900" dirty="0"/>
              <a:t>01</a:t>
            </a:r>
            <a:endParaRPr lang="en-US" sz="1100" dirty="0"/>
          </a:p>
          <a:p>
            <a:pPr>
              <a:lnSpc>
                <a:spcPct val="150000"/>
              </a:lnSpc>
            </a:pPr>
            <a:r>
              <a:rPr lang="en-US" sz="1100" dirty="0"/>
              <a:t>Gasket Options – Pair of Doors		4</a:t>
            </a:r>
            <a:r>
              <a:rPr lang="en-US" sz="900" dirty="0"/>
              <a:t>01</a:t>
            </a:r>
            <a:endParaRPr lang="en-US" sz="1100" dirty="0"/>
          </a:p>
          <a:p>
            <a:pPr>
              <a:lnSpc>
                <a:spcPct val="150000"/>
              </a:lnSpc>
            </a:pPr>
            <a:r>
              <a:rPr lang="en-US" sz="1100" dirty="0"/>
              <a:t>Double Egress Pair Detail			5</a:t>
            </a:r>
            <a:r>
              <a:rPr lang="en-US" sz="900" dirty="0"/>
              <a:t>01</a:t>
            </a:r>
            <a:endParaRPr lang="en-US" sz="1100" dirty="0"/>
          </a:p>
          <a:p>
            <a:pPr>
              <a:lnSpc>
                <a:spcPct val="150000"/>
              </a:lnSpc>
            </a:pPr>
            <a:r>
              <a:rPr lang="en-US" sz="1100" dirty="0"/>
              <a:t>Removable Mullion Details			13</a:t>
            </a:r>
            <a:r>
              <a:rPr lang="en-US" sz="900" dirty="0"/>
              <a:t>02</a:t>
            </a:r>
            <a:endParaRPr lang="en-US" sz="1100" dirty="0"/>
          </a:p>
          <a:p>
            <a:pPr>
              <a:lnSpc>
                <a:spcPct val="150000"/>
              </a:lnSpc>
            </a:pPr>
            <a:r>
              <a:rPr lang="en-US" sz="1100" dirty="0"/>
              <a:t>Helper Spring Mounting Detail		17</a:t>
            </a:r>
            <a:r>
              <a:rPr lang="en-US" sz="900" dirty="0"/>
              <a:t>01</a:t>
            </a:r>
            <a:endParaRPr lang="en-US" sz="1100" dirty="0"/>
          </a:p>
          <a:p>
            <a:pPr>
              <a:lnSpc>
                <a:spcPct val="150000"/>
              </a:lnSpc>
            </a:pPr>
            <a:r>
              <a:rPr lang="en-US" sz="1100" dirty="0"/>
              <a:t>Mortise Electro-Magnetic Holder – TDH 100	19V</a:t>
            </a:r>
          </a:p>
          <a:p>
            <a:pPr>
              <a:lnSpc>
                <a:spcPct val="150000"/>
              </a:lnSpc>
            </a:pPr>
            <a:r>
              <a:rPr lang="en-US" sz="1100" dirty="0"/>
              <a:t>Locking Channel – Part Names &amp; Numbers	21</a:t>
            </a:r>
            <a:r>
              <a:rPr lang="en-US" sz="900" dirty="0"/>
              <a:t>01</a:t>
            </a:r>
            <a:endParaRPr lang="en-US" sz="1100" dirty="0"/>
          </a:p>
          <a:p>
            <a:pPr>
              <a:lnSpc>
                <a:spcPct val="150000"/>
              </a:lnSpc>
            </a:pPr>
            <a:r>
              <a:rPr lang="en-US" sz="1100" dirty="0"/>
              <a:t>Locking Channel – Ordering Information		21</a:t>
            </a:r>
            <a:r>
              <a:rPr lang="en-US" sz="900" dirty="0"/>
              <a:t>03</a:t>
            </a:r>
          </a:p>
          <a:p>
            <a:pPr>
              <a:lnSpc>
                <a:spcPct val="150000"/>
              </a:lnSpc>
            </a:pPr>
            <a:r>
              <a:rPr lang="en-US" sz="1100" dirty="0"/>
              <a:t>Cylinder Stds. &amp; Modifications – 07,09 &amp; ESAF	25</a:t>
            </a:r>
            <a:r>
              <a:rPr lang="en-US" sz="900" dirty="0"/>
              <a:t>05</a:t>
            </a:r>
          </a:p>
          <a:p>
            <a:pPr>
              <a:lnSpc>
                <a:spcPct val="150000"/>
              </a:lnSpc>
            </a:pPr>
            <a:r>
              <a:rPr lang="en-US" sz="1100" dirty="0"/>
              <a:t>Field Door Preparation for Standard Panic	27</a:t>
            </a:r>
            <a:r>
              <a:rPr lang="en-US" sz="900" dirty="0"/>
              <a:t>01</a:t>
            </a:r>
            <a:endParaRPr lang="en-US" sz="1100" dirty="0"/>
          </a:p>
          <a:p>
            <a:pPr>
              <a:lnSpc>
                <a:spcPct val="150000"/>
              </a:lnSpc>
            </a:pPr>
            <a:r>
              <a:rPr lang="en-US" sz="1100" dirty="0"/>
              <a:t>Apparent Pivot Point of Hinge		29</a:t>
            </a:r>
            <a:r>
              <a:rPr lang="en-US" sz="900" dirty="0"/>
              <a:t>01</a:t>
            </a:r>
          </a:p>
          <a:p>
            <a:pPr>
              <a:lnSpc>
                <a:spcPct val="150000"/>
              </a:lnSpc>
            </a:pPr>
            <a:r>
              <a:rPr lang="en-US" sz="1100" dirty="0"/>
              <a:t>Spindle Fastening Details			33</a:t>
            </a:r>
            <a:r>
              <a:rPr lang="en-US" sz="900" dirty="0"/>
              <a:t>03</a:t>
            </a:r>
            <a:endParaRPr lang="en-US" sz="1100" dirty="0"/>
          </a:p>
        </p:txBody>
      </p:sp>
      <p:sp>
        <p:nvSpPr>
          <p:cNvPr id="8" name="TextBox 7"/>
          <p:cNvSpPr txBox="1"/>
          <p:nvPr/>
        </p:nvSpPr>
        <p:spPr>
          <a:xfrm>
            <a:off x="4604657" y="1371600"/>
            <a:ext cx="4463143" cy="4916731"/>
          </a:xfrm>
          <a:prstGeom prst="rect">
            <a:avLst/>
          </a:prstGeom>
          <a:noFill/>
        </p:spPr>
        <p:txBody>
          <a:bodyPr wrap="square" rtlCol="0">
            <a:spAutoFit/>
          </a:bodyPr>
          <a:lstStyle/>
          <a:p>
            <a:pPr>
              <a:lnSpc>
                <a:spcPct val="150000"/>
              </a:lnSpc>
            </a:pPr>
            <a:r>
              <a:rPr lang="en-US" sz="1100" dirty="0"/>
              <a:t>Trim Dimensions and Projections		35</a:t>
            </a:r>
            <a:r>
              <a:rPr lang="en-US" sz="900" dirty="0"/>
              <a:t>04</a:t>
            </a:r>
            <a:endParaRPr lang="en-US" sz="1100" dirty="0"/>
          </a:p>
          <a:p>
            <a:pPr>
              <a:lnSpc>
                <a:spcPct val="150000"/>
              </a:lnSpc>
            </a:pPr>
            <a:r>
              <a:rPr lang="en-US" sz="1100" dirty="0"/>
              <a:t>Total Door Systems Installation “Key”		36</a:t>
            </a:r>
            <a:r>
              <a:rPr lang="en-US" sz="900" dirty="0"/>
              <a:t>02</a:t>
            </a:r>
          </a:p>
          <a:p>
            <a:pPr>
              <a:lnSpc>
                <a:spcPct val="150000"/>
              </a:lnSpc>
            </a:pPr>
            <a:r>
              <a:rPr lang="en-US" sz="1100" dirty="0"/>
              <a:t>Standard Panic Device, P-14		37A</a:t>
            </a:r>
          </a:p>
          <a:p>
            <a:pPr>
              <a:lnSpc>
                <a:spcPct val="150000"/>
              </a:lnSpc>
            </a:pPr>
            <a:r>
              <a:rPr lang="en-US" sz="1100" dirty="0"/>
              <a:t>H-17 Hanger Rod Installation Instructions	40</a:t>
            </a:r>
          </a:p>
          <a:p>
            <a:pPr>
              <a:lnSpc>
                <a:spcPct val="150000"/>
              </a:lnSpc>
            </a:pPr>
            <a:r>
              <a:rPr lang="en-US" sz="1100" dirty="0"/>
              <a:t>H-50 Hanger Rod Installation Instructions	40B</a:t>
            </a:r>
          </a:p>
          <a:p>
            <a:pPr>
              <a:lnSpc>
                <a:spcPct val="150000"/>
              </a:lnSpc>
            </a:pPr>
            <a:r>
              <a:rPr lang="en-US" sz="1100" dirty="0"/>
              <a:t>Packaging Standards			42</a:t>
            </a:r>
            <a:r>
              <a:rPr lang="en-US" sz="900" dirty="0"/>
              <a:t>01</a:t>
            </a:r>
          </a:p>
          <a:p>
            <a:pPr>
              <a:lnSpc>
                <a:spcPct val="150000"/>
              </a:lnSpc>
            </a:pPr>
            <a:r>
              <a:rPr lang="en-US" sz="1100" dirty="0"/>
              <a:t>Shim Kit for Bowed or Out of Plumb Frames	46A</a:t>
            </a:r>
          </a:p>
          <a:p>
            <a:pPr>
              <a:lnSpc>
                <a:spcPct val="150000"/>
              </a:lnSpc>
            </a:pPr>
            <a:r>
              <a:rPr lang="en-US" sz="1100" dirty="0"/>
              <a:t>Installation of Escutcheons w/ Concealed Fasteners	51</a:t>
            </a:r>
            <a:r>
              <a:rPr lang="en-US" sz="900" dirty="0"/>
              <a:t>01</a:t>
            </a:r>
            <a:endParaRPr lang="en-US" sz="1100" dirty="0"/>
          </a:p>
          <a:p>
            <a:pPr>
              <a:lnSpc>
                <a:spcPct val="150000"/>
              </a:lnSpc>
            </a:pPr>
            <a:r>
              <a:rPr lang="en-US" sz="1100" dirty="0"/>
              <a:t>Rigidized Hinge			52</a:t>
            </a:r>
            <a:r>
              <a:rPr lang="en-US" sz="900" dirty="0"/>
              <a:t>05</a:t>
            </a:r>
            <a:endParaRPr lang="en-US" sz="1100" dirty="0"/>
          </a:p>
          <a:p>
            <a:pPr>
              <a:lnSpc>
                <a:spcPct val="150000"/>
              </a:lnSpc>
            </a:pPr>
            <a:r>
              <a:rPr lang="en-US" sz="1100" dirty="0"/>
              <a:t>TDC 96p Detail for Hold Open Pocketed Doors	58E</a:t>
            </a:r>
          </a:p>
          <a:p>
            <a:pPr>
              <a:lnSpc>
                <a:spcPct val="150000"/>
              </a:lnSpc>
            </a:pPr>
            <a:r>
              <a:rPr lang="en-US" sz="1100" dirty="0"/>
              <a:t>TDC 96   Detail for Concealed Closer		58F</a:t>
            </a:r>
          </a:p>
          <a:p>
            <a:pPr>
              <a:lnSpc>
                <a:spcPct val="150000"/>
              </a:lnSpc>
            </a:pPr>
            <a:r>
              <a:rPr lang="en-US" sz="1100" dirty="0"/>
              <a:t>Summary of Total Door Weights		66</a:t>
            </a:r>
            <a:r>
              <a:rPr lang="en-US" sz="900" dirty="0"/>
              <a:t>01</a:t>
            </a:r>
            <a:endParaRPr lang="en-US" sz="1100" dirty="0"/>
          </a:p>
          <a:p>
            <a:pPr>
              <a:lnSpc>
                <a:spcPct val="150000"/>
              </a:lnSpc>
            </a:pPr>
            <a:r>
              <a:rPr lang="en-US" sz="1100" dirty="0"/>
              <a:t>Double Egress L11 Preparation for 3-step Frame	70</a:t>
            </a:r>
            <a:r>
              <a:rPr lang="en-US" sz="900" dirty="0"/>
              <a:t>01</a:t>
            </a:r>
            <a:endParaRPr lang="en-US" sz="1100" dirty="0"/>
          </a:p>
          <a:p>
            <a:pPr>
              <a:lnSpc>
                <a:spcPct val="150000"/>
              </a:lnSpc>
            </a:pPr>
            <a:r>
              <a:rPr lang="en-US" sz="1100" dirty="0"/>
              <a:t>Flush Panic Bar Projection			72</a:t>
            </a:r>
          </a:p>
          <a:p>
            <a:pPr>
              <a:lnSpc>
                <a:spcPct val="150000"/>
              </a:lnSpc>
            </a:pPr>
            <a:r>
              <a:rPr lang="en-US" sz="1100" dirty="0"/>
              <a:t>Standard Panic Bar Projection		72B</a:t>
            </a:r>
          </a:p>
          <a:p>
            <a:pPr>
              <a:lnSpc>
                <a:spcPct val="150000"/>
              </a:lnSpc>
            </a:pPr>
            <a:r>
              <a:rPr lang="en-US" sz="1100" dirty="0"/>
              <a:t>Flush Panic Bar &amp; Trim Removal		75</a:t>
            </a:r>
          </a:p>
          <a:p>
            <a:pPr>
              <a:lnSpc>
                <a:spcPct val="150000"/>
              </a:lnSpc>
            </a:pPr>
            <a:r>
              <a:rPr lang="en-US" sz="1100" dirty="0"/>
              <a:t>Lever Designs			80</a:t>
            </a:r>
          </a:p>
          <a:p>
            <a:pPr>
              <a:lnSpc>
                <a:spcPct val="150000"/>
              </a:lnSpc>
            </a:pPr>
            <a:r>
              <a:rPr lang="en-US" sz="1100" dirty="0"/>
              <a:t>TDC 96 Concealed Closer (1 of 2)		76A</a:t>
            </a:r>
          </a:p>
          <a:p>
            <a:pPr>
              <a:lnSpc>
                <a:spcPct val="150000"/>
              </a:lnSpc>
            </a:pPr>
            <a:r>
              <a:rPr lang="en-US" sz="1100" dirty="0"/>
              <a:t>TDC 96 Concealed Closer (2 of 2)		76B</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pic>
        <p:nvPicPr>
          <p:cNvPr id="12800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0" y="7874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59" y="787400"/>
            <a:ext cx="4663441"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2800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00DD953-AC16-4C20-BD99-8AA44F27EDBE}" type="slidenum">
              <a:rPr lang="en-US" altLang="en-US" sz="1400" b="0" smtClean="0"/>
              <a:pPr/>
              <a:t>98</a:t>
            </a:fld>
            <a:endParaRPr lang="en-US" altLang="en-US" sz="1400" b="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dirty="0"/>
          </a:p>
        </p:txBody>
      </p:sp>
      <p:sp>
        <p:nvSpPr>
          <p:cNvPr id="12902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tx2"/>
                </a:solidFill>
              </a:rPr>
              <a:t>Technical Data Sheets</a:t>
            </a:r>
          </a:p>
        </p:txBody>
      </p:sp>
      <p:sp>
        <p:nvSpPr>
          <p:cNvPr id="12903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9CFF298-344C-41CB-9354-75A7DC7D6027}" type="slidenum">
              <a:rPr lang="en-US" altLang="en-US" sz="1400" b="0" smtClean="0"/>
              <a:pPr/>
              <a:t>99</a:t>
            </a:fld>
            <a:endParaRPr lang="en-US" altLang="en-US" sz="1400" b="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182" y="787400"/>
            <a:ext cx="4652818" cy="60212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7400"/>
            <a:ext cx="4690919" cy="6070600"/>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29867</TotalTime>
  <Words>7825</Words>
  <Application>Microsoft Office PowerPoint</Application>
  <PresentationFormat>On-screen Show (4:3)</PresentationFormat>
  <Paragraphs>973</Paragraphs>
  <Slides>118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Aptos</vt:lpstr>
      <vt:lpstr>Arial</vt:lpstr>
      <vt:lpstr>Franklin Gothic Book</vt:lpstr>
      <vt:lpstr>Times New Roman</vt:lpstr>
      <vt:lpstr>Wingdings</vt:lpstr>
      <vt:lpstr>Default Design</vt:lpstr>
      <vt:lpstr>PowerPoint Presentation</vt:lpstr>
      <vt:lpstr>PowerPoint Presentation</vt:lpstr>
      <vt:lpstr>PowerPoint Presentation</vt:lpstr>
      <vt:lpstr>Frames</vt:lpstr>
      <vt:lpstr>Frames</vt:lpstr>
      <vt:lpstr>Frames</vt:lpstr>
      <vt:lpstr>Frames</vt:lpstr>
      <vt:lpstr>PowerPoint Presentation</vt:lpstr>
      <vt:lpstr>Door Handing</vt:lpstr>
      <vt:lpstr>Door Handing</vt:lpstr>
      <vt:lpstr>PowerPoint Presentation</vt:lpstr>
      <vt:lpstr>Hinge Side</vt:lpstr>
      <vt:lpstr>Hinge Side</vt:lpstr>
      <vt:lpstr>Hinge Side</vt:lpstr>
      <vt:lpstr>Hinge Side</vt:lpstr>
      <vt:lpstr>Hinge Side</vt:lpstr>
      <vt:lpstr>Hinge Side</vt:lpstr>
      <vt:lpstr>PowerPoint Presentation</vt:lpstr>
      <vt:lpstr>Hinge Side</vt:lpstr>
      <vt:lpstr>PowerPoint Presentation</vt:lpstr>
      <vt:lpstr>Latch Side</vt:lpstr>
      <vt:lpstr>Latch Side</vt:lpstr>
      <vt:lpstr>PowerPoint Presentation</vt:lpstr>
      <vt:lpstr>Latch Side</vt:lpstr>
      <vt:lpstr>PowerPoint Presentation</vt:lpstr>
      <vt:lpstr>Latch Side</vt:lpstr>
      <vt:lpstr>Latch Side</vt:lpstr>
      <vt:lpstr>PowerPoint Presentation</vt:lpstr>
      <vt:lpstr>Mechanisms</vt:lpstr>
      <vt:lpstr>Mechanisms</vt:lpstr>
      <vt:lpstr>Mechanisms</vt:lpstr>
      <vt:lpstr>Mechanisms</vt:lpstr>
      <vt:lpstr>Mechanisms</vt:lpstr>
      <vt:lpstr>Mechanism Installation</vt:lpstr>
      <vt:lpstr>Mechanism Installation</vt:lpstr>
      <vt:lpstr>Mechanism Installation</vt:lpstr>
      <vt:lpstr>Mechanism Installation</vt:lpstr>
      <vt:lpstr>Mechanisms</vt:lpstr>
      <vt:lpstr>Mechanisms</vt:lpstr>
      <vt:lpstr>Mechanism Installation</vt:lpstr>
      <vt:lpstr>Mechanism Installation</vt:lpstr>
      <vt:lpstr>Mechanism Installation</vt:lpstr>
      <vt:lpstr>Mechanism Installation</vt:lpstr>
      <vt:lpstr>Mechanism Installation</vt:lpstr>
      <vt:lpstr>Mechanism Installation</vt:lpstr>
      <vt:lpstr>Mechanism Installation</vt:lpstr>
      <vt:lpstr>Panics</vt:lpstr>
      <vt:lpstr>Panics</vt:lpstr>
      <vt:lpstr>Panics</vt:lpstr>
      <vt:lpstr>Panics</vt:lpstr>
      <vt:lpstr>Panics</vt:lpstr>
      <vt:lpstr>PowerPoint Presentation</vt:lpstr>
      <vt:lpstr>Closers</vt:lpstr>
      <vt:lpstr>Closers</vt:lpstr>
      <vt:lpstr>Closers</vt:lpstr>
      <vt:lpstr>Closers</vt:lpstr>
      <vt:lpstr>Mags</vt:lpstr>
      <vt:lpstr>Mags</vt:lpstr>
      <vt:lpstr>PowerPoint Presentation</vt:lpstr>
      <vt:lpstr>SafeFrame</vt:lpstr>
      <vt:lpstr>SafeFrame</vt:lpstr>
      <vt:lpstr>SafeFrame</vt:lpstr>
      <vt:lpstr>SafeFrame</vt:lpstr>
      <vt:lpstr>PowerPoint Presentation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PowerPoint Presentation</vt:lpstr>
      <vt:lpstr>Installation</vt:lpstr>
      <vt:lpstr>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 Owner</dc:creator>
  <cp:lastModifiedBy>Candace Kitchen</cp:lastModifiedBy>
  <cp:revision>587</cp:revision>
  <cp:lastPrinted>2024-05-28T19:47:57Z</cp:lastPrinted>
  <dcterms:created xsi:type="dcterms:W3CDTF">2009-05-26T12:44:09Z</dcterms:created>
  <dcterms:modified xsi:type="dcterms:W3CDTF">2024-07-22T15:04:11Z</dcterms:modified>
</cp:coreProperties>
</file>